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51"/>
  </p:notesMasterIdLst>
  <p:sldIdLst>
    <p:sldId id="949" r:id="rId3"/>
    <p:sldId id="929" r:id="rId4"/>
    <p:sldId id="909" r:id="rId5"/>
    <p:sldId id="922" r:id="rId6"/>
    <p:sldId id="924" r:id="rId7"/>
    <p:sldId id="947" r:id="rId8"/>
    <p:sldId id="945" r:id="rId9"/>
    <p:sldId id="946" r:id="rId10"/>
    <p:sldId id="934" r:id="rId11"/>
    <p:sldId id="935" r:id="rId12"/>
    <p:sldId id="937" r:id="rId13"/>
    <p:sldId id="938" r:id="rId14"/>
    <p:sldId id="939" r:id="rId15"/>
    <p:sldId id="911" r:id="rId16"/>
    <p:sldId id="925" r:id="rId17"/>
    <p:sldId id="941" r:id="rId18"/>
    <p:sldId id="942" r:id="rId19"/>
    <p:sldId id="943" r:id="rId20"/>
    <p:sldId id="948" r:id="rId21"/>
    <p:sldId id="964" r:id="rId22"/>
    <p:sldId id="950" r:id="rId23"/>
    <p:sldId id="951" r:id="rId24"/>
    <p:sldId id="952" r:id="rId25"/>
    <p:sldId id="261" r:id="rId26"/>
    <p:sldId id="990" r:id="rId27"/>
    <p:sldId id="991" r:id="rId28"/>
    <p:sldId id="993" r:id="rId29"/>
    <p:sldId id="994" r:id="rId30"/>
    <p:sldId id="995" r:id="rId31"/>
    <p:sldId id="977" r:id="rId32"/>
    <p:sldId id="978" r:id="rId33"/>
    <p:sldId id="967" r:id="rId34"/>
    <p:sldId id="968" r:id="rId35"/>
    <p:sldId id="969" r:id="rId36"/>
    <p:sldId id="971" r:id="rId37"/>
    <p:sldId id="972" r:id="rId38"/>
    <p:sldId id="980" r:id="rId39"/>
    <p:sldId id="981" r:id="rId40"/>
    <p:sldId id="982" r:id="rId41"/>
    <p:sldId id="983" r:id="rId42"/>
    <p:sldId id="984" r:id="rId43"/>
    <p:sldId id="985" r:id="rId44"/>
    <p:sldId id="973" r:id="rId45"/>
    <p:sldId id="974" r:id="rId46"/>
    <p:sldId id="961" r:id="rId47"/>
    <p:sldId id="962" r:id="rId48"/>
    <p:sldId id="976" r:id="rId49"/>
    <p:sldId id="96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C7E7"/>
    <a:srgbClr val="F9F0E7"/>
    <a:srgbClr val="BEBEBE"/>
    <a:srgbClr val="4472C4"/>
    <a:srgbClr val="F8766D"/>
    <a:srgbClr val="04BFC4"/>
    <a:srgbClr val="ED4F91"/>
    <a:srgbClr val="514CFC"/>
    <a:srgbClr val="054196"/>
    <a:srgbClr val="4797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82"/>
    <p:restoredTop sz="94643"/>
  </p:normalViewPr>
  <p:slideViewPr>
    <p:cSldViewPr snapToGrid="0" snapToObjects="1">
      <p:cViewPr varScale="1">
        <p:scale>
          <a:sx n="121" d="100"/>
          <a:sy n="121" d="100"/>
        </p:scale>
        <p:origin x="17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08667-530E-804C-ACDD-94213C3F5D0C}" type="datetimeFigureOut">
              <a:t>2/20/25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2EA84-3575-FD45-B672-60732C1321F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8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Neural crest -&gt; Sympathoblast </a:t>
            </a:r>
          </a:p>
          <a:p>
            <a:r>
              <a:t>Consensus: adregernic </a:t>
            </a:r>
          </a:p>
        </p:txBody>
      </p:sp>
    </p:spTree>
    <p:extLst>
      <p:ext uri="{BB962C8B-B14F-4D97-AF65-F5344CB8AC3E}">
        <p14:creationId xmlns:p14="http://schemas.microsoft.com/office/powerpoint/2010/main" val="769067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9030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7887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8" name="Shape 3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summary, we introduce a novel computational method that utilize population based phasing to enhance CNV detection from scRNA-seq</a:t>
            </a:r>
          </a:p>
          <a:p>
            <a:r>
              <a:t>Through benchmarking experiments with paired WGS, we have shown that Numbat outperforms existing methods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Neural crest -&gt; Sympathoblast </a:t>
            </a:r>
          </a:p>
          <a:p>
            <a:r>
              <a:t>Consensus: adregernic </a:t>
            </a:r>
          </a:p>
        </p:txBody>
      </p:sp>
    </p:spTree>
    <p:extLst>
      <p:ext uri="{BB962C8B-B14F-4D97-AF65-F5344CB8AC3E}">
        <p14:creationId xmlns:p14="http://schemas.microsoft.com/office/powerpoint/2010/main" val="2946740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Neural crest -&gt; Sympathoblast </a:t>
            </a:r>
          </a:p>
          <a:p>
            <a:r>
              <a:t>Consensus: adregernic </a:t>
            </a:r>
          </a:p>
        </p:txBody>
      </p:sp>
    </p:spTree>
    <p:extLst>
      <p:ext uri="{BB962C8B-B14F-4D97-AF65-F5344CB8AC3E}">
        <p14:creationId xmlns:p14="http://schemas.microsoft.com/office/powerpoint/2010/main" val="4204008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Neural crest -&gt; Sympathoblast </a:t>
            </a:r>
          </a:p>
          <a:p>
            <a:r>
              <a:t>Consensus: adregernic </a:t>
            </a:r>
          </a:p>
        </p:txBody>
      </p:sp>
    </p:spTree>
    <p:extLst>
      <p:ext uri="{BB962C8B-B14F-4D97-AF65-F5344CB8AC3E}">
        <p14:creationId xmlns:p14="http://schemas.microsoft.com/office/powerpoint/2010/main" val="2023823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Neural crest -&gt; Sympathoblast </a:t>
            </a:r>
          </a:p>
          <a:p>
            <a:r>
              <a:t>Consensus: adregernic </a:t>
            </a:r>
          </a:p>
        </p:txBody>
      </p:sp>
    </p:spTree>
    <p:extLst>
      <p:ext uri="{BB962C8B-B14F-4D97-AF65-F5344CB8AC3E}">
        <p14:creationId xmlns:p14="http://schemas.microsoft.com/office/powerpoint/2010/main" val="527826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0634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1376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9726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9351-37C1-0647-A7EA-D2524ED9B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D7308-361D-214D-B265-0E3BA2F2B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D6000-DEDC-684F-ABBC-B11C3C2CB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2D9E2-84AC-7B4E-A878-20505FA1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95BC-47EC-9B44-A4EE-D696E24A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E2131-299D-A641-ABD8-694EA400D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BE0CE-CDB0-0A4B-8B5B-17876DD40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961ED-D387-9B4B-9475-6855F5072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896CA-2779-8A4D-9535-6D06042BF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6701-7DD1-CA4D-82CB-FF01382C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96FDD0-6745-2047-BB6E-39EB7EAFA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B2BEA-0497-3A45-9F76-0FFB4F897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8664D-FE46-F64C-A464-6E553099E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A9312-7801-164E-9F07-F3D5CCC6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5E9CC-5BDC-B944-AF80-355F9A366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74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29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61319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37425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9351-37C1-0647-A7EA-D2524ED9B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D7308-361D-214D-B265-0E3BA2F2B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D6000-DEDC-684F-ABBC-B11C3C2CB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2D9E2-84AC-7B4E-A878-20505FA1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95BC-47EC-9B44-A4EE-D696E24A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45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22AD-C889-0E46-90A7-76D00EAFD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80539-4B20-8A4E-BBE5-CA77BC157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ECEB0-9BCF-9547-B7E3-699433AB3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BC8F0-3491-3240-B927-A17295C5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80277-743B-6F43-9217-C2B56CE4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0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26F94-53DD-3C48-90D8-4F5CBD2E5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19B5F-BDFB-5845-BFF4-804EBE1D0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E3950-9BF5-1D4A-A897-A705A4F88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094B4-029E-A041-ACBE-79B6589BF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E69E-5A25-AE41-9DBE-7B12A298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44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3C4E3-F4A0-9944-8F56-CDA85E83E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9E164-5D18-AD47-BA71-EA4B7AE8D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0B4BF-54DE-134D-9626-AAA0CEB045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61410-97E5-FE4D-ABBC-99DCDB7E7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90E96-3614-E749-A248-A19EFD5E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47FEF-95B7-5A49-BD6D-E93939F8B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67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8559B-AEAE-D74A-8A27-DE83C8DE6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0EF46-5CF9-3647-9D50-223CE6333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B97C1-2A3B-A049-BB80-73041F731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8A2FF3-B0EB-F643-B199-65527EF4EE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475017-C954-604F-ABFE-D93508265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05AB04-1F0F-1145-94E2-92ABC2B51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256F4D-2A2B-FF4A-BAB8-37E286507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17E77C-26A0-8B4C-8C76-B927D9A1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72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EA814-CD15-F64B-BFC4-AAB2D2413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3B2BDA-AA91-564B-AAE8-F206DA695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FAE2C-41CE-5247-A77E-879E81095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E439B-78AD-D048-A3DC-7C30EDEB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0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22AD-C889-0E46-90A7-76D00EAFD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80539-4B20-8A4E-BBE5-CA77BC157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ECEB0-9BCF-9547-B7E3-699433AB3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BC8F0-3491-3240-B927-A17295C5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80277-743B-6F43-9217-C2B56CE4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70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84632A-3B39-8448-BC07-1E05E9766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B4F775-9537-2145-A434-4247D1738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02CE3-7246-1044-90E5-69021FC19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19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9919-C0AB-904C-81F2-7A189B512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CDD2C-3570-F749-920F-11C48541E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E979C-86A0-034A-92B6-0E7925578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A5640-2B3F-F649-B32F-458A0CA0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7FF61-8904-A743-A349-F876D3566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B29F2-D671-9E42-9C92-AA1E95D9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53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0F1E7-731E-AA4F-BE54-E8121B71D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1518A6-2AB8-9D45-8863-41C2521DD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DA3EE4-2410-C54E-97FF-2C66815AF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12258-2611-BF4A-8DDC-CD1F655F3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8FE1F-53F9-BF43-AD9C-0FAFE4934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2805A-4B24-8948-9474-7B4E7C702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49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E2131-299D-A641-ABD8-694EA400D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BE0CE-CDB0-0A4B-8B5B-17876DD40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961ED-D387-9B4B-9475-6855F5072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896CA-2779-8A4D-9535-6D06042BF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6701-7DD1-CA4D-82CB-FF01382C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73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96FDD0-6745-2047-BB6E-39EB7EAFA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B2BEA-0497-3A45-9F76-0FFB4F897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8664D-FE46-F64C-A464-6E553099E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A9312-7801-164E-9F07-F3D5CCC6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5E9CC-5BDC-B944-AF80-355F9A366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9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29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98632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86573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graph or image">
  <p:cSld name="Title and graph or imag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8B3"/>
              </a:buClr>
              <a:buSzPts val="2800"/>
              <a:buNone/>
              <a:defRPr b="1">
                <a:solidFill>
                  <a:srgbClr val="0268B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7366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─"/>
              <a:defRPr>
                <a:solidFill>
                  <a:schemeClr val="dk1"/>
                </a:solidFill>
              </a:defRPr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୦"/>
              <a:defRPr>
                <a:solidFill>
                  <a:schemeClr val="dk1"/>
                </a:solidFill>
              </a:defRPr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9"/>
          <p:cNvSpPr>
            <a:spLocks noGrp="1"/>
          </p:cNvSpPr>
          <p:nvPr>
            <p:ph type="pic" idx="2"/>
          </p:nvPr>
        </p:nvSpPr>
        <p:spPr>
          <a:xfrm>
            <a:off x="7992400" y="1509233"/>
            <a:ext cx="3924000" cy="4567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700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26F94-53DD-3C48-90D8-4F5CBD2E5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19B5F-BDFB-5845-BFF4-804EBE1D0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E3950-9BF5-1D4A-A897-A705A4F88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094B4-029E-A041-ACBE-79B6589BF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E69E-5A25-AE41-9DBE-7B12A298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11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3C4E3-F4A0-9944-8F56-CDA85E83E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9E164-5D18-AD47-BA71-EA4B7AE8D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0B4BF-54DE-134D-9626-AAA0CEB045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61410-97E5-FE4D-ABBC-99DCDB7E7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90E96-3614-E749-A248-A19EFD5E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47FEF-95B7-5A49-BD6D-E93939F8B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68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8559B-AEAE-D74A-8A27-DE83C8DE6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0EF46-5CF9-3647-9D50-223CE6333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B97C1-2A3B-A049-BB80-73041F731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8A2FF3-B0EB-F643-B199-65527EF4EE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475017-C954-604F-ABFE-D93508265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05AB04-1F0F-1145-94E2-92ABC2B51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256F4D-2A2B-FF4A-BAB8-37E286507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17E77C-26A0-8B4C-8C76-B927D9A1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EA814-CD15-F64B-BFC4-AAB2D2413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3B2BDA-AA91-564B-AAE8-F206DA695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FAE2C-41CE-5247-A77E-879E81095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E439B-78AD-D048-A3DC-7C30EDEB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2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84632A-3B39-8448-BC07-1E05E9766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B4F775-9537-2145-A434-4247D1738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02CE3-7246-1044-90E5-69021FC19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05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9919-C0AB-904C-81F2-7A189B512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CDD2C-3570-F749-920F-11C48541E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E979C-86A0-034A-92B6-0E7925578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A5640-2B3F-F649-B32F-458A0CA0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7FF61-8904-A743-A349-F876D3566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B29F2-D671-9E42-9C92-AA1E95D9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1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0F1E7-731E-AA4F-BE54-E8121B71D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1518A6-2AB8-9D45-8863-41C2521DD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DA3EE4-2410-C54E-97FF-2C66815AF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12258-2611-BF4A-8DDC-CD1F655F3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8FE1F-53F9-BF43-AD9C-0FAFE4934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2805A-4B24-8948-9474-7B4E7C702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5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0F6C95-D21F-B145-8FBA-558B4736B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DA6A3-620D-8740-ADDA-83A6BCF1C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0DF6D-868E-9744-B7BF-2696F635F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BE043-2304-C940-B797-48AEBD6C1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96D25-1CE2-FB45-BC14-7735C0DAE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2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0F6C95-D21F-B145-8FBA-558B4736B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DA6A3-620D-8740-ADDA-83A6BCF1C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0DF6D-868E-9744-B7BF-2696F635F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E44EF-7FB6-9642-9C33-9B08D24A0171}" type="datetimeFigureOut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BE043-2304-C940-B797-48AEBD6C1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96D25-1CE2-FB45-BC14-7735C0DAE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DEE94-6396-A841-9DD4-57508CC95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3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6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4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6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tif"/><Relationship Id="rId5" Type="http://schemas.openxmlformats.org/officeDocument/2006/relationships/image" Target="../media/image50.png"/><Relationship Id="rId4" Type="http://schemas.openxmlformats.org/officeDocument/2006/relationships/image" Target="../media/image49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image" Target="../media/image70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tiff"/><Relationship Id="rId10" Type="http://schemas.openxmlformats.org/officeDocument/2006/relationships/image" Target="../media/image76.tiff"/><Relationship Id="rId4" Type="http://schemas.openxmlformats.org/officeDocument/2006/relationships/image" Target="../media/image71.jpeg"/><Relationship Id="rId9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912D15-EEFF-A74D-ABAB-03642C333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4217" y="153081"/>
            <a:ext cx="655183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1378AC-291A-4E47-839C-D5B78381C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536" y="231947"/>
            <a:ext cx="11497788" cy="1943462"/>
          </a:xfrm>
          <a:solidFill>
            <a:schemeClr val="bg1">
              <a:alpha val="74000"/>
            </a:schemeClr>
          </a:solidFill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5400" dirty="0"/>
              <a:t>Somatic CNVs in Cancer </a:t>
            </a:r>
            <a:br>
              <a:rPr lang="en-US" sz="5400" dirty="0"/>
            </a:br>
            <a:r>
              <a:rPr lang="en-US" sz="5400" dirty="0"/>
              <a:t>and Normal Tissues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F1F7F-8FFF-AC4B-B0A2-AE3AB639E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2269" y="3583884"/>
            <a:ext cx="9144000" cy="2932409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Peter Kharchenko</a:t>
            </a:r>
            <a:endParaRPr lang="en-US" sz="1800" dirty="0"/>
          </a:p>
          <a:p>
            <a:pPr algn="r"/>
            <a:endParaRPr lang="en-US" sz="18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algn="r"/>
            <a:r>
              <a:rPr lang="en-US" sz="1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Principal Investigator </a:t>
            </a:r>
          </a:p>
          <a:p>
            <a:pPr algn="r"/>
            <a:r>
              <a:rPr lang="en-US" sz="1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Altos Labs, San Diego Institute</a:t>
            </a:r>
          </a:p>
          <a:p>
            <a:pPr algn="r"/>
            <a:endParaRPr lang="en-US" sz="1800" dirty="0"/>
          </a:p>
          <a:p>
            <a:pPr algn="r"/>
            <a:endParaRPr lang="en-US" sz="18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algn="r"/>
            <a:endParaRPr lang="en-US" sz="18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E4761-8497-7D40-B8A2-2381DF83F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432" y="5241486"/>
            <a:ext cx="1992837" cy="566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643FAE-2354-994F-BFE7-FBE6B3A1C80A}"/>
              </a:ext>
            </a:extLst>
          </p:cNvPr>
          <p:cNvSpPr txBox="1"/>
          <p:nvPr/>
        </p:nvSpPr>
        <p:spPr>
          <a:xfrm>
            <a:off x="0" y="6438315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BIOSTEC | February 2025</a:t>
            </a:r>
          </a:p>
          <a:p>
            <a:endParaRPr lang="en-US" dirty="0"/>
          </a:p>
        </p:txBody>
      </p:sp>
      <p:pic>
        <p:nvPicPr>
          <p:cNvPr id="11" name="Picture 4" descr="Picture 4">
            <a:extLst>
              <a:ext uri="{FF2B5EF4-FFF2-40B4-BE49-F238E27FC236}">
                <a16:creationId xmlns:a16="http://schemas.microsoft.com/office/drawing/2014/main" id="{BBFBD6FC-2F31-9048-9FB4-4DD7C409C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1010" y="429204"/>
            <a:ext cx="1526778" cy="17684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84605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8" y="-201572"/>
            <a:ext cx="10515600" cy="1325563"/>
          </a:xfrm>
        </p:spPr>
        <p:txBody>
          <a:bodyPr/>
          <a:lstStyle/>
          <a:p>
            <a:r>
              <a:rPr lang="en-US" dirty="0"/>
              <a:t>Using Phasing to Amplify Allele Signals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196645" y="1221819"/>
            <a:ext cx="157876" cy="202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Picture 4">
            <a:extLst>
              <a:ext uri="{FF2B5EF4-FFF2-40B4-BE49-F238E27FC236}">
                <a16:creationId xmlns:a16="http://schemas.microsoft.com/office/drawing/2014/main" id="{D6127DCE-9857-634A-9FB5-C6C4159F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4A9377-47F4-1E4A-93BB-412B08E0D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0"/>
          <a:stretch/>
        </p:blipFill>
        <p:spPr>
          <a:xfrm>
            <a:off x="5210826" y="1209518"/>
            <a:ext cx="6962601" cy="1995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AC8657-B69D-3544-8D8E-C008FC42E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8" y="3224602"/>
            <a:ext cx="11542143" cy="36491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4C4631-7D04-4845-A076-060407B2D827}"/>
              </a:ext>
            </a:extLst>
          </p:cNvPr>
          <p:cNvSpPr/>
          <p:nvPr/>
        </p:nvSpPr>
        <p:spPr>
          <a:xfrm>
            <a:off x="4727275" y="3185852"/>
            <a:ext cx="6763110" cy="385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5ECF1F-F211-1940-A757-FF8B5DDB13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72" y="1642990"/>
            <a:ext cx="58166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4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8" y="-201572"/>
            <a:ext cx="10515600" cy="1325563"/>
          </a:xfrm>
        </p:spPr>
        <p:txBody>
          <a:bodyPr/>
          <a:lstStyle/>
          <a:p>
            <a:r>
              <a:rPr lang="en-US" dirty="0"/>
              <a:t>Using Phasing to Amplify Allele Signals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196645" y="1221819"/>
            <a:ext cx="157876" cy="202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Picture 4">
            <a:extLst>
              <a:ext uri="{FF2B5EF4-FFF2-40B4-BE49-F238E27FC236}">
                <a16:creationId xmlns:a16="http://schemas.microsoft.com/office/drawing/2014/main" id="{D6127DCE-9857-634A-9FB5-C6C4159F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4C4631-7D04-4845-A076-060407B2D827}"/>
              </a:ext>
            </a:extLst>
          </p:cNvPr>
          <p:cNvSpPr/>
          <p:nvPr/>
        </p:nvSpPr>
        <p:spPr>
          <a:xfrm>
            <a:off x="4727275" y="3185852"/>
            <a:ext cx="6763110" cy="385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E65FD-4168-A641-9060-109EB7AB1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527"/>
          <a:stretch/>
        </p:blipFill>
        <p:spPr>
          <a:xfrm>
            <a:off x="92988" y="1078591"/>
            <a:ext cx="11623964" cy="30904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E44189-4196-7443-85B9-A6D9BA6C942E}"/>
              </a:ext>
            </a:extLst>
          </p:cNvPr>
          <p:cNvSpPr/>
          <p:nvPr/>
        </p:nvSpPr>
        <p:spPr>
          <a:xfrm>
            <a:off x="13857" y="969819"/>
            <a:ext cx="321336" cy="524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F24E97-B25E-4F47-BEF6-D4729F629B90}"/>
              </a:ext>
            </a:extLst>
          </p:cNvPr>
          <p:cNvSpPr/>
          <p:nvPr/>
        </p:nvSpPr>
        <p:spPr>
          <a:xfrm>
            <a:off x="817421" y="4378037"/>
            <a:ext cx="321336" cy="524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0037E9-003C-6F48-A2D4-7B34ED7BDBAF}"/>
              </a:ext>
            </a:extLst>
          </p:cNvPr>
          <p:cNvSpPr/>
          <p:nvPr/>
        </p:nvSpPr>
        <p:spPr>
          <a:xfrm>
            <a:off x="5083364" y="4169012"/>
            <a:ext cx="1012636" cy="112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A25BB9-01AE-2E49-B0F8-23BD32FA49D7}"/>
              </a:ext>
            </a:extLst>
          </p:cNvPr>
          <p:cNvSpPr txBox="1"/>
          <p:nvPr/>
        </p:nvSpPr>
        <p:spPr>
          <a:xfrm>
            <a:off x="4290201" y="803573"/>
            <a:ext cx="322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chromosome / genomic position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FE9CC2-385A-C340-A46B-F02CFA30847C}"/>
              </a:ext>
            </a:extLst>
          </p:cNvPr>
          <p:cNvSpPr txBox="1"/>
          <p:nvPr/>
        </p:nvSpPr>
        <p:spPr>
          <a:xfrm>
            <a:off x="0" y="6369417"/>
            <a:ext cx="1935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multiple myeloma</a:t>
            </a:r>
          </a:p>
          <a:p>
            <a:r>
              <a:rPr lang="en-US" sz="1400" dirty="0"/>
              <a:t>Liu </a:t>
            </a:r>
            <a:r>
              <a:rPr lang="en-US" sz="1400" i="1" dirty="0"/>
              <a:t>et al</a:t>
            </a:r>
            <a:r>
              <a:rPr lang="en-US" sz="1400" dirty="0"/>
              <a:t>., Nat. Comm’21</a:t>
            </a:r>
          </a:p>
        </p:txBody>
      </p:sp>
    </p:spTree>
    <p:extLst>
      <p:ext uri="{BB962C8B-B14F-4D97-AF65-F5344CB8AC3E}">
        <p14:creationId xmlns:p14="http://schemas.microsoft.com/office/powerpoint/2010/main" val="3470380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8" y="-201572"/>
            <a:ext cx="10515600" cy="1325563"/>
          </a:xfrm>
        </p:spPr>
        <p:txBody>
          <a:bodyPr/>
          <a:lstStyle/>
          <a:p>
            <a:r>
              <a:rPr lang="en-US" dirty="0"/>
              <a:t>Using Phasing to Amplify Allele Signals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196645" y="1221819"/>
            <a:ext cx="157876" cy="202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Picture 4">
            <a:extLst>
              <a:ext uri="{FF2B5EF4-FFF2-40B4-BE49-F238E27FC236}">
                <a16:creationId xmlns:a16="http://schemas.microsoft.com/office/drawing/2014/main" id="{D6127DCE-9857-634A-9FB5-C6C4159F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4C4631-7D04-4845-A076-060407B2D827}"/>
              </a:ext>
            </a:extLst>
          </p:cNvPr>
          <p:cNvSpPr/>
          <p:nvPr/>
        </p:nvSpPr>
        <p:spPr>
          <a:xfrm>
            <a:off x="4727275" y="3185852"/>
            <a:ext cx="6763110" cy="385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E65FD-4168-A641-9060-109EB7AB1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8" y="1078591"/>
            <a:ext cx="11623964" cy="57794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E44189-4196-7443-85B9-A6D9BA6C942E}"/>
              </a:ext>
            </a:extLst>
          </p:cNvPr>
          <p:cNvSpPr/>
          <p:nvPr/>
        </p:nvSpPr>
        <p:spPr>
          <a:xfrm>
            <a:off x="13857" y="969819"/>
            <a:ext cx="321336" cy="524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F24E97-B25E-4F47-BEF6-D4729F629B90}"/>
              </a:ext>
            </a:extLst>
          </p:cNvPr>
          <p:cNvSpPr/>
          <p:nvPr/>
        </p:nvSpPr>
        <p:spPr>
          <a:xfrm>
            <a:off x="817421" y="4378037"/>
            <a:ext cx="321336" cy="524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0037E9-003C-6F48-A2D4-7B34ED7BDBAF}"/>
              </a:ext>
            </a:extLst>
          </p:cNvPr>
          <p:cNvSpPr/>
          <p:nvPr/>
        </p:nvSpPr>
        <p:spPr>
          <a:xfrm>
            <a:off x="5083364" y="4169012"/>
            <a:ext cx="1012636" cy="112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446770-26D7-F947-A4A5-55E60BF48D14}"/>
              </a:ext>
            </a:extLst>
          </p:cNvPr>
          <p:cNvSpPr txBox="1"/>
          <p:nvPr/>
        </p:nvSpPr>
        <p:spPr>
          <a:xfrm>
            <a:off x="4290201" y="803573"/>
            <a:ext cx="322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chromosome / genomic position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E1E90F-FE79-E243-9DD1-F0FEDD1A7C9F}"/>
              </a:ext>
            </a:extLst>
          </p:cNvPr>
          <p:cNvSpPr txBox="1"/>
          <p:nvPr/>
        </p:nvSpPr>
        <p:spPr>
          <a:xfrm>
            <a:off x="0" y="6369417"/>
            <a:ext cx="1935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multiple myeloma</a:t>
            </a:r>
          </a:p>
          <a:p>
            <a:r>
              <a:rPr lang="en-US" sz="1400" dirty="0"/>
              <a:t>Liu </a:t>
            </a:r>
            <a:r>
              <a:rPr lang="en-US" sz="1400" i="1" dirty="0"/>
              <a:t>et al</a:t>
            </a:r>
            <a:r>
              <a:rPr lang="en-US" sz="1400" dirty="0"/>
              <a:t>., Nat. Comm’21</a:t>
            </a:r>
          </a:p>
        </p:txBody>
      </p:sp>
    </p:spTree>
    <p:extLst>
      <p:ext uri="{BB962C8B-B14F-4D97-AF65-F5344CB8AC3E}">
        <p14:creationId xmlns:p14="http://schemas.microsoft.com/office/powerpoint/2010/main" val="1297160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8" y="-201572"/>
            <a:ext cx="10515600" cy="1325563"/>
          </a:xfrm>
        </p:spPr>
        <p:txBody>
          <a:bodyPr/>
          <a:lstStyle/>
          <a:p>
            <a:r>
              <a:rPr lang="en-US" dirty="0"/>
              <a:t>Using Phasing to Amplify Allele Signals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196645" y="1221819"/>
            <a:ext cx="157876" cy="202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Picture 4">
            <a:extLst>
              <a:ext uri="{FF2B5EF4-FFF2-40B4-BE49-F238E27FC236}">
                <a16:creationId xmlns:a16="http://schemas.microsoft.com/office/drawing/2014/main" id="{D6127DCE-9857-634A-9FB5-C6C4159F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4C4631-7D04-4845-A076-060407B2D827}"/>
              </a:ext>
            </a:extLst>
          </p:cNvPr>
          <p:cNvSpPr/>
          <p:nvPr/>
        </p:nvSpPr>
        <p:spPr>
          <a:xfrm>
            <a:off x="4727275" y="3185852"/>
            <a:ext cx="6763110" cy="385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E65FD-4168-A641-9060-109EB7AB1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527"/>
          <a:stretch/>
        </p:blipFill>
        <p:spPr>
          <a:xfrm>
            <a:off x="92988" y="1078591"/>
            <a:ext cx="11623964" cy="30904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E44189-4196-7443-85B9-A6D9BA6C942E}"/>
              </a:ext>
            </a:extLst>
          </p:cNvPr>
          <p:cNvSpPr/>
          <p:nvPr/>
        </p:nvSpPr>
        <p:spPr>
          <a:xfrm>
            <a:off x="13857" y="969819"/>
            <a:ext cx="321336" cy="524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F24E97-B25E-4F47-BEF6-D4729F629B90}"/>
              </a:ext>
            </a:extLst>
          </p:cNvPr>
          <p:cNvSpPr/>
          <p:nvPr/>
        </p:nvSpPr>
        <p:spPr>
          <a:xfrm>
            <a:off x="4294911" y="4363802"/>
            <a:ext cx="321336" cy="524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0037E9-003C-6F48-A2D4-7B34ED7BDBAF}"/>
              </a:ext>
            </a:extLst>
          </p:cNvPr>
          <p:cNvSpPr/>
          <p:nvPr/>
        </p:nvSpPr>
        <p:spPr>
          <a:xfrm>
            <a:off x="8560854" y="4154777"/>
            <a:ext cx="1012636" cy="112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15057A-320A-1A4E-A59F-B5E3C230C844}"/>
              </a:ext>
            </a:extLst>
          </p:cNvPr>
          <p:cNvSpPr txBox="1"/>
          <p:nvPr/>
        </p:nvSpPr>
        <p:spPr>
          <a:xfrm>
            <a:off x="4290201" y="803573"/>
            <a:ext cx="322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chromosome / genomic position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09232-0451-5B47-8DB8-087D9C9B2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220" y="4201268"/>
            <a:ext cx="6383991" cy="26567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7DDA7BF-866C-5A44-A713-571BAFAA4AD6}"/>
              </a:ext>
            </a:extLst>
          </p:cNvPr>
          <p:cNvSpPr/>
          <p:nvPr/>
        </p:nvSpPr>
        <p:spPr>
          <a:xfrm>
            <a:off x="4170220" y="4210798"/>
            <a:ext cx="321336" cy="524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2F4E58-6EF2-3E41-B073-A8DEA85A20FC}"/>
              </a:ext>
            </a:extLst>
          </p:cNvPr>
          <p:cNvSpPr/>
          <p:nvPr/>
        </p:nvSpPr>
        <p:spPr>
          <a:xfrm>
            <a:off x="8044097" y="4228977"/>
            <a:ext cx="321336" cy="524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F2021E-0557-694C-8787-2CB21659B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53" y="4154777"/>
            <a:ext cx="3556830" cy="26933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7F138F-7EB3-0E45-B3B8-F743125943B4}"/>
              </a:ext>
            </a:extLst>
          </p:cNvPr>
          <p:cNvSpPr/>
          <p:nvPr/>
        </p:nvSpPr>
        <p:spPr>
          <a:xfrm>
            <a:off x="4170219" y="4210576"/>
            <a:ext cx="3873877" cy="2544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A69082-1831-E741-9C9B-2DA9279F3D82}"/>
              </a:ext>
            </a:extLst>
          </p:cNvPr>
          <p:cNvSpPr/>
          <p:nvPr/>
        </p:nvSpPr>
        <p:spPr>
          <a:xfrm>
            <a:off x="8212922" y="4153010"/>
            <a:ext cx="3726967" cy="269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1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9ABA1BB-6C26-D943-B881-866C21BCD1FB}"/>
              </a:ext>
            </a:extLst>
          </p:cNvPr>
          <p:cNvSpPr txBox="1"/>
          <p:nvPr/>
        </p:nvSpPr>
        <p:spPr>
          <a:xfrm>
            <a:off x="9649127" y="5821284"/>
            <a:ext cx="1559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ScisTree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8" y="-90334"/>
            <a:ext cx="11004503" cy="1325563"/>
          </a:xfrm>
        </p:spPr>
        <p:txBody>
          <a:bodyPr/>
          <a:lstStyle/>
          <a:p>
            <a:r>
              <a:rPr lang="en-US" dirty="0"/>
              <a:t>Detecting CNVs and </a:t>
            </a:r>
            <a:r>
              <a:rPr lang="en-US" dirty="0" err="1"/>
              <a:t>Subclonal</a:t>
            </a:r>
            <a:r>
              <a:rPr lang="en-US" dirty="0"/>
              <a:t> Populations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3413502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14B5E-D469-B541-AA21-135123204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1235229"/>
            <a:ext cx="11416145" cy="4677735"/>
          </a:xfrm>
          <a:prstGeom prst="rect">
            <a:avLst/>
          </a:prstGeom>
        </p:spPr>
      </p:pic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DC60CCC3-45A4-CD4F-9FF5-D13CEBB6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BC5D25-991B-924B-89F3-83184F964BE5}"/>
              </a:ext>
            </a:extLst>
          </p:cNvPr>
          <p:cNvSpPr/>
          <p:nvPr/>
        </p:nvSpPr>
        <p:spPr>
          <a:xfrm>
            <a:off x="4696691" y="1898073"/>
            <a:ext cx="3338945" cy="581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936C96-5F48-D14D-9FB0-3468C460DFBA}"/>
              </a:ext>
            </a:extLst>
          </p:cNvPr>
          <p:cNvSpPr/>
          <p:nvPr/>
        </p:nvSpPr>
        <p:spPr>
          <a:xfrm>
            <a:off x="5237020" y="2491520"/>
            <a:ext cx="3061854" cy="3421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956836-1683-BF4D-9A0B-9478A31F371C}"/>
              </a:ext>
            </a:extLst>
          </p:cNvPr>
          <p:cNvSpPr/>
          <p:nvPr/>
        </p:nvSpPr>
        <p:spPr>
          <a:xfrm>
            <a:off x="7987144" y="1886517"/>
            <a:ext cx="3602183" cy="581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F30A6A-8A8F-874C-8DB9-AD30D291943F}"/>
              </a:ext>
            </a:extLst>
          </p:cNvPr>
          <p:cNvSpPr/>
          <p:nvPr/>
        </p:nvSpPr>
        <p:spPr>
          <a:xfrm>
            <a:off x="8527472" y="2479964"/>
            <a:ext cx="3165763" cy="4319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C81FD5-8615-C348-B3AF-4FD95E363E28}"/>
              </a:ext>
            </a:extLst>
          </p:cNvPr>
          <p:cNvSpPr txBox="1"/>
          <p:nvPr/>
        </p:nvSpPr>
        <p:spPr>
          <a:xfrm>
            <a:off x="5217585" y="1166261"/>
            <a:ext cx="2518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iterate until convergence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C8180C-AB08-3E49-B33B-86565A66D722}"/>
              </a:ext>
            </a:extLst>
          </p:cNvPr>
          <p:cNvSpPr/>
          <p:nvPr/>
        </p:nvSpPr>
        <p:spPr>
          <a:xfrm>
            <a:off x="2604654" y="1258341"/>
            <a:ext cx="7758546" cy="581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7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4">
            <a:extLst>
              <a:ext uri="{FF2B5EF4-FFF2-40B4-BE49-F238E27FC236}">
                <a16:creationId xmlns:a16="http://schemas.microsoft.com/office/drawing/2014/main" id="{46324D52-7133-B643-B6D8-4F28B95DE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D29959-3BEF-6144-877B-F7E0D9853171}"/>
              </a:ext>
            </a:extLst>
          </p:cNvPr>
          <p:cNvSpPr/>
          <p:nvPr/>
        </p:nvSpPr>
        <p:spPr>
          <a:xfrm>
            <a:off x="512618" y="1384155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454687-9CE1-6244-8245-C0016A06F050}"/>
              </a:ext>
            </a:extLst>
          </p:cNvPr>
          <p:cNvSpPr/>
          <p:nvPr/>
        </p:nvSpPr>
        <p:spPr>
          <a:xfrm>
            <a:off x="7370618" y="1290317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35C9DF-6693-BF49-B17A-85D053283C08}"/>
              </a:ext>
            </a:extLst>
          </p:cNvPr>
          <p:cNvSpPr/>
          <p:nvPr/>
        </p:nvSpPr>
        <p:spPr>
          <a:xfrm>
            <a:off x="512618" y="4042826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CA67C1-2A29-CE49-A256-F57C4B90AF56}"/>
              </a:ext>
            </a:extLst>
          </p:cNvPr>
          <p:cNvSpPr/>
          <p:nvPr/>
        </p:nvSpPr>
        <p:spPr>
          <a:xfrm>
            <a:off x="7952509" y="4219441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17CB82-FAE1-0B4E-8FFC-842953233E51}"/>
              </a:ext>
            </a:extLst>
          </p:cNvPr>
          <p:cNvSpPr/>
          <p:nvPr/>
        </p:nvSpPr>
        <p:spPr>
          <a:xfrm>
            <a:off x="10432473" y="4213391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F95488-0D18-414E-9938-3B9806046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67"/>
          <a:stretch/>
        </p:blipFill>
        <p:spPr>
          <a:xfrm>
            <a:off x="2172724" y="886692"/>
            <a:ext cx="8268613" cy="59713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FFE6AF9-DD1F-F741-B984-AA2BF9FA6AA6}"/>
              </a:ext>
            </a:extLst>
          </p:cNvPr>
          <p:cNvSpPr/>
          <p:nvPr/>
        </p:nvSpPr>
        <p:spPr>
          <a:xfrm>
            <a:off x="2022764" y="4654861"/>
            <a:ext cx="1149927" cy="2203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C6AB9-00E0-AF43-A018-BC06AF272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246"/>
            <a:ext cx="10515600" cy="1325563"/>
          </a:xfrm>
        </p:spPr>
        <p:txBody>
          <a:bodyPr/>
          <a:lstStyle/>
          <a:p>
            <a:r>
              <a:rPr lang="en-US" dirty="0"/>
              <a:t>Recovering </a:t>
            </a:r>
            <a:r>
              <a:rPr lang="en-US" dirty="0" err="1"/>
              <a:t>Subclonal</a:t>
            </a:r>
            <a:r>
              <a:rPr lang="en-US" dirty="0"/>
              <a:t> Structure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04B0AA-7CEF-EC4D-9891-28920FCE6779}"/>
              </a:ext>
            </a:extLst>
          </p:cNvPr>
          <p:cNvSpPr txBox="1"/>
          <p:nvPr/>
        </p:nvSpPr>
        <p:spPr>
          <a:xfrm>
            <a:off x="993607" y="1190819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TNBC5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5EF47C-8118-DA47-836D-6CD38734B216}"/>
              </a:ext>
            </a:extLst>
          </p:cNvPr>
          <p:cNvSpPr txBox="1"/>
          <p:nvPr/>
        </p:nvSpPr>
        <p:spPr>
          <a:xfrm>
            <a:off x="0" y="6270801"/>
            <a:ext cx="2851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triple negative breast cancer</a:t>
            </a:r>
          </a:p>
          <a:p>
            <a:r>
              <a:rPr lang="en-US" dirty="0"/>
              <a:t>Gao </a:t>
            </a:r>
            <a:r>
              <a:rPr lang="en-US" i="1" dirty="0"/>
              <a:t>et al</a:t>
            </a:r>
            <a:r>
              <a:rPr lang="en-US" dirty="0"/>
              <a:t>., Nat. Biotech’21</a:t>
            </a:r>
          </a:p>
        </p:txBody>
      </p:sp>
    </p:spTree>
    <p:extLst>
      <p:ext uri="{BB962C8B-B14F-4D97-AF65-F5344CB8AC3E}">
        <p14:creationId xmlns:p14="http://schemas.microsoft.com/office/powerpoint/2010/main" val="2367207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C6AB9-00E0-AF43-A018-BC06AF272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246"/>
            <a:ext cx="10515600" cy="1325563"/>
          </a:xfrm>
        </p:spPr>
        <p:txBody>
          <a:bodyPr/>
          <a:lstStyle/>
          <a:p>
            <a:r>
              <a:rPr lang="en-US" dirty="0"/>
              <a:t>Recovering </a:t>
            </a:r>
            <a:r>
              <a:rPr lang="en-US" dirty="0" err="1"/>
              <a:t>Subclonal</a:t>
            </a:r>
            <a:r>
              <a:rPr lang="en-US" dirty="0"/>
              <a:t>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D7BAF-988A-C744-ADCC-654B3B4FA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85EE5-5641-634E-A02B-F822B9E38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3" r="3410"/>
          <a:stretch/>
        </p:blipFill>
        <p:spPr>
          <a:xfrm>
            <a:off x="282581" y="1098229"/>
            <a:ext cx="11909419" cy="5302571"/>
          </a:xfrm>
          <a:prstGeom prst="rect">
            <a:avLst/>
          </a:prstGeom>
        </p:spPr>
      </p:pic>
      <p:pic>
        <p:nvPicPr>
          <p:cNvPr id="5" name="Picture 4" descr="Picture 4">
            <a:extLst>
              <a:ext uri="{FF2B5EF4-FFF2-40B4-BE49-F238E27FC236}">
                <a16:creationId xmlns:a16="http://schemas.microsoft.com/office/drawing/2014/main" id="{46324D52-7133-B643-B6D8-4F28B95DE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D29959-3BEF-6144-877B-F7E0D9853171}"/>
              </a:ext>
            </a:extLst>
          </p:cNvPr>
          <p:cNvSpPr/>
          <p:nvPr/>
        </p:nvSpPr>
        <p:spPr>
          <a:xfrm>
            <a:off x="512618" y="1384155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454687-9CE1-6244-8245-C0016A06F050}"/>
              </a:ext>
            </a:extLst>
          </p:cNvPr>
          <p:cNvSpPr/>
          <p:nvPr/>
        </p:nvSpPr>
        <p:spPr>
          <a:xfrm>
            <a:off x="7370618" y="1290317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35C9DF-6693-BF49-B17A-85D053283C08}"/>
              </a:ext>
            </a:extLst>
          </p:cNvPr>
          <p:cNvSpPr/>
          <p:nvPr/>
        </p:nvSpPr>
        <p:spPr>
          <a:xfrm>
            <a:off x="512618" y="4042826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CA67C1-2A29-CE49-A256-F57C4B90AF56}"/>
              </a:ext>
            </a:extLst>
          </p:cNvPr>
          <p:cNvSpPr/>
          <p:nvPr/>
        </p:nvSpPr>
        <p:spPr>
          <a:xfrm>
            <a:off x="7952509" y="4219441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17CB82-FAE1-0B4E-8FFC-842953233E51}"/>
              </a:ext>
            </a:extLst>
          </p:cNvPr>
          <p:cNvSpPr/>
          <p:nvPr/>
        </p:nvSpPr>
        <p:spPr>
          <a:xfrm>
            <a:off x="10432473" y="4213391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F34B63-5014-D244-8ED6-439AEC1BF01D}"/>
              </a:ext>
            </a:extLst>
          </p:cNvPr>
          <p:cNvSpPr txBox="1"/>
          <p:nvPr/>
        </p:nvSpPr>
        <p:spPr>
          <a:xfrm>
            <a:off x="0" y="6270801"/>
            <a:ext cx="2851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triple negative breast cancer</a:t>
            </a:r>
          </a:p>
          <a:p>
            <a:r>
              <a:rPr lang="en-US" dirty="0"/>
              <a:t>Gao </a:t>
            </a:r>
            <a:r>
              <a:rPr lang="en-US" i="1" dirty="0"/>
              <a:t>et al</a:t>
            </a:r>
            <a:r>
              <a:rPr lang="en-US" dirty="0"/>
              <a:t>., Nat. Biotech’21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5B7C71-E596-704F-8F5D-E4566B7083BD}"/>
              </a:ext>
            </a:extLst>
          </p:cNvPr>
          <p:cNvSpPr/>
          <p:nvPr/>
        </p:nvSpPr>
        <p:spPr>
          <a:xfrm>
            <a:off x="7523018" y="1579417"/>
            <a:ext cx="4529558" cy="254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5229C1-2509-9D4C-9BCF-F4378A49DD35}"/>
              </a:ext>
            </a:extLst>
          </p:cNvPr>
          <p:cNvSpPr/>
          <p:nvPr/>
        </p:nvSpPr>
        <p:spPr>
          <a:xfrm>
            <a:off x="7732154" y="4106873"/>
            <a:ext cx="4459846" cy="254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6E979C-02D2-C24A-819F-2BA5E5120744}"/>
              </a:ext>
            </a:extLst>
          </p:cNvPr>
          <p:cNvSpPr/>
          <p:nvPr/>
        </p:nvSpPr>
        <p:spPr>
          <a:xfrm>
            <a:off x="5654303" y="1485901"/>
            <a:ext cx="162233" cy="26336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5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4">
            <a:extLst>
              <a:ext uri="{FF2B5EF4-FFF2-40B4-BE49-F238E27FC236}">
                <a16:creationId xmlns:a16="http://schemas.microsoft.com/office/drawing/2014/main" id="{46324D52-7133-B643-B6D8-4F28B95DE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D29959-3BEF-6144-877B-F7E0D9853171}"/>
              </a:ext>
            </a:extLst>
          </p:cNvPr>
          <p:cNvSpPr/>
          <p:nvPr/>
        </p:nvSpPr>
        <p:spPr>
          <a:xfrm>
            <a:off x="678874" y="1328735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35C9DF-6693-BF49-B17A-85D053283C08}"/>
              </a:ext>
            </a:extLst>
          </p:cNvPr>
          <p:cNvSpPr/>
          <p:nvPr/>
        </p:nvSpPr>
        <p:spPr>
          <a:xfrm>
            <a:off x="678874" y="3987406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CA67C1-2A29-CE49-A256-F57C4B90AF56}"/>
              </a:ext>
            </a:extLst>
          </p:cNvPr>
          <p:cNvSpPr/>
          <p:nvPr/>
        </p:nvSpPr>
        <p:spPr>
          <a:xfrm>
            <a:off x="7952509" y="4219441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17CB82-FAE1-0B4E-8FFC-842953233E51}"/>
              </a:ext>
            </a:extLst>
          </p:cNvPr>
          <p:cNvSpPr/>
          <p:nvPr/>
        </p:nvSpPr>
        <p:spPr>
          <a:xfrm>
            <a:off x="10432473" y="4213391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F34B63-5014-D244-8ED6-439AEC1BF01D}"/>
              </a:ext>
            </a:extLst>
          </p:cNvPr>
          <p:cNvSpPr txBox="1"/>
          <p:nvPr/>
        </p:nvSpPr>
        <p:spPr>
          <a:xfrm>
            <a:off x="166256" y="6215381"/>
            <a:ext cx="2851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triple negative breast cancer</a:t>
            </a:r>
          </a:p>
          <a:p>
            <a:r>
              <a:rPr lang="en-US" dirty="0"/>
              <a:t>Gao </a:t>
            </a:r>
            <a:r>
              <a:rPr lang="en-US" i="1" dirty="0"/>
              <a:t>et al</a:t>
            </a:r>
            <a:r>
              <a:rPr lang="en-US" dirty="0"/>
              <a:t>., Nat. Biotech’21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5B7C71-E596-704F-8F5D-E4566B7083BD}"/>
              </a:ext>
            </a:extLst>
          </p:cNvPr>
          <p:cNvSpPr/>
          <p:nvPr/>
        </p:nvSpPr>
        <p:spPr>
          <a:xfrm>
            <a:off x="7523018" y="1579417"/>
            <a:ext cx="4529558" cy="254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E00E73-620B-CD48-BD72-C1B67E03D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62" y="3712"/>
            <a:ext cx="6662057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97AC63-856C-CA4C-8253-535A62A7680C}"/>
              </a:ext>
            </a:extLst>
          </p:cNvPr>
          <p:cNvSpPr txBox="1"/>
          <p:nvPr/>
        </p:nvSpPr>
        <p:spPr>
          <a:xfrm>
            <a:off x="48324" y="6384467"/>
            <a:ext cx="1935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multiple myeloma</a:t>
            </a:r>
          </a:p>
          <a:p>
            <a:r>
              <a:rPr lang="en-US" sz="1400" dirty="0"/>
              <a:t>Liu </a:t>
            </a:r>
            <a:r>
              <a:rPr lang="en-US" sz="1400" i="1" dirty="0"/>
              <a:t>et al</a:t>
            </a:r>
            <a:r>
              <a:rPr lang="en-US" sz="1400" dirty="0"/>
              <a:t>., Nat. Comm’21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FCB69A-F028-B041-A05D-E085F9949FDB}"/>
              </a:ext>
            </a:extLst>
          </p:cNvPr>
          <p:cNvSpPr/>
          <p:nvPr/>
        </p:nvSpPr>
        <p:spPr>
          <a:xfrm>
            <a:off x="166256" y="3172"/>
            <a:ext cx="332509" cy="357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2C6805-9E8A-A341-B0D7-229688FE9B23}"/>
              </a:ext>
            </a:extLst>
          </p:cNvPr>
          <p:cNvSpPr/>
          <p:nvPr/>
        </p:nvSpPr>
        <p:spPr>
          <a:xfrm>
            <a:off x="6537368" y="3172"/>
            <a:ext cx="332509" cy="357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1F9209-C3B7-8147-93C7-7C70443192D4}"/>
              </a:ext>
            </a:extLst>
          </p:cNvPr>
          <p:cNvSpPr/>
          <p:nvPr/>
        </p:nvSpPr>
        <p:spPr>
          <a:xfrm>
            <a:off x="6654964" y="2821773"/>
            <a:ext cx="332509" cy="357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1A7DF6-79D7-264C-9770-BEC3DC449C59}"/>
              </a:ext>
            </a:extLst>
          </p:cNvPr>
          <p:cNvSpPr/>
          <p:nvPr/>
        </p:nvSpPr>
        <p:spPr>
          <a:xfrm>
            <a:off x="166256" y="2923298"/>
            <a:ext cx="332509" cy="357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4D9C3D7-FF05-4844-B764-9D568697D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422" y="58592"/>
            <a:ext cx="4232566" cy="41608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3BA4EF-4F45-D046-8C95-308A92875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4463" y="4067513"/>
            <a:ext cx="4719784" cy="273189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CA33D1B-AAF0-5846-B949-169541832A5D}"/>
              </a:ext>
            </a:extLst>
          </p:cNvPr>
          <p:cNvSpPr/>
          <p:nvPr/>
        </p:nvSpPr>
        <p:spPr>
          <a:xfrm>
            <a:off x="7008422" y="3987406"/>
            <a:ext cx="327393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6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4">
            <a:extLst>
              <a:ext uri="{FF2B5EF4-FFF2-40B4-BE49-F238E27FC236}">
                <a16:creationId xmlns:a16="http://schemas.microsoft.com/office/drawing/2014/main" id="{46324D52-7133-B643-B6D8-4F28B95DE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D29959-3BEF-6144-877B-F7E0D9853171}"/>
              </a:ext>
            </a:extLst>
          </p:cNvPr>
          <p:cNvSpPr/>
          <p:nvPr/>
        </p:nvSpPr>
        <p:spPr>
          <a:xfrm>
            <a:off x="678874" y="1328735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35C9DF-6693-BF49-B17A-85D053283C08}"/>
              </a:ext>
            </a:extLst>
          </p:cNvPr>
          <p:cNvSpPr/>
          <p:nvPr/>
        </p:nvSpPr>
        <p:spPr>
          <a:xfrm>
            <a:off x="678874" y="3987406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CA67C1-2A29-CE49-A256-F57C4B90AF56}"/>
              </a:ext>
            </a:extLst>
          </p:cNvPr>
          <p:cNvSpPr/>
          <p:nvPr/>
        </p:nvSpPr>
        <p:spPr>
          <a:xfrm>
            <a:off x="7952509" y="4219441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17CB82-FAE1-0B4E-8FFC-842953233E51}"/>
              </a:ext>
            </a:extLst>
          </p:cNvPr>
          <p:cNvSpPr/>
          <p:nvPr/>
        </p:nvSpPr>
        <p:spPr>
          <a:xfrm>
            <a:off x="10432473" y="4213391"/>
            <a:ext cx="325582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F34B63-5014-D244-8ED6-439AEC1BF01D}"/>
              </a:ext>
            </a:extLst>
          </p:cNvPr>
          <p:cNvSpPr txBox="1"/>
          <p:nvPr/>
        </p:nvSpPr>
        <p:spPr>
          <a:xfrm>
            <a:off x="166256" y="6215381"/>
            <a:ext cx="2851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triple negative breast cancer</a:t>
            </a:r>
          </a:p>
          <a:p>
            <a:r>
              <a:rPr lang="en-US" dirty="0"/>
              <a:t>Gao </a:t>
            </a:r>
            <a:r>
              <a:rPr lang="en-US" i="1" dirty="0"/>
              <a:t>et al</a:t>
            </a:r>
            <a:r>
              <a:rPr lang="en-US" dirty="0"/>
              <a:t>., Nat. Biotech’21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5B7C71-E596-704F-8F5D-E4566B7083BD}"/>
              </a:ext>
            </a:extLst>
          </p:cNvPr>
          <p:cNvSpPr/>
          <p:nvPr/>
        </p:nvSpPr>
        <p:spPr>
          <a:xfrm>
            <a:off x="7523018" y="1579417"/>
            <a:ext cx="4529558" cy="254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E00E73-620B-CD48-BD72-C1B67E03D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62" y="3712"/>
            <a:ext cx="6662057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97AC63-856C-CA4C-8253-535A62A7680C}"/>
              </a:ext>
            </a:extLst>
          </p:cNvPr>
          <p:cNvSpPr txBox="1"/>
          <p:nvPr/>
        </p:nvSpPr>
        <p:spPr>
          <a:xfrm>
            <a:off x="48324" y="6384467"/>
            <a:ext cx="1935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multiple myeloma</a:t>
            </a:r>
          </a:p>
          <a:p>
            <a:r>
              <a:rPr lang="en-US" sz="1400" dirty="0"/>
              <a:t>Liu </a:t>
            </a:r>
            <a:r>
              <a:rPr lang="en-US" sz="1400" i="1" dirty="0"/>
              <a:t>et al</a:t>
            </a:r>
            <a:r>
              <a:rPr lang="en-US" sz="1400" dirty="0"/>
              <a:t>., Nat. Comm’21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FCB69A-F028-B041-A05D-E085F9949FDB}"/>
              </a:ext>
            </a:extLst>
          </p:cNvPr>
          <p:cNvSpPr/>
          <p:nvPr/>
        </p:nvSpPr>
        <p:spPr>
          <a:xfrm>
            <a:off x="166256" y="3172"/>
            <a:ext cx="332509" cy="357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2C6805-9E8A-A341-B0D7-229688FE9B23}"/>
              </a:ext>
            </a:extLst>
          </p:cNvPr>
          <p:cNvSpPr/>
          <p:nvPr/>
        </p:nvSpPr>
        <p:spPr>
          <a:xfrm>
            <a:off x="6537368" y="3172"/>
            <a:ext cx="332509" cy="357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1F9209-C3B7-8147-93C7-7C70443192D4}"/>
              </a:ext>
            </a:extLst>
          </p:cNvPr>
          <p:cNvSpPr/>
          <p:nvPr/>
        </p:nvSpPr>
        <p:spPr>
          <a:xfrm>
            <a:off x="6654964" y="2821773"/>
            <a:ext cx="332509" cy="357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1A7DF6-79D7-264C-9770-BEC3DC449C59}"/>
              </a:ext>
            </a:extLst>
          </p:cNvPr>
          <p:cNvSpPr/>
          <p:nvPr/>
        </p:nvSpPr>
        <p:spPr>
          <a:xfrm>
            <a:off x="166256" y="2923298"/>
            <a:ext cx="332509" cy="357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4D9C3D7-FF05-4844-B764-9D568697D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422" y="58592"/>
            <a:ext cx="4232566" cy="416082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CA33D1B-AAF0-5846-B949-169541832A5D}"/>
              </a:ext>
            </a:extLst>
          </p:cNvPr>
          <p:cNvSpPr/>
          <p:nvPr/>
        </p:nvSpPr>
        <p:spPr>
          <a:xfrm>
            <a:off x="7851420" y="4119552"/>
            <a:ext cx="327393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9E4E35-B6E2-0E4E-86BD-E06724F7A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622" y="4251052"/>
            <a:ext cx="3580051" cy="25592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C043AE-D026-DE46-B7CB-D1D9C898CA42}"/>
              </a:ext>
            </a:extLst>
          </p:cNvPr>
          <p:cNvSpPr txBox="1"/>
          <p:nvPr/>
        </p:nvSpPr>
        <p:spPr>
          <a:xfrm>
            <a:off x="7222911" y="5447857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higher</a:t>
            </a:r>
          </a:p>
          <a:p>
            <a:r>
              <a:rPr lang="en-US" sz="1600" dirty="0"/>
              <a:t>in e1g3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5138EB-E093-CE43-85C9-A1542DC308D1}"/>
              </a:ext>
            </a:extLst>
          </p:cNvPr>
          <p:cNvSpPr txBox="1"/>
          <p:nvPr/>
        </p:nvSpPr>
        <p:spPr>
          <a:xfrm>
            <a:off x="11240633" y="5446716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lower</a:t>
            </a:r>
          </a:p>
          <a:p>
            <a:r>
              <a:rPr lang="en-US" sz="1600" dirty="0"/>
              <a:t>in e1g3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E021D0-0C86-6F41-BE00-F8C840929D21}"/>
              </a:ext>
            </a:extLst>
          </p:cNvPr>
          <p:cNvSpPr/>
          <p:nvPr/>
        </p:nvSpPr>
        <p:spPr>
          <a:xfrm>
            <a:off x="7851420" y="4155285"/>
            <a:ext cx="327393" cy="44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29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racing the developmental origins of childhood neuroblastoma"/>
          <p:cNvSpPr txBox="1">
            <a:spLocks noGrp="1"/>
          </p:cNvSpPr>
          <p:nvPr>
            <p:ph type="title"/>
          </p:nvPr>
        </p:nvSpPr>
        <p:spPr>
          <a:xfrm>
            <a:off x="604025" y="32580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defTabSz="1706837">
              <a:defRPr sz="5950" spc="-118"/>
            </a:lvl1pPr>
          </a:lstStyle>
          <a:p>
            <a:r>
              <a:rPr lang="en-US" dirty="0"/>
              <a:t>N</a:t>
            </a:r>
            <a:r>
              <a:rPr dirty="0"/>
              <a:t>euroblastoma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48B11E-86C6-854B-A47E-F9892BF6B9D3}"/>
              </a:ext>
            </a:extLst>
          </p:cNvPr>
          <p:cNvSpPr/>
          <p:nvPr/>
        </p:nvSpPr>
        <p:spPr>
          <a:xfrm>
            <a:off x="5452946" y="1416205"/>
            <a:ext cx="312234" cy="296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DA3E6-853F-894D-B895-066587C7BA7D}"/>
              </a:ext>
            </a:extLst>
          </p:cNvPr>
          <p:cNvSpPr/>
          <p:nvPr/>
        </p:nvSpPr>
        <p:spPr>
          <a:xfrm>
            <a:off x="8298466" y="5173249"/>
            <a:ext cx="3286386" cy="1684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ighly aggressive cancer responsible for 15% total cancer-related death in children…">
            <a:extLst>
              <a:ext uri="{FF2B5EF4-FFF2-40B4-BE49-F238E27FC236}">
                <a16:creationId xmlns:a16="http://schemas.microsoft.com/office/drawing/2014/main" id="{CDC06D75-074E-1A4B-9E75-49ED61ACB479}"/>
              </a:ext>
            </a:extLst>
          </p:cNvPr>
          <p:cNvSpPr txBox="1">
            <a:spLocks/>
          </p:cNvSpPr>
          <p:nvPr/>
        </p:nvSpPr>
        <p:spPr>
          <a:xfrm>
            <a:off x="409641" y="2155370"/>
            <a:ext cx="5948264" cy="4702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0"/>
              </a:spcBef>
              <a:defRPr sz="3800"/>
            </a:pPr>
            <a:r>
              <a:rPr lang="en-US" sz="2400" dirty="0"/>
              <a:t>Highly aggressive cancer responsible for 15% total cancer-related death in children</a:t>
            </a:r>
          </a:p>
          <a:p>
            <a:pPr>
              <a:spcBef>
                <a:spcPts val="2000"/>
              </a:spcBef>
              <a:defRPr sz="3800"/>
            </a:pPr>
            <a:r>
              <a:rPr lang="en-US" sz="2400" dirty="0"/>
              <a:t>Heterogenous disease with diverse clinical outcomes</a:t>
            </a:r>
          </a:p>
          <a:p>
            <a:pPr>
              <a:spcBef>
                <a:spcPts val="2000"/>
              </a:spcBef>
              <a:defRPr sz="3800"/>
            </a:pPr>
            <a:r>
              <a:rPr lang="en-US" sz="2400" dirty="0"/>
              <a:t>Arise from the developing neural crest</a:t>
            </a:r>
          </a:p>
          <a:p>
            <a:pPr>
              <a:spcBef>
                <a:spcPts val="2000"/>
              </a:spcBef>
              <a:defRPr sz="3800"/>
            </a:pPr>
            <a:r>
              <a:rPr lang="en-US" sz="2400" dirty="0"/>
              <a:t>Cell of origin under debate</a:t>
            </a:r>
          </a:p>
          <a:p>
            <a:pPr>
              <a:spcBef>
                <a:spcPts val="2000"/>
              </a:spcBef>
              <a:defRPr sz="3800"/>
            </a:pPr>
            <a:r>
              <a:rPr lang="en-US" sz="2400" dirty="0" err="1"/>
              <a:t>Intratumoral</a:t>
            </a:r>
            <a:r>
              <a:rPr lang="en-US" sz="2400" dirty="0"/>
              <a:t> plasticity can be a potential source of therapy resistance</a:t>
            </a:r>
          </a:p>
        </p:txBody>
      </p:sp>
      <p:sp>
        <p:nvSpPr>
          <p:cNvPr id="21" name="Olsen et al. bioRxiv. 2020">
            <a:extLst>
              <a:ext uri="{FF2B5EF4-FFF2-40B4-BE49-F238E27FC236}">
                <a16:creationId xmlns:a16="http://schemas.microsoft.com/office/drawing/2014/main" id="{C2C1123D-88E6-4A42-8180-97ECEF4A43B2}"/>
              </a:ext>
            </a:extLst>
          </p:cNvPr>
          <p:cNvSpPr txBox="1"/>
          <p:nvPr/>
        </p:nvSpPr>
        <p:spPr>
          <a:xfrm>
            <a:off x="8430549" y="5966955"/>
            <a:ext cx="2140522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1600" dirty="0"/>
              <a:t>Olsen et al. </a:t>
            </a:r>
            <a:r>
              <a:rPr sz="1600" i="1" dirty="0" err="1"/>
              <a:t>bioRxiv</a:t>
            </a:r>
            <a:r>
              <a:rPr sz="1600" dirty="0"/>
              <a:t>. 2020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E8DB334-AFAC-B140-A0B6-A0ABEF4877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18"/>
          <a:stretch/>
        </p:blipFill>
        <p:spPr>
          <a:xfrm>
            <a:off x="6348262" y="2213985"/>
            <a:ext cx="5763334" cy="3694445"/>
          </a:xfrm>
          <a:prstGeom prst="rect">
            <a:avLst/>
          </a:prstGeom>
        </p:spPr>
      </p:pic>
      <p:pic>
        <p:nvPicPr>
          <p:cNvPr id="24" name="Picture 23" descr="Picture 4">
            <a:extLst>
              <a:ext uri="{FF2B5EF4-FFF2-40B4-BE49-F238E27FC236}">
                <a16:creationId xmlns:a16="http://schemas.microsoft.com/office/drawing/2014/main" id="{97FFD785-8EA5-534B-A08F-840528537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9121571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Background and motivation"/>
          <p:cNvSpPr txBox="1">
            <a:spLocks noGrp="1"/>
          </p:cNvSpPr>
          <p:nvPr>
            <p:ph type="title"/>
          </p:nvPr>
        </p:nvSpPr>
        <p:spPr>
          <a:xfrm>
            <a:off x="603250" y="337389"/>
            <a:ext cx="10985500" cy="716582"/>
          </a:xfrm>
          <a:prstGeom prst="rect">
            <a:avLst/>
          </a:prstGeom>
        </p:spPr>
        <p:txBody>
          <a:bodyPr/>
          <a:lstStyle/>
          <a:p>
            <a:r>
              <a:rPr dirty="0"/>
              <a:t>Background and </a:t>
            </a:r>
            <a:r>
              <a:rPr lang="en-US" dirty="0"/>
              <a:t>M</a:t>
            </a:r>
            <a:r>
              <a:rPr dirty="0"/>
              <a:t>otivation</a:t>
            </a:r>
          </a:p>
        </p:txBody>
      </p:sp>
      <p:sp>
        <p:nvSpPr>
          <p:cNvPr id="160" name="scRNA-seq enables comprehensive characterization of cellular phenotypes…"/>
          <p:cNvSpPr txBox="1"/>
          <p:nvPr/>
        </p:nvSpPr>
        <p:spPr>
          <a:xfrm>
            <a:off x="883606" y="926948"/>
            <a:ext cx="11168969" cy="21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304800" indent="-304800">
              <a:lnSpc>
                <a:spcPct val="150000"/>
              </a:lnSpc>
              <a:buSzPct val="123000"/>
              <a:buChar char="•"/>
              <a:defRPr sz="3800">
                <a:solidFill>
                  <a:srgbClr val="000000"/>
                </a:solidFill>
              </a:defRPr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Functional genomics</a:t>
            </a:r>
            <a:r>
              <a:rPr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insights beyond tumor genomes</a:t>
            </a:r>
            <a:endParaRPr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609600" lvl="1" indent="-304800">
              <a:spcAft>
                <a:spcPts val="500"/>
              </a:spcAft>
              <a:buSzPct val="123000"/>
              <a:buChar char="•"/>
              <a:defRPr sz="3800">
                <a:solidFill>
                  <a:srgbClr val="000000"/>
                </a:solidFill>
              </a:defRPr>
            </a:pPr>
            <a:r>
              <a:rPr lang="en-US" sz="19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Expression states and pathways driving clonal phenotypes</a:t>
            </a:r>
            <a:endParaRPr sz="19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609600" lvl="1" indent="-304800">
              <a:spcAft>
                <a:spcPts val="500"/>
              </a:spcAft>
              <a:buSzPct val="123000"/>
              <a:buChar char="•"/>
              <a:defRPr sz="3800">
                <a:solidFill>
                  <a:srgbClr val="000000"/>
                </a:solidFill>
              </a:defRPr>
            </a:pPr>
            <a:r>
              <a:rPr lang="en-US" sz="19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State transitions, epigenetic states</a:t>
            </a:r>
          </a:p>
          <a:p>
            <a:pPr marL="609600" lvl="1" indent="-304800">
              <a:spcAft>
                <a:spcPts val="500"/>
              </a:spcAft>
              <a:buSzPct val="123000"/>
              <a:buChar char="•"/>
              <a:defRPr sz="3800">
                <a:solidFill>
                  <a:srgbClr val="000000"/>
                </a:solidFill>
              </a:defRPr>
            </a:pPr>
            <a:r>
              <a:rPr lang="en-US" sz="19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Tumor microenvironment</a:t>
            </a:r>
            <a:endParaRPr sz="19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152400" indent="-304800">
              <a:lnSpc>
                <a:spcPct val="150000"/>
              </a:lnSpc>
              <a:buSzPct val="123000"/>
              <a:buChar char="•"/>
              <a:defRPr sz="3800">
                <a:solidFill>
                  <a:srgbClr val="000000"/>
                </a:solidFill>
              </a:defRPr>
            </a:pPr>
            <a:r>
              <a:rPr lang="en-US" sz="2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scRNA</a:t>
            </a: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-seq: </a:t>
            </a:r>
            <a:r>
              <a:rPr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Opportunity to delineate transcriptional and genetic heterogeneity</a:t>
            </a:r>
            <a:endParaRPr sz="2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61" name="Rectangle 10"/>
          <p:cNvSpPr/>
          <p:nvPr/>
        </p:nvSpPr>
        <p:spPr>
          <a:xfrm>
            <a:off x="9047138" y="3742091"/>
            <a:ext cx="87087" cy="957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00"/>
          </a:p>
        </p:txBody>
      </p:sp>
      <p:grpSp>
        <p:nvGrpSpPr>
          <p:cNvPr id="165" name="Group"/>
          <p:cNvGrpSpPr/>
          <p:nvPr/>
        </p:nvGrpSpPr>
        <p:grpSpPr>
          <a:xfrm>
            <a:off x="4286612" y="3401013"/>
            <a:ext cx="6415284" cy="3942366"/>
            <a:chOff x="0" y="0"/>
            <a:chExt cx="12830567" cy="7884730"/>
          </a:xfrm>
        </p:grpSpPr>
        <p:pic>
          <p:nvPicPr>
            <p:cNvPr id="162" name="Image" descr="Image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6896100" cy="6604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" name="Neftel et al, Cell, 2019"/>
            <p:cNvSpPr/>
            <p:nvPr/>
          </p:nvSpPr>
          <p:spPr>
            <a:xfrm>
              <a:off x="3448050" y="661473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sz="900" dirty="0" err="1"/>
                <a:t>Neftel</a:t>
              </a:r>
              <a:r>
                <a:rPr sz="900" dirty="0"/>
                <a:t> et al, </a:t>
              </a:r>
              <a:r>
                <a:rPr sz="900" i="1" dirty="0"/>
                <a:t>Cell</a:t>
              </a:r>
              <a:r>
                <a:rPr sz="900" dirty="0"/>
                <a:t>, 2019</a:t>
              </a:r>
            </a:p>
          </p:txBody>
        </p:sp>
        <p:sp>
          <p:nvSpPr>
            <p:cNvPr id="164" name="Shi et al, MedComm, 2020"/>
            <p:cNvSpPr/>
            <p:nvPr/>
          </p:nvSpPr>
          <p:spPr>
            <a:xfrm>
              <a:off x="11560567" y="661473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endParaRPr lang="en-US" sz="900" dirty="0"/>
            </a:p>
          </p:txBody>
        </p:sp>
      </p:grpSp>
      <p:grpSp>
        <p:nvGrpSpPr>
          <p:cNvPr id="169" name="Group"/>
          <p:cNvGrpSpPr/>
          <p:nvPr/>
        </p:nvGrpSpPr>
        <p:grpSpPr>
          <a:xfrm>
            <a:off x="769655" y="3321930"/>
            <a:ext cx="2730187" cy="3169433"/>
            <a:chOff x="0" y="0"/>
            <a:chExt cx="5460372" cy="6338863"/>
          </a:xfrm>
        </p:grpSpPr>
        <p:pic>
          <p:nvPicPr>
            <p:cNvPr id="166" name="Picture 5" descr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70784"/>
              <a:ext cx="5211847" cy="6068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7" name="TextBox 7"/>
            <p:cNvSpPr txBox="1"/>
            <p:nvPr/>
          </p:nvSpPr>
          <p:spPr>
            <a:xfrm>
              <a:off x="227904" y="0"/>
              <a:ext cx="1904235" cy="41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860" tIns="22860" rIns="22860" bIns="22860" numCol="1" anchor="t">
              <a:noAutofit/>
            </a:bodyPr>
            <a:lstStyle>
              <a:lvl1pPr algn="l" defTabSz="914400">
                <a:defRPr sz="3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500"/>
                <a:t>Subclone B</a:t>
              </a:r>
            </a:p>
          </p:txBody>
        </p:sp>
        <p:sp>
          <p:nvSpPr>
            <p:cNvPr id="168" name="TextBox 8"/>
            <p:cNvSpPr txBox="1"/>
            <p:nvPr/>
          </p:nvSpPr>
          <p:spPr>
            <a:xfrm>
              <a:off x="3556138" y="554842"/>
              <a:ext cx="1904235" cy="41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860" tIns="22860" rIns="22860" bIns="22860" numCol="1" anchor="t">
              <a:noAutofit/>
            </a:bodyPr>
            <a:lstStyle>
              <a:lvl1pPr algn="l" defTabSz="914400">
                <a:defRPr sz="3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500"/>
                <a:t>Subclone A</a:t>
              </a:r>
            </a:p>
          </p:txBody>
        </p:sp>
      </p:grpSp>
      <p:sp>
        <p:nvSpPr>
          <p:cNvPr id="170" name="Gao et al. Nature Biotechnology, 2021"/>
          <p:cNvSpPr txBox="1"/>
          <p:nvPr/>
        </p:nvSpPr>
        <p:spPr>
          <a:xfrm>
            <a:off x="749023" y="6595183"/>
            <a:ext cx="1825821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900"/>
              <a:t>Gao </a:t>
            </a:r>
            <a:r>
              <a:rPr sz="900" i="1"/>
              <a:t>et al.</a:t>
            </a:r>
            <a:r>
              <a:rPr sz="900"/>
              <a:t> </a:t>
            </a:r>
            <a:r>
              <a:rPr sz="900" i="1"/>
              <a:t>Nature Biotechnology, </a:t>
            </a:r>
            <a:r>
              <a:rPr sz="900"/>
              <a:t>2021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4"/>
          <a:srcRect r="22181"/>
          <a:stretch>
            <a:fillRect/>
          </a:stretch>
        </p:blipFill>
        <p:spPr>
          <a:xfrm>
            <a:off x="8592226" y="3534413"/>
            <a:ext cx="2946304" cy="3008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4" descr="Picture 4">
            <a:extLst>
              <a:ext uri="{FF2B5EF4-FFF2-40B4-BE49-F238E27FC236}">
                <a16:creationId xmlns:a16="http://schemas.microsoft.com/office/drawing/2014/main" id="{4AF2487B-E884-6244-97D2-0697A9B4F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2CB3DC-B37C-E54C-88DF-FF36DD709C51}"/>
              </a:ext>
            </a:extLst>
          </p:cNvPr>
          <p:cNvSpPr txBox="1"/>
          <p:nvPr/>
        </p:nvSpPr>
        <p:spPr>
          <a:xfrm>
            <a:off x="9446430" y="6591722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Shi et al, </a:t>
            </a:r>
            <a:r>
              <a:rPr lang="en-US" sz="900" dirty="0" err="1"/>
              <a:t>MedComm</a:t>
            </a:r>
            <a:r>
              <a:rPr lang="en-US" sz="900" dirty="0"/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417202114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racing the developmental origins of childhood neuroblastoma"/>
          <p:cNvSpPr txBox="1">
            <a:spLocks noGrp="1"/>
          </p:cNvSpPr>
          <p:nvPr>
            <p:ph type="title"/>
          </p:nvPr>
        </p:nvSpPr>
        <p:spPr>
          <a:xfrm>
            <a:off x="604025" y="32580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defTabSz="1706837">
              <a:defRPr sz="5950" spc="-118"/>
            </a:lvl1pPr>
          </a:lstStyle>
          <a:p>
            <a:r>
              <a:rPr lang="en-US" dirty="0"/>
              <a:t>N</a:t>
            </a:r>
            <a:r>
              <a:rPr dirty="0"/>
              <a:t>euroblastoma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48B11E-86C6-854B-A47E-F9892BF6B9D3}"/>
              </a:ext>
            </a:extLst>
          </p:cNvPr>
          <p:cNvSpPr/>
          <p:nvPr/>
        </p:nvSpPr>
        <p:spPr>
          <a:xfrm>
            <a:off x="5452946" y="1416205"/>
            <a:ext cx="312234" cy="296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02709FA7-8432-4244-B856-D96EE66EC3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58" r="13858" b="39057"/>
          <a:stretch>
            <a:fillRect/>
          </a:stretch>
        </p:blipFill>
        <p:spPr>
          <a:xfrm>
            <a:off x="6940798" y="325804"/>
            <a:ext cx="1067334" cy="119983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Ninib Baryawno (KI)">
            <a:extLst>
              <a:ext uri="{FF2B5EF4-FFF2-40B4-BE49-F238E27FC236}">
                <a16:creationId xmlns:a16="http://schemas.microsoft.com/office/drawing/2014/main" id="{85EAFC12-3E08-304F-BDCC-1786AB038D5E}"/>
              </a:ext>
            </a:extLst>
          </p:cNvPr>
          <p:cNvSpPr txBox="1"/>
          <p:nvPr/>
        </p:nvSpPr>
        <p:spPr>
          <a:xfrm>
            <a:off x="6835829" y="1556056"/>
            <a:ext cx="1503833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spcBef>
                <a:spcPts val="300"/>
              </a:spcBef>
              <a:defRPr sz="2000">
                <a:solidFill>
                  <a:srgbClr val="232323"/>
                </a:solidFill>
              </a:defRPr>
            </a:lvl1pPr>
          </a:lstStyle>
          <a:p>
            <a:r>
              <a:rPr sz="1200" b="1" dirty="0" err="1"/>
              <a:t>Ninib</a:t>
            </a:r>
            <a:r>
              <a:rPr sz="1200" b="1" dirty="0"/>
              <a:t> </a:t>
            </a:r>
            <a:r>
              <a:rPr sz="1200" b="1" dirty="0" err="1"/>
              <a:t>Baryawno</a:t>
            </a:r>
            <a:r>
              <a:rPr sz="1200" b="1" dirty="0"/>
              <a:t> (KI)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F65BC324-C511-574E-BA5D-B2834E25B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639" y="364579"/>
            <a:ext cx="1199837" cy="119983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Igor Adameyko (KI)">
            <a:extLst>
              <a:ext uri="{FF2B5EF4-FFF2-40B4-BE49-F238E27FC236}">
                <a16:creationId xmlns:a16="http://schemas.microsoft.com/office/drawing/2014/main" id="{43BC7201-444E-814A-AF38-2F527351D23B}"/>
              </a:ext>
            </a:extLst>
          </p:cNvPr>
          <p:cNvSpPr txBox="1"/>
          <p:nvPr/>
        </p:nvSpPr>
        <p:spPr>
          <a:xfrm>
            <a:off x="8324352" y="1564017"/>
            <a:ext cx="2301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000">
                <a:solidFill>
                  <a:srgbClr val="1D1C1D"/>
                </a:solidFill>
              </a:defRPr>
            </a:lvl1pPr>
          </a:lstStyle>
          <a:p>
            <a:r>
              <a:rPr sz="1200" b="1" dirty="0"/>
              <a:t>Igor </a:t>
            </a:r>
            <a:r>
              <a:rPr sz="1200" b="1" dirty="0" err="1"/>
              <a:t>Adameyko</a:t>
            </a:r>
            <a:r>
              <a:rPr sz="1200" b="1" dirty="0"/>
              <a:t> (</a:t>
            </a:r>
            <a:r>
              <a:rPr lang="en-US" sz="1200" b="1" dirty="0"/>
              <a:t>KI / </a:t>
            </a:r>
            <a:r>
              <a:rPr lang="en-US" sz="1200" b="1" dirty="0" err="1"/>
              <a:t>MedUni</a:t>
            </a:r>
            <a:r>
              <a:rPr lang="en-US" sz="1200" b="1" dirty="0"/>
              <a:t> Wien</a:t>
            </a:r>
            <a:r>
              <a:rPr sz="1200" b="1" dirty="0"/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2958C7-0BAE-9B40-8310-5505E17A9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633" y="1916649"/>
            <a:ext cx="4790219" cy="4941351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FF393364-F301-4449-B23F-863D290C713A}"/>
              </a:ext>
            </a:extLst>
          </p:cNvPr>
          <p:cNvSpPr/>
          <p:nvPr/>
        </p:nvSpPr>
        <p:spPr>
          <a:xfrm>
            <a:off x="8117259" y="3188703"/>
            <a:ext cx="165897" cy="73335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DA3E6-853F-894D-B895-066587C7BA7D}"/>
              </a:ext>
            </a:extLst>
          </p:cNvPr>
          <p:cNvSpPr/>
          <p:nvPr/>
        </p:nvSpPr>
        <p:spPr>
          <a:xfrm>
            <a:off x="8298466" y="5173249"/>
            <a:ext cx="3286386" cy="1684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8FDC9F-E6E8-6843-A357-72E7B51F40E5}"/>
              </a:ext>
            </a:extLst>
          </p:cNvPr>
          <p:cNvSpPr txBox="1"/>
          <p:nvPr/>
        </p:nvSpPr>
        <p:spPr>
          <a:xfrm>
            <a:off x="8343443" y="5331867"/>
            <a:ext cx="61001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 patients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biopsy and surgical material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scRNA</a:t>
            </a:r>
            <a:r>
              <a:rPr lang="en-US" dirty="0"/>
              <a:t>-seq, CNV arrays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scRNA+scDNA-seq</a:t>
            </a:r>
            <a:endParaRPr lang="en-US" dirty="0"/>
          </a:p>
        </p:txBody>
      </p:sp>
      <p:sp>
        <p:nvSpPr>
          <p:cNvPr id="23" name="Highly aggressive cancer responsible for 15% total cancer-related death in children…">
            <a:extLst>
              <a:ext uri="{FF2B5EF4-FFF2-40B4-BE49-F238E27FC236}">
                <a16:creationId xmlns:a16="http://schemas.microsoft.com/office/drawing/2014/main" id="{CDC06D75-074E-1A4B-9E75-49ED61ACB479}"/>
              </a:ext>
            </a:extLst>
          </p:cNvPr>
          <p:cNvSpPr txBox="1">
            <a:spLocks/>
          </p:cNvSpPr>
          <p:nvPr/>
        </p:nvSpPr>
        <p:spPr>
          <a:xfrm>
            <a:off x="409641" y="2155370"/>
            <a:ext cx="5948264" cy="4702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0"/>
              </a:spcBef>
              <a:defRPr sz="3800"/>
            </a:pPr>
            <a:r>
              <a:rPr lang="en-US" sz="2400" dirty="0"/>
              <a:t>Highly aggressive cancer responsible for 15% total cancer-related death in children</a:t>
            </a:r>
          </a:p>
          <a:p>
            <a:pPr>
              <a:spcBef>
                <a:spcPts val="2000"/>
              </a:spcBef>
              <a:defRPr sz="3800"/>
            </a:pPr>
            <a:r>
              <a:rPr lang="en-US" sz="2400" dirty="0"/>
              <a:t>Heterogenous disease with diverse clinical outcomes</a:t>
            </a:r>
          </a:p>
          <a:p>
            <a:pPr>
              <a:spcBef>
                <a:spcPts val="2000"/>
              </a:spcBef>
              <a:defRPr sz="3800"/>
            </a:pPr>
            <a:r>
              <a:rPr lang="en-US" sz="2400" dirty="0"/>
              <a:t>Arise from the developing neural crest</a:t>
            </a:r>
          </a:p>
          <a:p>
            <a:pPr>
              <a:spcBef>
                <a:spcPts val="2000"/>
              </a:spcBef>
              <a:defRPr sz="3800"/>
            </a:pPr>
            <a:r>
              <a:rPr lang="en-US" sz="2400" dirty="0"/>
              <a:t>Cell of origin under debate</a:t>
            </a:r>
          </a:p>
          <a:p>
            <a:pPr>
              <a:spcBef>
                <a:spcPts val="2000"/>
              </a:spcBef>
              <a:defRPr sz="3800"/>
            </a:pPr>
            <a:r>
              <a:rPr lang="en-US" sz="2400" dirty="0" err="1"/>
              <a:t>Intratumoral</a:t>
            </a:r>
            <a:r>
              <a:rPr lang="en-US" sz="2400" dirty="0"/>
              <a:t> plasticity can be a potential source of therapy resistance</a:t>
            </a:r>
          </a:p>
        </p:txBody>
      </p:sp>
      <p:pic>
        <p:nvPicPr>
          <p:cNvPr id="21" name="Picture 20" descr="Picture 4">
            <a:extLst>
              <a:ext uri="{FF2B5EF4-FFF2-40B4-BE49-F238E27FC236}">
                <a16:creationId xmlns:a16="http://schemas.microsoft.com/office/drawing/2014/main" id="{821FF37F-0A3F-7440-BF29-241FFB9DB0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273882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Highly aggressive cancer responsible for 15% total cancer-related death in children…"/>
          <p:cNvSpPr txBox="1">
            <a:spLocks noGrp="1"/>
          </p:cNvSpPr>
          <p:nvPr>
            <p:ph type="body" sz="half" idx="1"/>
          </p:nvPr>
        </p:nvSpPr>
        <p:spPr>
          <a:xfrm>
            <a:off x="512832" y="1376526"/>
            <a:ext cx="4940114" cy="51453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3800"/>
            </a:pPr>
            <a:r>
              <a:rPr lang="en-US" sz="2500" dirty="0"/>
              <a:t>Malignant SCP population</a:t>
            </a:r>
            <a:endParaRPr sz="2500" dirty="0"/>
          </a:p>
        </p:txBody>
      </p:sp>
      <p:sp>
        <p:nvSpPr>
          <p:cNvPr id="276" name="Tracing the developmental origins of childhood neuroblastoma"/>
          <p:cNvSpPr txBox="1">
            <a:spLocks noGrp="1"/>
          </p:cNvSpPr>
          <p:nvPr>
            <p:ph type="title"/>
          </p:nvPr>
        </p:nvSpPr>
        <p:spPr>
          <a:xfrm>
            <a:off x="604025" y="32580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defTabSz="1706837">
              <a:defRPr sz="5950" spc="-118"/>
            </a:lvl1pPr>
          </a:lstStyle>
          <a:p>
            <a:r>
              <a:rPr lang="en-US" dirty="0"/>
              <a:t>N</a:t>
            </a:r>
            <a:r>
              <a:rPr dirty="0"/>
              <a:t>euroblastoma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48B11E-86C6-854B-A47E-F9892BF6B9D3}"/>
              </a:ext>
            </a:extLst>
          </p:cNvPr>
          <p:cNvSpPr/>
          <p:nvPr/>
        </p:nvSpPr>
        <p:spPr>
          <a:xfrm>
            <a:off x="5452946" y="1416205"/>
            <a:ext cx="312234" cy="296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6DC71620-F95E-0841-9CF2-E3E4097F5BA4}"/>
              </a:ext>
            </a:extLst>
          </p:cNvPr>
          <p:cNvGrpSpPr/>
          <p:nvPr/>
        </p:nvGrpSpPr>
        <p:grpSpPr>
          <a:xfrm>
            <a:off x="390972" y="2545399"/>
            <a:ext cx="10748415" cy="3360336"/>
            <a:chOff x="0" y="0"/>
            <a:chExt cx="21496828" cy="6720670"/>
          </a:xfrm>
        </p:grpSpPr>
        <p:grpSp>
          <p:nvGrpSpPr>
            <p:cNvPr id="21" name="Group">
              <a:extLst>
                <a:ext uri="{FF2B5EF4-FFF2-40B4-BE49-F238E27FC236}">
                  <a16:creationId xmlns:a16="http://schemas.microsoft.com/office/drawing/2014/main" id="{F81165FA-A7C3-1E44-92E9-211272303592}"/>
                </a:ext>
              </a:extLst>
            </p:cNvPr>
            <p:cNvGrpSpPr/>
            <p:nvPr/>
          </p:nvGrpSpPr>
          <p:grpSpPr>
            <a:xfrm>
              <a:off x="0" y="0"/>
              <a:ext cx="19823644" cy="6720670"/>
              <a:chOff x="0" y="0"/>
              <a:chExt cx="19823644" cy="6720669"/>
            </a:xfrm>
          </p:grpSpPr>
          <p:pic>
            <p:nvPicPr>
              <p:cNvPr id="23" name="Image" descr="Image">
                <a:extLst>
                  <a:ext uri="{FF2B5EF4-FFF2-40B4-BE49-F238E27FC236}">
                    <a16:creationId xmlns:a16="http://schemas.microsoft.com/office/drawing/2014/main" id="{B6201F9F-7960-8B46-B714-D35CA1990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1494548" y="0"/>
                <a:ext cx="18329096" cy="67206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" name="NB26">
                <a:extLst>
                  <a:ext uri="{FF2B5EF4-FFF2-40B4-BE49-F238E27FC236}">
                    <a16:creationId xmlns:a16="http://schemas.microsoft.com/office/drawing/2014/main" id="{72BBE933-2450-CD4F-8BC2-225530AE8DFA}"/>
                  </a:ext>
                </a:extLst>
              </p:cNvPr>
              <p:cNvSpPr txBox="1"/>
              <p:nvPr/>
            </p:nvSpPr>
            <p:spPr>
              <a:xfrm>
                <a:off x="0" y="3032041"/>
                <a:ext cx="1231106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000">
                    <a:solidFill>
                      <a:srgbClr val="000000"/>
                    </a:solidFill>
                  </a:defRPr>
                </a:lvl1pPr>
              </a:lstStyle>
              <a:p>
                <a:r>
                  <a:rPr sz="2000" dirty="0"/>
                  <a:t>NB26</a:t>
                </a:r>
              </a:p>
            </p:txBody>
          </p:sp>
          <p:grpSp>
            <p:nvGrpSpPr>
              <p:cNvPr id="25" name="Group">
                <a:extLst>
                  <a:ext uri="{FF2B5EF4-FFF2-40B4-BE49-F238E27FC236}">
                    <a16:creationId xmlns:a16="http://schemas.microsoft.com/office/drawing/2014/main" id="{A9000224-BA2E-C04C-8F55-5CC85F129F0E}"/>
                  </a:ext>
                </a:extLst>
              </p:cNvPr>
              <p:cNvGrpSpPr/>
              <p:nvPr/>
            </p:nvGrpSpPr>
            <p:grpSpPr>
              <a:xfrm>
                <a:off x="8823873" y="2528967"/>
                <a:ext cx="7397796" cy="1356964"/>
                <a:chOff x="0" y="0"/>
                <a:chExt cx="7397794" cy="1356962"/>
              </a:xfrm>
            </p:grpSpPr>
            <p:sp>
              <p:nvSpPr>
                <p:cNvPr id="26" name="Group">
                  <a:extLst>
                    <a:ext uri="{FF2B5EF4-FFF2-40B4-BE49-F238E27FC236}">
                      <a16:creationId xmlns:a16="http://schemas.microsoft.com/office/drawing/2014/main" id="{02B9A494-2B3C-214D-9687-DE8D83B20DEC}"/>
                    </a:ext>
                  </a:extLst>
                </p:cNvPr>
                <p:cNvSpPr/>
                <p:nvPr/>
              </p:nvSpPr>
              <p:spPr>
                <a:xfrm>
                  <a:off x="6040832" y="0"/>
                  <a:ext cx="1356963" cy="1356963"/>
                </a:xfrm>
                <a:prstGeom prst="ellipse">
                  <a:avLst/>
                </a:prstGeom>
                <a:noFill/>
                <a:ln w="101600" cap="flat">
                  <a:solidFill>
                    <a:schemeClr val="accent5">
                      <a:lumOff val="-29866"/>
                    </a:schemeClr>
                  </a:solidFill>
                  <a:prstDash val="sysDot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7" name="Circle">
                  <a:extLst>
                    <a:ext uri="{FF2B5EF4-FFF2-40B4-BE49-F238E27FC236}">
                      <a16:creationId xmlns:a16="http://schemas.microsoft.com/office/drawing/2014/main" id="{2C0CF3EB-6F45-4541-B00B-35CDD12FF87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56963" cy="1356963"/>
                </a:xfrm>
                <a:prstGeom prst="ellipse">
                  <a:avLst/>
                </a:prstGeom>
                <a:noFill/>
                <a:ln w="101600" cap="flat">
                  <a:solidFill>
                    <a:schemeClr val="accent5">
                      <a:lumOff val="-29866"/>
                    </a:schemeClr>
                  </a:solidFill>
                  <a:prstDash val="sysDot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</p:grpSp>
        </p:grpSp>
        <p:pic>
          <p:nvPicPr>
            <p:cNvPr id="22" name="Image" descr="Image">
              <a:extLst>
                <a:ext uri="{FF2B5EF4-FFF2-40B4-BE49-F238E27FC236}">
                  <a16:creationId xmlns:a16="http://schemas.microsoft.com/office/drawing/2014/main" id="{55D5D70B-C537-5A47-AA4A-E201A46F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98737" y="3507118"/>
              <a:ext cx="1598091" cy="3057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" name="Picture 27" descr="Picture 4">
            <a:extLst>
              <a:ext uri="{FF2B5EF4-FFF2-40B4-BE49-F238E27FC236}">
                <a16:creationId xmlns:a16="http://schemas.microsoft.com/office/drawing/2014/main" id="{E38E3869-3CFC-F941-B514-812917E06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201149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Highly aggressive cancer responsible for 15% total cancer-related death in children…"/>
          <p:cNvSpPr txBox="1">
            <a:spLocks noGrp="1"/>
          </p:cNvSpPr>
          <p:nvPr>
            <p:ph type="body" sz="half" idx="1"/>
          </p:nvPr>
        </p:nvSpPr>
        <p:spPr>
          <a:xfrm>
            <a:off x="512831" y="1376526"/>
            <a:ext cx="7675483" cy="51453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3800"/>
            </a:pPr>
            <a:r>
              <a:rPr lang="en-US" sz="2500" dirty="0"/>
              <a:t>Malignant SCP population</a:t>
            </a:r>
          </a:p>
          <a:p>
            <a:pPr>
              <a:defRPr sz="3800"/>
            </a:pPr>
            <a:r>
              <a:rPr lang="en-US" sz="2500" dirty="0"/>
              <a:t>chr17 amplification – highly prevalent in NB</a:t>
            </a:r>
            <a:endParaRPr sz="2500" dirty="0"/>
          </a:p>
        </p:txBody>
      </p:sp>
      <p:sp>
        <p:nvSpPr>
          <p:cNvPr id="276" name="Tracing the developmental origins of childhood neuroblastoma"/>
          <p:cNvSpPr txBox="1">
            <a:spLocks noGrp="1"/>
          </p:cNvSpPr>
          <p:nvPr>
            <p:ph type="title"/>
          </p:nvPr>
        </p:nvSpPr>
        <p:spPr>
          <a:xfrm>
            <a:off x="604025" y="32580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defTabSz="1706837">
              <a:defRPr sz="5950" spc="-118"/>
            </a:lvl1pPr>
          </a:lstStyle>
          <a:p>
            <a:r>
              <a:rPr lang="en-US" dirty="0"/>
              <a:t>N</a:t>
            </a:r>
            <a:r>
              <a:rPr dirty="0"/>
              <a:t>euroblastoma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48B11E-86C6-854B-A47E-F9892BF6B9D3}"/>
              </a:ext>
            </a:extLst>
          </p:cNvPr>
          <p:cNvSpPr/>
          <p:nvPr/>
        </p:nvSpPr>
        <p:spPr>
          <a:xfrm>
            <a:off x="5452946" y="1416205"/>
            <a:ext cx="312234" cy="296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">
            <a:extLst>
              <a:ext uri="{FF2B5EF4-FFF2-40B4-BE49-F238E27FC236}">
                <a16:creationId xmlns:a16="http://schemas.microsoft.com/office/drawing/2014/main" id="{BA1713B0-C1AC-6C4E-866D-D628789A01D1}"/>
              </a:ext>
            </a:extLst>
          </p:cNvPr>
          <p:cNvGrpSpPr/>
          <p:nvPr/>
        </p:nvGrpSpPr>
        <p:grpSpPr>
          <a:xfrm>
            <a:off x="8638314" y="2987993"/>
            <a:ext cx="4061685" cy="3625894"/>
            <a:chOff x="0" y="546272"/>
            <a:chExt cx="8123369" cy="7251786"/>
          </a:xfrm>
        </p:grpSpPr>
        <p:sp>
          <p:nvSpPr>
            <p:cNvPr id="15" name="SCP-like">
              <a:extLst>
                <a:ext uri="{FF2B5EF4-FFF2-40B4-BE49-F238E27FC236}">
                  <a16:creationId xmlns:a16="http://schemas.microsoft.com/office/drawing/2014/main" id="{D32DE078-3325-A841-9747-FB3289FE3A7B}"/>
                </a:ext>
              </a:extLst>
            </p:cNvPr>
            <p:cNvSpPr txBox="1"/>
            <p:nvPr/>
          </p:nvSpPr>
          <p:spPr>
            <a:xfrm>
              <a:off x="4203549" y="5882881"/>
              <a:ext cx="2267108" cy="518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SCP-like</a:t>
              </a:r>
            </a:p>
          </p:txBody>
        </p:sp>
        <p:sp>
          <p:nvSpPr>
            <p:cNvPr id="16" name="Adrenergic">
              <a:extLst>
                <a:ext uri="{FF2B5EF4-FFF2-40B4-BE49-F238E27FC236}">
                  <a16:creationId xmlns:a16="http://schemas.microsoft.com/office/drawing/2014/main" id="{19A21DB0-E101-3549-AEC9-52234506507B}"/>
                </a:ext>
              </a:extLst>
            </p:cNvPr>
            <p:cNvSpPr txBox="1"/>
            <p:nvPr/>
          </p:nvSpPr>
          <p:spPr>
            <a:xfrm>
              <a:off x="780420" y="7279968"/>
              <a:ext cx="3143406" cy="518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Adrenergic</a:t>
              </a:r>
            </a:p>
          </p:txBody>
        </p:sp>
        <p:sp>
          <p:nvSpPr>
            <p:cNvPr id="17" name="MRCA">
              <a:extLst>
                <a:ext uri="{FF2B5EF4-FFF2-40B4-BE49-F238E27FC236}">
                  <a16:creationId xmlns:a16="http://schemas.microsoft.com/office/drawing/2014/main" id="{1DDE1B01-FE88-C841-8D38-74588E9D9D05}"/>
                </a:ext>
              </a:extLst>
            </p:cNvPr>
            <p:cNvSpPr txBox="1"/>
            <p:nvPr/>
          </p:nvSpPr>
          <p:spPr>
            <a:xfrm>
              <a:off x="2763822" y="4336635"/>
              <a:ext cx="1863826" cy="518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MRCA</a:t>
              </a:r>
            </a:p>
          </p:txBody>
        </p:sp>
        <p:sp>
          <p:nvSpPr>
            <p:cNvPr id="18" name="Normal neural crest">
              <a:extLst>
                <a:ext uri="{FF2B5EF4-FFF2-40B4-BE49-F238E27FC236}">
                  <a16:creationId xmlns:a16="http://schemas.microsoft.com/office/drawing/2014/main" id="{8A78D6CA-702D-A049-8D5E-31DC48C9737B}"/>
                </a:ext>
              </a:extLst>
            </p:cNvPr>
            <p:cNvSpPr txBox="1"/>
            <p:nvPr/>
          </p:nvSpPr>
          <p:spPr>
            <a:xfrm>
              <a:off x="1087864" y="546272"/>
              <a:ext cx="1939014" cy="933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 dirty="0"/>
                <a:t>Normal neural crest</a:t>
              </a:r>
            </a:p>
          </p:txBody>
        </p:sp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6C5416A6-BE92-B84B-B8E1-9061F58D81FD}"/>
                </a:ext>
              </a:extLst>
            </p:cNvPr>
            <p:cNvSpPr/>
            <p:nvPr/>
          </p:nvSpPr>
          <p:spPr>
            <a:xfrm>
              <a:off x="2985293" y="563778"/>
              <a:ext cx="696977" cy="696977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29" name="Line">
              <a:extLst>
                <a:ext uri="{FF2B5EF4-FFF2-40B4-BE49-F238E27FC236}">
                  <a16:creationId xmlns:a16="http://schemas.microsoft.com/office/drawing/2014/main" id="{6047A3A8-5FD1-8949-8395-207EA1810AA4}"/>
                </a:ext>
              </a:extLst>
            </p:cNvPr>
            <p:cNvSpPr/>
            <p:nvPr/>
          </p:nvSpPr>
          <p:spPr>
            <a:xfrm flipH="1">
              <a:off x="3333781" y="1358858"/>
              <a:ext cx="1" cy="214577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30" name="Circle">
              <a:extLst>
                <a:ext uri="{FF2B5EF4-FFF2-40B4-BE49-F238E27FC236}">
                  <a16:creationId xmlns:a16="http://schemas.microsoft.com/office/drawing/2014/main" id="{9E2B9EEF-BC88-BC4C-B0D4-E5FA3A6570C0}"/>
                </a:ext>
              </a:extLst>
            </p:cNvPr>
            <p:cNvSpPr/>
            <p:nvPr/>
          </p:nvSpPr>
          <p:spPr>
            <a:xfrm>
              <a:off x="3077731" y="3681217"/>
              <a:ext cx="510033" cy="510033"/>
            </a:xfrm>
            <a:prstGeom prst="ellipse">
              <a:avLst/>
            </a:prstGeom>
            <a:noFill/>
            <a:ln w="381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31" name="Line">
              <a:extLst>
                <a:ext uri="{FF2B5EF4-FFF2-40B4-BE49-F238E27FC236}">
                  <a16:creationId xmlns:a16="http://schemas.microsoft.com/office/drawing/2014/main" id="{9B51F3D5-7147-E04D-8348-CBE502BA759E}"/>
                </a:ext>
              </a:extLst>
            </p:cNvPr>
            <p:cNvSpPr/>
            <p:nvPr/>
          </p:nvSpPr>
          <p:spPr>
            <a:xfrm>
              <a:off x="3342346" y="1867256"/>
              <a:ext cx="1234878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32" name="Mesenchymal">
              <a:extLst>
                <a:ext uri="{FF2B5EF4-FFF2-40B4-BE49-F238E27FC236}">
                  <a16:creationId xmlns:a16="http://schemas.microsoft.com/office/drawing/2014/main" id="{ECD0D302-E8A3-A248-90AC-BA23274B1F86}"/>
                </a:ext>
              </a:extLst>
            </p:cNvPr>
            <p:cNvSpPr txBox="1"/>
            <p:nvPr/>
          </p:nvSpPr>
          <p:spPr>
            <a:xfrm>
              <a:off x="4738081" y="1956700"/>
              <a:ext cx="3385288" cy="518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Mesenchymal</a:t>
              </a:r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FB7AE3BA-D799-1445-984A-9A291BDE0DCF}"/>
                </a:ext>
              </a:extLst>
            </p:cNvPr>
            <p:cNvSpPr/>
            <p:nvPr/>
          </p:nvSpPr>
          <p:spPr>
            <a:xfrm flipH="1">
              <a:off x="1734683" y="3913120"/>
              <a:ext cx="1178993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34" name="Line">
              <a:extLst>
                <a:ext uri="{FF2B5EF4-FFF2-40B4-BE49-F238E27FC236}">
                  <a16:creationId xmlns:a16="http://schemas.microsoft.com/office/drawing/2014/main" id="{04242F97-26B4-C14F-B663-7E21CC5D3D02}"/>
                </a:ext>
              </a:extLst>
            </p:cNvPr>
            <p:cNvSpPr/>
            <p:nvPr/>
          </p:nvSpPr>
          <p:spPr>
            <a:xfrm>
              <a:off x="3744222" y="3925820"/>
              <a:ext cx="1155503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35" name="Circle">
              <a:extLst>
                <a:ext uri="{FF2B5EF4-FFF2-40B4-BE49-F238E27FC236}">
                  <a16:creationId xmlns:a16="http://schemas.microsoft.com/office/drawing/2014/main" id="{00CBA762-EEB4-5A40-BF7C-00F1721108DC}"/>
                </a:ext>
              </a:extLst>
            </p:cNvPr>
            <p:cNvSpPr/>
            <p:nvPr/>
          </p:nvSpPr>
          <p:spPr>
            <a:xfrm>
              <a:off x="4345418" y="2653886"/>
              <a:ext cx="435899" cy="435899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36" name="Circle">
              <a:extLst>
                <a:ext uri="{FF2B5EF4-FFF2-40B4-BE49-F238E27FC236}">
                  <a16:creationId xmlns:a16="http://schemas.microsoft.com/office/drawing/2014/main" id="{D13F7B9A-14A8-B54A-8258-82DBAFCF259E}"/>
                </a:ext>
              </a:extLst>
            </p:cNvPr>
            <p:cNvSpPr/>
            <p:nvPr/>
          </p:nvSpPr>
          <p:spPr>
            <a:xfrm>
              <a:off x="1389591" y="6372730"/>
              <a:ext cx="696977" cy="696977"/>
            </a:xfrm>
            <a:prstGeom prst="ellipse">
              <a:avLst/>
            </a:pr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464DC6EB-9A4C-E946-A3E0-92718A999D50}"/>
                </a:ext>
              </a:extLst>
            </p:cNvPr>
            <p:cNvSpPr/>
            <p:nvPr/>
          </p:nvSpPr>
          <p:spPr>
            <a:xfrm>
              <a:off x="4671324" y="5014085"/>
              <a:ext cx="435899" cy="435899"/>
            </a:xfrm>
            <a:prstGeom prst="ellipse">
              <a:avLst/>
            </a:prstGeom>
            <a:solidFill>
              <a:srgbClr val="DD4B4B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38" name="Line">
              <a:extLst>
                <a:ext uri="{FF2B5EF4-FFF2-40B4-BE49-F238E27FC236}">
                  <a16:creationId xmlns:a16="http://schemas.microsoft.com/office/drawing/2014/main" id="{B464A6C0-3581-5742-B3F1-AB87BA44C619}"/>
                </a:ext>
              </a:extLst>
            </p:cNvPr>
            <p:cNvSpPr/>
            <p:nvPr/>
          </p:nvSpPr>
          <p:spPr>
            <a:xfrm>
              <a:off x="4563367" y="1867256"/>
              <a:ext cx="1" cy="69697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39" name="Line">
              <a:extLst>
                <a:ext uri="{FF2B5EF4-FFF2-40B4-BE49-F238E27FC236}">
                  <a16:creationId xmlns:a16="http://schemas.microsoft.com/office/drawing/2014/main" id="{8B827E65-4E44-2843-B5C7-87099760B779}"/>
                </a:ext>
              </a:extLst>
            </p:cNvPr>
            <p:cNvSpPr/>
            <p:nvPr/>
          </p:nvSpPr>
          <p:spPr>
            <a:xfrm flipH="1">
              <a:off x="1747819" y="3932856"/>
              <a:ext cx="1" cy="236892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40" name="Line">
              <a:extLst>
                <a:ext uri="{FF2B5EF4-FFF2-40B4-BE49-F238E27FC236}">
                  <a16:creationId xmlns:a16="http://schemas.microsoft.com/office/drawing/2014/main" id="{2CB985BA-8B6D-3C4E-A8EA-137D7CD81C4C}"/>
                </a:ext>
              </a:extLst>
            </p:cNvPr>
            <p:cNvSpPr/>
            <p:nvPr/>
          </p:nvSpPr>
          <p:spPr>
            <a:xfrm>
              <a:off x="4889975" y="3938519"/>
              <a:ext cx="1" cy="100770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41" name="17amp">
              <a:extLst>
                <a:ext uri="{FF2B5EF4-FFF2-40B4-BE49-F238E27FC236}">
                  <a16:creationId xmlns:a16="http://schemas.microsoft.com/office/drawing/2014/main" id="{B800124E-1FD5-094C-983A-F77C0ED35675}"/>
                </a:ext>
              </a:extLst>
            </p:cNvPr>
            <p:cNvSpPr txBox="1"/>
            <p:nvPr/>
          </p:nvSpPr>
          <p:spPr>
            <a:xfrm>
              <a:off x="1911704" y="2562445"/>
              <a:ext cx="1863826" cy="518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17amp</a:t>
              </a:r>
            </a:p>
          </p:txBody>
        </p:sp>
        <p:sp>
          <p:nvSpPr>
            <p:cNvPr id="42" name="15 CNVs">
              <a:extLst>
                <a:ext uri="{FF2B5EF4-FFF2-40B4-BE49-F238E27FC236}">
                  <a16:creationId xmlns:a16="http://schemas.microsoft.com/office/drawing/2014/main" id="{5065B757-7254-3B47-8C0A-91B760736B1A}"/>
                </a:ext>
              </a:extLst>
            </p:cNvPr>
            <p:cNvSpPr txBox="1"/>
            <p:nvPr/>
          </p:nvSpPr>
          <p:spPr>
            <a:xfrm>
              <a:off x="0" y="4858275"/>
              <a:ext cx="1863824" cy="518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15 CNVs</a:t>
              </a:r>
            </a:p>
          </p:txBody>
        </p:sp>
        <p:sp>
          <p:nvSpPr>
            <p:cNvPr id="43" name="3 CNVs">
              <a:extLst>
                <a:ext uri="{FF2B5EF4-FFF2-40B4-BE49-F238E27FC236}">
                  <a16:creationId xmlns:a16="http://schemas.microsoft.com/office/drawing/2014/main" id="{E9EDD540-1DE9-D942-A3BA-5C44D7AA3A7D}"/>
                </a:ext>
              </a:extLst>
            </p:cNvPr>
            <p:cNvSpPr txBox="1"/>
            <p:nvPr/>
          </p:nvSpPr>
          <p:spPr>
            <a:xfrm>
              <a:off x="4980195" y="4183329"/>
              <a:ext cx="1863826" cy="518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3 CNVs</a:t>
              </a:r>
            </a:p>
          </p:txBody>
        </p:sp>
      </p:grpSp>
      <p:grpSp>
        <p:nvGrpSpPr>
          <p:cNvPr id="44" name="Group">
            <a:extLst>
              <a:ext uri="{FF2B5EF4-FFF2-40B4-BE49-F238E27FC236}">
                <a16:creationId xmlns:a16="http://schemas.microsoft.com/office/drawing/2014/main" id="{412EC9EB-AD4E-5349-AB29-ADABAE181D6F}"/>
              </a:ext>
            </a:extLst>
          </p:cNvPr>
          <p:cNvGrpSpPr/>
          <p:nvPr/>
        </p:nvGrpSpPr>
        <p:grpSpPr>
          <a:xfrm>
            <a:off x="104484" y="2623666"/>
            <a:ext cx="8587227" cy="4090423"/>
            <a:chOff x="0" y="0"/>
            <a:chExt cx="15347646" cy="6902083"/>
          </a:xfrm>
        </p:grpSpPr>
        <p:grpSp>
          <p:nvGrpSpPr>
            <p:cNvPr id="45" name="Group">
              <a:extLst>
                <a:ext uri="{FF2B5EF4-FFF2-40B4-BE49-F238E27FC236}">
                  <a16:creationId xmlns:a16="http://schemas.microsoft.com/office/drawing/2014/main" id="{ACF39FA5-7635-014A-934A-9654287A54BB}"/>
                </a:ext>
              </a:extLst>
            </p:cNvPr>
            <p:cNvGrpSpPr/>
            <p:nvPr/>
          </p:nvGrpSpPr>
          <p:grpSpPr>
            <a:xfrm>
              <a:off x="0" y="0"/>
              <a:ext cx="15347646" cy="6902083"/>
              <a:chOff x="0" y="0"/>
              <a:chExt cx="15347645" cy="6902082"/>
            </a:xfrm>
          </p:grpSpPr>
          <p:pic>
            <p:nvPicPr>
              <p:cNvPr id="47" name="Image" descr="Image">
                <a:extLst>
                  <a:ext uri="{FF2B5EF4-FFF2-40B4-BE49-F238E27FC236}">
                    <a16:creationId xmlns:a16="http://schemas.microsoft.com/office/drawing/2014/main" id="{5BD72982-F076-9D4B-BBC2-D0B33B91D7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5347645" cy="67145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8" name="SOX10">
                <a:extLst>
                  <a:ext uri="{FF2B5EF4-FFF2-40B4-BE49-F238E27FC236}">
                    <a16:creationId xmlns:a16="http://schemas.microsoft.com/office/drawing/2014/main" id="{5040795B-AAD0-8044-A1DA-B35224D70A3E}"/>
                  </a:ext>
                </a:extLst>
              </p:cNvPr>
              <p:cNvSpPr txBox="1"/>
              <p:nvPr/>
            </p:nvSpPr>
            <p:spPr>
              <a:xfrm rot="18900000">
                <a:off x="1182718" y="6522490"/>
                <a:ext cx="711734" cy="3795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rPr sz="900"/>
                  <a:t>SOX10</a:t>
                </a:r>
              </a:p>
            </p:txBody>
          </p:sp>
          <p:sp>
            <p:nvSpPr>
              <p:cNvPr id="49" name="Cell type">
                <a:extLst>
                  <a:ext uri="{FF2B5EF4-FFF2-40B4-BE49-F238E27FC236}">
                    <a16:creationId xmlns:a16="http://schemas.microsoft.com/office/drawing/2014/main" id="{B7BE1E28-82AA-8943-9F27-7DE5EEC405A4}"/>
                  </a:ext>
                </a:extLst>
              </p:cNvPr>
              <p:cNvSpPr txBox="1"/>
              <p:nvPr/>
            </p:nvSpPr>
            <p:spPr>
              <a:xfrm rot="18900000">
                <a:off x="523176" y="6522490"/>
                <a:ext cx="920124" cy="3795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rPr sz="900"/>
                  <a:t>Cell type</a:t>
                </a:r>
              </a:p>
            </p:txBody>
          </p:sp>
        </p:grpSp>
        <p:sp>
          <p:nvSpPr>
            <p:cNvPr id="46" name="Triangle">
              <a:extLst>
                <a:ext uri="{FF2B5EF4-FFF2-40B4-BE49-F238E27FC236}">
                  <a16:creationId xmlns:a16="http://schemas.microsoft.com/office/drawing/2014/main" id="{BFCEC62B-AA63-FC4F-8F8D-EC29DC8A2C39}"/>
                </a:ext>
              </a:extLst>
            </p:cNvPr>
            <p:cNvSpPr/>
            <p:nvPr/>
          </p:nvSpPr>
          <p:spPr>
            <a:xfrm>
              <a:off x="12681060" y="6257460"/>
              <a:ext cx="351964" cy="35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2FE3382A-5F60-6948-9224-5844944F505E}"/>
              </a:ext>
            </a:extLst>
          </p:cNvPr>
          <p:cNvSpPr/>
          <p:nvPr/>
        </p:nvSpPr>
        <p:spPr>
          <a:xfrm>
            <a:off x="6507432" y="5462112"/>
            <a:ext cx="372066" cy="5145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">
            <a:extLst>
              <a:ext uri="{FF2B5EF4-FFF2-40B4-BE49-F238E27FC236}">
                <a16:creationId xmlns:a16="http://schemas.microsoft.com/office/drawing/2014/main" id="{DBD0A3DB-344B-7D49-A3ED-8BE598F28B89}"/>
              </a:ext>
            </a:extLst>
          </p:cNvPr>
          <p:cNvGrpSpPr/>
          <p:nvPr/>
        </p:nvGrpSpPr>
        <p:grpSpPr>
          <a:xfrm>
            <a:off x="6980673" y="758061"/>
            <a:ext cx="4758711" cy="1640103"/>
            <a:chOff x="1494548" y="0"/>
            <a:chExt cx="20002280" cy="6720670"/>
          </a:xfrm>
        </p:grpSpPr>
        <p:grpSp>
          <p:nvGrpSpPr>
            <p:cNvPr id="52" name="Group">
              <a:extLst>
                <a:ext uri="{FF2B5EF4-FFF2-40B4-BE49-F238E27FC236}">
                  <a16:creationId xmlns:a16="http://schemas.microsoft.com/office/drawing/2014/main" id="{BF290A4D-290A-EB4F-9EDA-6770C2D79DD6}"/>
                </a:ext>
              </a:extLst>
            </p:cNvPr>
            <p:cNvGrpSpPr/>
            <p:nvPr/>
          </p:nvGrpSpPr>
          <p:grpSpPr>
            <a:xfrm>
              <a:off x="1494548" y="0"/>
              <a:ext cx="18329096" cy="6720670"/>
              <a:chOff x="1494548" y="0"/>
              <a:chExt cx="18329096" cy="6720669"/>
            </a:xfrm>
          </p:grpSpPr>
          <p:pic>
            <p:nvPicPr>
              <p:cNvPr id="54" name="Image" descr="Image">
                <a:extLst>
                  <a:ext uri="{FF2B5EF4-FFF2-40B4-BE49-F238E27FC236}">
                    <a16:creationId xmlns:a16="http://schemas.microsoft.com/office/drawing/2014/main" id="{75202EE6-CAD3-4347-B892-860BB919B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494548" y="0"/>
                <a:ext cx="18329096" cy="67206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6" name="Group">
                <a:extLst>
                  <a:ext uri="{FF2B5EF4-FFF2-40B4-BE49-F238E27FC236}">
                    <a16:creationId xmlns:a16="http://schemas.microsoft.com/office/drawing/2014/main" id="{CC69DA61-D3EE-5C4A-B8A8-02E9A7AAE8BE}"/>
                  </a:ext>
                </a:extLst>
              </p:cNvPr>
              <p:cNvGrpSpPr/>
              <p:nvPr/>
            </p:nvGrpSpPr>
            <p:grpSpPr>
              <a:xfrm>
                <a:off x="8823873" y="2528967"/>
                <a:ext cx="7397796" cy="1356964"/>
                <a:chOff x="0" y="0"/>
                <a:chExt cx="7397794" cy="1356962"/>
              </a:xfrm>
            </p:grpSpPr>
            <p:sp>
              <p:nvSpPr>
                <p:cNvPr id="57" name="Group">
                  <a:extLst>
                    <a:ext uri="{FF2B5EF4-FFF2-40B4-BE49-F238E27FC236}">
                      <a16:creationId xmlns:a16="http://schemas.microsoft.com/office/drawing/2014/main" id="{097DC165-EBF2-9949-9EB7-DEA636D0A240}"/>
                    </a:ext>
                  </a:extLst>
                </p:cNvPr>
                <p:cNvSpPr/>
                <p:nvPr/>
              </p:nvSpPr>
              <p:spPr>
                <a:xfrm>
                  <a:off x="6040832" y="0"/>
                  <a:ext cx="1356963" cy="1356963"/>
                </a:xfrm>
                <a:prstGeom prst="ellipse">
                  <a:avLst/>
                </a:prstGeom>
                <a:noFill/>
                <a:ln w="38100" cap="flat">
                  <a:solidFill>
                    <a:schemeClr val="accent5">
                      <a:lumOff val="-29866"/>
                    </a:schemeClr>
                  </a:solidFill>
                  <a:prstDash val="sysDot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58" name="Circle">
                  <a:extLst>
                    <a:ext uri="{FF2B5EF4-FFF2-40B4-BE49-F238E27FC236}">
                      <a16:creationId xmlns:a16="http://schemas.microsoft.com/office/drawing/2014/main" id="{7BE481E7-F263-944E-B465-D5C13F89CA1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56963" cy="1356963"/>
                </a:xfrm>
                <a:prstGeom prst="ellipse">
                  <a:avLst/>
                </a:prstGeom>
                <a:noFill/>
                <a:ln w="38100" cap="flat">
                  <a:solidFill>
                    <a:schemeClr val="accent5">
                      <a:lumOff val="-29866"/>
                    </a:schemeClr>
                  </a:solidFill>
                  <a:prstDash val="sysDot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</p:grpSp>
        </p:grpSp>
        <p:pic>
          <p:nvPicPr>
            <p:cNvPr id="53" name="Image" descr="Image">
              <a:extLst>
                <a:ext uri="{FF2B5EF4-FFF2-40B4-BE49-F238E27FC236}">
                  <a16:creationId xmlns:a16="http://schemas.microsoft.com/office/drawing/2014/main" id="{516BC65A-315C-A149-991A-004B09ED0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98737" y="3507118"/>
              <a:ext cx="1598091" cy="3057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" name="Picture 27" descr="Picture 4">
            <a:extLst>
              <a:ext uri="{FF2B5EF4-FFF2-40B4-BE49-F238E27FC236}">
                <a16:creationId xmlns:a16="http://schemas.microsoft.com/office/drawing/2014/main" id="{E38E3869-3CFC-F941-B514-812917E06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191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Highly aggressive cancer responsible for 15% total cancer-related death in children…"/>
          <p:cNvSpPr txBox="1">
            <a:spLocks noGrp="1"/>
          </p:cNvSpPr>
          <p:nvPr>
            <p:ph type="body" sz="half" idx="1"/>
          </p:nvPr>
        </p:nvSpPr>
        <p:spPr>
          <a:xfrm>
            <a:off x="512831" y="1376526"/>
            <a:ext cx="7675483" cy="51453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3800"/>
            </a:pPr>
            <a:r>
              <a:rPr lang="en-US" sz="2500" dirty="0"/>
              <a:t>Malignant SCP population</a:t>
            </a:r>
          </a:p>
          <a:p>
            <a:pPr>
              <a:defRPr sz="3800"/>
            </a:pPr>
            <a:r>
              <a:rPr lang="en-US" sz="2500" dirty="0"/>
              <a:t>chr17 amplification – highly prevalent in NB</a:t>
            </a:r>
          </a:p>
          <a:p>
            <a:pPr>
              <a:defRPr sz="3800"/>
            </a:pPr>
            <a:r>
              <a:rPr lang="en-US" sz="2500" dirty="0"/>
              <a:t>DNA+RNA FISH</a:t>
            </a:r>
          </a:p>
          <a:p>
            <a:pPr>
              <a:defRPr sz="3800"/>
            </a:pPr>
            <a:r>
              <a:rPr lang="en-US" sz="2500" dirty="0"/>
              <a:t>DNA+RNA-seq</a:t>
            </a:r>
            <a:endParaRPr sz="2500" dirty="0"/>
          </a:p>
        </p:txBody>
      </p:sp>
      <p:sp>
        <p:nvSpPr>
          <p:cNvPr id="276" name="Tracing the developmental origins of childhood neuroblastoma"/>
          <p:cNvSpPr txBox="1">
            <a:spLocks noGrp="1"/>
          </p:cNvSpPr>
          <p:nvPr>
            <p:ph type="title"/>
          </p:nvPr>
        </p:nvSpPr>
        <p:spPr>
          <a:xfrm>
            <a:off x="604025" y="32580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defTabSz="1706837">
              <a:defRPr sz="5950" spc="-118"/>
            </a:lvl1pPr>
          </a:lstStyle>
          <a:p>
            <a:r>
              <a:rPr lang="en-US" dirty="0"/>
              <a:t>N</a:t>
            </a:r>
            <a:r>
              <a:rPr dirty="0"/>
              <a:t>euroblastoma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48B11E-86C6-854B-A47E-F9892BF6B9D3}"/>
              </a:ext>
            </a:extLst>
          </p:cNvPr>
          <p:cNvSpPr/>
          <p:nvPr/>
        </p:nvSpPr>
        <p:spPr>
          <a:xfrm>
            <a:off x="5452946" y="1416205"/>
            <a:ext cx="312234" cy="296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Picture 4">
            <a:extLst>
              <a:ext uri="{FF2B5EF4-FFF2-40B4-BE49-F238E27FC236}">
                <a16:creationId xmlns:a16="http://schemas.microsoft.com/office/drawing/2014/main" id="{E38E3869-3CFC-F941-B514-812917E06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26E93-9643-3D49-A839-F7FC24C17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801" y="3342863"/>
            <a:ext cx="5348368" cy="31377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55382FA-B06E-F74C-9027-AC245E3271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41" r="34965"/>
          <a:stretch/>
        </p:blipFill>
        <p:spPr>
          <a:xfrm>
            <a:off x="971480" y="3171027"/>
            <a:ext cx="3736932" cy="348144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08C1827-CFE5-A24E-9BAB-7F3F32FC9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1431" y="2168293"/>
            <a:ext cx="21168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9pPr>
          </a:lstStyle>
          <a:p>
            <a:pPr algn="ctr"/>
            <a:r>
              <a:rPr lang="en-US" altLang="en-US" sz="20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Martin </a:t>
            </a:r>
            <a:r>
              <a:rPr lang="en-US" altLang="en-US" sz="2000" b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Enge</a:t>
            </a:r>
            <a:r>
              <a:rPr lang="en-US" altLang="en-US" sz="20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(KI)</a:t>
            </a:r>
          </a:p>
        </p:txBody>
      </p:sp>
      <p:pic>
        <p:nvPicPr>
          <p:cNvPr id="52" name="Picture 8" descr="Martin Enge&amp;#39;s stream on SoundCloud - Hear the world&amp;#39;s sounds">
            <a:extLst>
              <a:ext uri="{FF2B5EF4-FFF2-40B4-BE49-F238E27FC236}">
                <a16:creationId xmlns:a16="http://schemas.microsoft.com/office/drawing/2014/main" id="{15A45EC6-F99C-BE41-9CD1-C94E9550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364" y="945259"/>
            <a:ext cx="1223034" cy="122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796B3AB-C31E-1F4D-8A14-34649B2B872A}"/>
              </a:ext>
            </a:extLst>
          </p:cNvPr>
          <p:cNvSpPr txBox="1"/>
          <p:nvPr/>
        </p:nvSpPr>
        <p:spPr>
          <a:xfrm>
            <a:off x="7049858" y="2929042"/>
            <a:ext cx="389930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DNTR-seq: </a:t>
            </a:r>
            <a:r>
              <a:rPr lang="en-US" dirty="0" err="1"/>
              <a:t>Zachariadis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dirty="0"/>
              <a:t>Mol Cell’20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A6DA7-9B54-1848-85D3-110B919D4979}"/>
              </a:ext>
            </a:extLst>
          </p:cNvPr>
          <p:cNvSpPr txBox="1"/>
          <p:nvPr/>
        </p:nvSpPr>
        <p:spPr>
          <a:xfrm rot="16200000">
            <a:off x="5640106" y="4064804"/>
            <a:ext cx="91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SCP-like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5D62E72-7270-AA4A-B7C0-ADB3265CBC62}"/>
              </a:ext>
            </a:extLst>
          </p:cNvPr>
          <p:cNvSpPr txBox="1"/>
          <p:nvPr/>
        </p:nvSpPr>
        <p:spPr>
          <a:xfrm rot="16200000">
            <a:off x="5534469" y="5631040"/>
            <a:ext cx="120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Adrenergic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ABEFFFC-1225-B94D-B048-9B1B75C4720A}"/>
              </a:ext>
            </a:extLst>
          </p:cNvPr>
          <p:cNvSpPr/>
          <p:nvPr/>
        </p:nvSpPr>
        <p:spPr>
          <a:xfrm>
            <a:off x="10663796" y="4647674"/>
            <a:ext cx="372066" cy="5145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26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5" grpId="0" animBg="1"/>
      <p:bldP spid="7" grpId="0"/>
      <p:bldP spid="56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"/>
          <p:cNvSpPr txBox="1">
            <a:spLocks noGrp="1"/>
          </p:cNvSpPr>
          <p:nvPr>
            <p:ph type="title"/>
          </p:nvPr>
        </p:nvSpPr>
        <p:spPr>
          <a:xfrm>
            <a:off x="415600" y="38653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SzPct val="111111"/>
            </a:pPr>
            <a:r>
              <a:rPr lang="en-US" b="0" dirty="0">
                <a:solidFill>
                  <a:schemeClr val="tx1"/>
                </a:solidFill>
              </a:rPr>
              <a:t>Spatial Transcriptomics: What Can We Learn?</a:t>
            </a:r>
            <a:endParaRPr b="0" dirty="0">
              <a:solidFill>
                <a:schemeClr val="tx1"/>
              </a:solidFill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6875040" y="3650193"/>
            <a:ext cx="4158949" cy="1362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578675" y="1295152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686625" y="3707199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4493239" y="1348013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7" descr="Spatial Gene Expression - 10x Genomic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3039" y="1355331"/>
            <a:ext cx="7138704" cy="505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Picture 4">
            <a:extLst>
              <a:ext uri="{FF2B5EF4-FFF2-40B4-BE49-F238E27FC236}">
                <a16:creationId xmlns:a16="http://schemas.microsoft.com/office/drawing/2014/main" id="{2C800C78-557E-2015-446A-570962031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Google Shape;93;p7"/>
          <p:cNvSpPr txBox="1">
            <a:spLocks noGrp="1"/>
          </p:cNvSpPr>
          <p:nvPr>
            <p:ph type="body" idx="1"/>
          </p:nvPr>
        </p:nvSpPr>
        <p:spPr>
          <a:xfrm>
            <a:off x="317629" y="1623909"/>
            <a:ext cx="7366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761993" indent="-457200"/>
            <a:r>
              <a:rPr lang="en-US" dirty="0"/>
              <a:t>Informs on cellular context</a:t>
            </a:r>
          </a:p>
          <a:p>
            <a:pPr marL="1371578" lvl="1" indent="-457200"/>
            <a:r>
              <a:rPr lang="en-US" dirty="0"/>
              <a:t>relationships with other cells</a:t>
            </a:r>
          </a:p>
          <a:p>
            <a:pPr marL="1371578" lvl="1" indent="-457200"/>
            <a:r>
              <a:rPr lang="en-US" dirty="0"/>
              <a:t>link to microscopy</a:t>
            </a:r>
            <a:br>
              <a:rPr lang="en-US" dirty="0"/>
            </a:br>
            <a:endParaRPr lang="en-US" dirty="0"/>
          </a:p>
          <a:p>
            <a:pPr marL="761993" indent="-457200"/>
            <a:r>
              <a:rPr lang="en-US" dirty="0"/>
              <a:t>Malignant </a:t>
            </a:r>
            <a:r>
              <a:rPr lang="en-US" i="1" dirty="0"/>
              <a:t>vs.</a:t>
            </a:r>
            <a:r>
              <a:rPr lang="en-US" dirty="0"/>
              <a:t> non-malignant</a:t>
            </a:r>
          </a:p>
          <a:p>
            <a:pPr marL="1371578" lvl="1" indent="-457200"/>
            <a:r>
              <a:rPr lang="en-US" dirty="0"/>
              <a:t>cell states at tumor boundary</a:t>
            </a:r>
            <a:br>
              <a:rPr lang="en-US" dirty="0"/>
            </a:br>
            <a:endParaRPr lang="en-US" dirty="0"/>
          </a:p>
          <a:p>
            <a:pPr marL="761993" indent="-457200"/>
            <a:r>
              <a:rPr lang="en-US" dirty="0"/>
              <a:t>Distribution of subclones</a:t>
            </a:r>
          </a:p>
          <a:p>
            <a:pPr marL="1371578" lvl="1" indent="-457200"/>
            <a:r>
              <a:rPr lang="en-US" dirty="0"/>
              <a:t>immune infiltration</a:t>
            </a:r>
          </a:p>
          <a:p>
            <a:pPr marL="1371578" lvl="1" indent="-457200"/>
            <a:r>
              <a:rPr lang="en-US" dirty="0"/>
              <a:t>relative positions, distribution of clones</a:t>
            </a:r>
          </a:p>
          <a:p>
            <a:pPr marL="761993" indent="-457200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DD0F95-9B9E-18AF-6C4D-A14D0CB388A5}"/>
              </a:ext>
            </a:extLst>
          </p:cNvPr>
          <p:cNvSpPr txBox="1"/>
          <p:nvPr/>
        </p:nvSpPr>
        <p:spPr>
          <a:xfrm>
            <a:off x="8972294" y="5478573"/>
            <a:ext cx="29020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10x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Visium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100um spot-spot distance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55um spot diameter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"/>
          <p:cNvSpPr txBox="1">
            <a:spLocks noGrp="1"/>
          </p:cNvSpPr>
          <p:nvPr>
            <p:ph type="title"/>
          </p:nvPr>
        </p:nvSpPr>
        <p:spPr>
          <a:xfrm>
            <a:off x="415600" y="38653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SzPct val="111111"/>
            </a:pPr>
            <a:r>
              <a:rPr lang="en-US" b="0" dirty="0">
                <a:solidFill>
                  <a:schemeClr val="tx1"/>
                </a:solidFill>
              </a:rPr>
              <a:t>Numbat Application to Spatial Cancer Data</a:t>
            </a:r>
            <a:endParaRPr b="0" dirty="0">
              <a:solidFill>
                <a:schemeClr val="tx1"/>
              </a:solidFill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6875040" y="3650193"/>
            <a:ext cx="4158949" cy="1362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578675" y="1295152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686625" y="3707199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4493239" y="1348013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Picture 4">
            <a:extLst>
              <a:ext uri="{FF2B5EF4-FFF2-40B4-BE49-F238E27FC236}">
                <a16:creationId xmlns:a16="http://schemas.microsoft.com/office/drawing/2014/main" id="{2C800C78-557E-2015-446A-5709620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Google Shape;93;p7"/>
          <p:cNvSpPr txBox="1">
            <a:spLocks noGrp="1"/>
          </p:cNvSpPr>
          <p:nvPr>
            <p:ph type="body" idx="1"/>
          </p:nvPr>
        </p:nvSpPr>
        <p:spPr>
          <a:xfrm>
            <a:off x="317629" y="1623909"/>
            <a:ext cx="7366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761993" indent="-457200"/>
            <a:r>
              <a:rPr lang="en-US" sz="2400" dirty="0"/>
              <a:t>Barkley </a:t>
            </a:r>
            <a:r>
              <a:rPr lang="en-US" sz="2400" i="1" dirty="0"/>
              <a:t>et al.</a:t>
            </a:r>
            <a:r>
              <a:rPr lang="en-US" sz="2400" dirty="0"/>
              <a:t> Nature Genetics’22</a:t>
            </a:r>
          </a:p>
          <a:p>
            <a:pPr marL="1371578" lvl="1" indent="-457200"/>
            <a:r>
              <a:rPr lang="en-US" sz="2000" dirty="0"/>
              <a:t>ovarian, breast, gastrointestinal stromal samples</a:t>
            </a:r>
            <a:br>
              <a:rPr lang="en-US" sz="2000" dirty="0"/>
            </a:br>
            <a:endParaRPr lang="en-US" sz="2000" dirty="0"/>
          </a:p>
          <a:p>
            <a:pPr marL="761993" indent="-457200"/>
            <a:r>
              <a:rPr lang="en-US" sz="2400" dirty="0"/>
              <a:t>Analyzing </a:t>
            </a:r>
            <a:r>
              <a:rPr lang="en-US" sz="2400" dirty="0" err="1"/>
              <a:t>Visium</a:t>
            </a:r>
            <a:r>
              <a:rPr lang="en-US" sz="2400" dirty="0"/>
              <a:t> Data</a:t>
            </a:r>
          </a:p>
          <a:p>
            <a:pPr marL="1371578" lvl="1" indent="-457200"/>
            <a:r>
              <a:rPr lang="en-US" sz="2000" dirty="0"/>
              <a:t>sparse data, higher CNV uncertainty</a:t>
            </a:r>
          </a:p>
          <a:p>
            <a:pPr marL="1371578" lvl="1" indent="-457200"/>
            <a:r>
              <a:rPr lang="en-US" sz="2000" dirty="0"/>
              <a:t>external genotype information helps!</a:t>
            </a:r>
          </a:p>
          <a:p>
            <a:pPr marL="1371578" lvl="1" indent="-457200"/>
            <a:endParaRPr lang="en-US" sz="2000" dirty="0"/>
          </a:p>
          <a:p>
            <a:pPr marL="761993" indent="-457200"/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9B2C1-4144-015E-F73D-AC1780702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051" y="1571048"/>
            <a:ext cx="4072477" cy="495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45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"/>
          <p:cNvSpPr txBox="1">
            <a:spLocks noGrp="1"/>
          </p:cNvSpPr>
          <p:nvPr>
            <p:ph type="title"/>
          </p:nvPr>
        </p:nvSpPr>
        <p:spPr>
          <a:xfrm>
            <a:off x="415600" y="38653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SzPct val="111111"/>
            </a:pPr>
            <a:r>
              <a:rPr lang="en-US" b="0" dirty="0">
                <a:solidFill>
                  <a:schemeClr val="tx1"/>
                </a:solidFill>
              </a:rPr>
              <a:t>Numbat Application to Spatial Cancer Data</a:t>
            </a:r>
            <a:endParaRPr b="0" dirty="0">
              <a:solidFill>
                <a:schemeClr val="tx1"/>
              </a:solidFill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6875040" y="3650193"/>
            <a:ext cx="4158949" cy="1362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578675" y="1295152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686625" y="3707199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4493239" y="1348013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Picture 4">
            <a:extLst>
              <a:ext uri="{FF2B5EF4-FFF2-40B4-BE49-F238E27FC236}">
                <a16:creationId xmlns:a16="http://schemas.microsoft.com/office/drawing/2014/main" id="{2C800C78-557E-2015-446A-5709620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Google Shape;93;p7"/>
          <p:cNvSpPr txBox="1">
            <a:spLocks noGrp="1"/>
          </p:cNvSpPr>
          <p:nvPr>
            <p:ph type="body" idx="1"/>
          </p:nvPr>
        </p:nvSpPr>
        <p:spPr>
          <a:xfrm>
            <a:off x="317629" y="1623909"/>
            <a:ext cx="7366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761993" indent="-457200"/>
            <a:r>
              <a:rPr lang="en-US" sz="2400" dirty="0"/>
              <a:t>Barkley </a:t>
            </a:r>
            <a:r>
              <a:rPr lang="en-US" sz="2400" i="1" dirty="0"/>
              <a:t>et al.</a:t>
            </a:r>
            <a:r>
              <a:rPr lang="en-US" sz="2400" dirty="0"/>
              <a:t> Nature Genetics’22</a:t>
            </a:r>
          </a:p>
          <a:p>
            <a:pPr marL="1371578" lvl="1" indent="-457200"/>
            <a:r>
              <a:rPr lang="en-US" sz="2000" dirty="0"/>
              <a:t>ovarian, breast, gastrointestinal stromal samples</a:t>
            </a:r>
            <a:br>
              <a:rPr lang="en-US" sz="2000" dirty="0"/>
            </a:br>
            <a:endParaRPr lang="en-US" sz="2000" dirty="0"/>
          </a:p>
          <a:p>
            <a:pPr marL="761993" indent="-457200"/>
            <a:r>
              <a:rPr lang="en-US" sz="2400" dirty="0"/>
              <a:t>Analyzing </a:t>
            </a:r>
            <a:r>
              <a:rPr lang="en-US" sz="2400" dirty="0" err="1"/>
              <a:t>Visium</a:t>
            </a:r>
            <a:r>
              <a:rPr lang="en-US" sz="2400" dirty="0"/>
              <a:t> Data</a:t>
            </a:r>
          </a:p>
          <a:p>
            <a:pPr marL="1371578" lvl="1" indent="-457200"/>
            <a:r>
              <a:rPr lang="en-US" sz="2000" dirty="0"/>
              <a:t>sparse data, higher CNV uncertainty</a:t>
            </a:r>
          </a:p>
          <a:p>
            <a:pPr marL="1371578" lvl="1" indent="-457200"/>
            <a:r>
              <a:rPr lang="en-US" sz="2000" dirty="0"/>
              <a:t>external genotype information helps!</a:t>
            </a:r>
          </a:p>
          <a:p>
            <a:pPr marL="1371578" lvl="1" indent="-457200"/>
            <a:endParaRPr lang="en-US" sz="2000" dirty="0"/>
          </a:p>
          <a:p>
            <a:pPr marL="761993" indent="-457200"/>
            <a:r>
              <a:rPr lang="en-US" sz="2400" dirty="0"/>
              <a:t>Malignant vs. Normal</a:t>
            </a:r>
          </a:p>
          <a:p>
            <a:pPr marL="1371578" lvl="1" indent="-457200"/>
            <a:r>
              <a:rPr lang="en-US" sz="2000" dirty="0"/>
              <a:t>Aneuploidy probabilities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1D4C52-3932-4422-D8BF-CFC4BB77F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54248" r="56441" b="6736"/>
          <a:stretch/>
        </p:blipFill>
        <p:spPr bwMode="auto">
          <a:xfrm>
            <a:off x="7456999" y="1215947"/>
            <a:ext cx="4258236" cy="55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62FBF4-90A6-6FBE-E888-F1044CCA0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860" y="4584164"/>
            <a:ext cx="948611" cy="2166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5F8C73-A4FF-D91A-E47E-89AB8466BB18}"/>
              </a:ext>
            </a:extLst>
          </p:cNvPr>
          <p:cNvSpPr txBox="1"/>
          <p:nvPr/>
        </p:nvSpPr>
        <p:spPr>
          <a:xfrm>
            <a:off x="7475594" y="6402405"/>
            <a:ext cx="730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GIST1</a:t>
            </a:r>
          </a:p>
        </p:txBody>
      </p:sp>
    </p:spTree>
    <p:extLst>
      <p:ext uri="{BB962C8B-B14F-4D97-AF65-F5344CB8AC3E}">
        <p14:creationId xmlns:p14="http://schemas.microsoft.com/office/powerpoint/2010/main" val="411160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"/>
          <p:cNvSpPr txBox="1">
            <a:spLocks noGrp="1"/>
          </p:cNvSpPr>
          <p:nvPr>
            <p:ph type="title"/>
          </p:nvPr>
        </p:nvSpPr>
        <p:spPr>
          <a:xfrm>
            <a:off x="415600" y="38653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SzPct val="111111"/>
            </a:pPr>
            <a:r>
              <a:rPr lang="en-US" b="0" dirty="0">
                <a:solidFill>
                  <a:schemeClr val="tx1"/>
                </a:solidFill>
              </a:rPr>
              <a:t>Numbat Application to Spatial Cancer Data</a:t>
            </a:r>
            <a:endParaRPr b="0" dirty="0">
              <a:solidFill>
                <a:schemeClr val="tx1"/>
              </a:solidFill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6875040" y="3650193"/>
            <a:ext cx="4158949" cy="1362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578675" y="1295152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686625" y="3707199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4493239" y="1348013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Picture 4">
            <a:extLst>
              <a:ext uri="{FF2B5EF4-FFF2-40B4-BE49-F238E27FC236}">
                <a16:creationId xmlns:a16="http://schemas.microsoft.com/office/drawing/2014/main" id="{2C800C78-557E-2015-446A-5709620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Google Shape;93;p7"/>
          <p:cNvSpPr txBox="1">
            <a:spLocks noGrp="1"/>
          </p:cNvSpPr>
          <p:nvPr>
            <p:ph type="body" idx="1"/>
          </p:nvPr>
        </p:nvSpPr>
        <p:spPr>
          <a:xfrm>
            <a:off x="329234" y="1348013"/>
            <a:ext cx="7366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761993" indent="-457200"/>
            <a:r>
              <a:rPr lang="en-US" sz="2400" dirty="0" err="1"/>
              <a:t>Subclonal</a:t>
            </a:r>
            <a:r>
              <a:rPr lang="en-US" sz="2400" dirty="0"/>
              <a:t> Analysis</a:t>
            </a:r>
          </a:p>
          <a:p>
            <a:pPr marL="1371578" lvl="1" indent="-457200"/>
            <a:r>
              <a:rPr lang="en-US" sz="2000" dirty="0"/>
              <a:t>per CNV probabilities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C03D943C-0ED4-29BB-23DA-EC6191BF1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b="36450"/>
          <a:stretch/>
        </p:blipFill>
        <p:spPr bwMode="auto">
          <a:xfrm>
            <a:off x="1346333" y="2294635"/>
            <a:ext cx="9005826" cy="435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2557AD-3034-5019-E2B9-F9A66B3C9887}"/>
              </a:ext>
            </a:extLst>
          </p:cNvPr>
          <p:cNvSpPr txBox="1"/>
          <p:nvPr/>
        </p:nvSpPr>
        <p:spPr>
          <a:xfrm>
            <a:off x="1429344" y="4104425"/>
            <a:ext cx="82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BRCA0</a:t>
            </a:r>
          </a:p>
        </p:txBody>
      </p:sp>
    </p:spTree>
    <p:extLst>
      <p:ext uri="{BB962C8B-B14F-4D97-AF65-F5344CB8AC3E}">
        <p14:creationId xmlns:p14="http://schemas.microsoft.com/office/powerpoint/2010/main" val="874900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"/>
          <p:cNvSpPr txBox="1">
            <a:spLocks noGrp="1"/>
          </p:cNvSpPr>
          <p:nvPr>
            <p:ph type="title"/>
          </p:nvPr>
        </p:nvSpPr>
        <p:spPr>
          <a:xfrm>
            <a:off x="415600" y="38653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SzPct val="111111"/>
            </a:pPr>
            <a:r>
              <a:rPr lang="en-US" b="0" dirty="0">
                <a:solidFill>
                  <a:schemeClr val="tx1"/>
                </a:solidFill>
              </a:rPr>
              <a:t>Numbat Application to Spatial Cancer Data</a:t>
            </a:r>
            <a:endParaRPr b="0" dirty="0">
              <a:solidFill>
                <a:schemeClr val="tx1"/>
              </a:solidFill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6875040" y="3650193"/>
            <a:ext cx="4158949" cy="1362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578675" y="1295152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686625" y="3707199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4493239" y="1348013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Picture 4">
            <a:extLst>
              <a:ext uri="{FF2B5EF4-FFF2-40B4-BE49-F238E27FC236}">
                <a16:creationId xmlns:a16="http://schemas.microsoft.com/office/drawing/2014/main" id="{2C800C78-557E-2015-446A-5709620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Google Shape;93;p7"/>
          <p:cNvSpPr txBox="1">
            <a:spLocks noGrp="1"/>
          </p:cNvSpPr>
          <p:nvPr>
            <p:ph type="body" idx="1"/>
          </p:nvPr>
        </p:nvSpPr>
        <p:spPr>
          <a:xfrm>
            <a:off x="329234" y="1348013"/>
            <a:ext cx="7366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761993" indent="-457200"/>
            <a:r>
              <a:rPr lang="en-US" sz="2400" dirty="0" err="1"/>
              <a:t>Subclonal</a:t>
            </a:r>
            <a:r>
              <a:rPr lang="en-US" sz="2400" dirty="0"/>
              <a:t> Analysis</a:t>
            </a:r>
          </a:p>
          <a:p>
            <a:pPr marL="1371578" lvl="1" indent="-457200"/>
            <a:r>
              <a:rPr lang="en-US" sz="2000" dirty="0"/>
              <a:t>per CNV probabilities</a:t>
            </a:r>
          </a:p>
          <a:p>
            <a:pPr marL="1371578" lvl="1" indent="-457200"/>
            <a:r>
              <a:rPr lang="en-US" sz="2000" dirty="0" err="1"/>
              <a:t>subclonal</a:t>
            </a:r>
            <a:r>
              <a:rPr lang="en-US" sz="2000" dirty="0"/>
              <a:t> annotation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23E073D9-5538-CD8B-C72E-9B1B566C4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4" y="2630983"/>
            <a:ext cx="5629532" cy="33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83B3765-8659-3453-A900-E0E4405E5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0" t="30362" r="38281" b="28732"/>
          <a:stretch/>
        </p:blipFill>
        <p:spPr bwMode="auto">
          <a:xfrm>
            <a:off x="5824158" y="1348013"/>
            <a:ext cx="6228418" cy="535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5F8C73-A4FF-D91A-E47E-89AB8466BB18}"/>
              </a:ext>
            </a:extLst>
          </p:cNvPr>
          <p:cNvSpPr txBox="1"/>
          <p:nvPr/>
        </p:nvSpPr>
        <p:spPr>
          <a:xfrm>
            <a:off x="5824158" y="6260138"/>
            <a:ext cx="82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BRCA0</a:t>
            </a:r>
          </a:p>
        </p:txBody>
      </p:sp>
    </p:spTree>
    <p:extLst>
      <p:ext uri="{BB962C8B-B14F-4D97-AF65-F5344CB8AC3E}">
        <p14:creationId xmlns:p14="http://schemas.microsoft.com/office/powerpoint/2010/main" val="269302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"/>
          <p:cNvSpPr txBox="1">
            <a:spLocks noGrp="1"/>
          </p:cNvSpPr>
          <p:nvPr>
            <p:ph type="title"/>
          </p:nvPr>
        </p:nvSpPr>
        <p:spPr>
          <a:xfrm>
            <a:off x="415600" y="38653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SzPct val="111111"/>
            </a:pPr>
            <a:r>
              <a:rPr lang="en-US" b="0" dirty="0">
                <a:solidFill>
                  <a:schemeClr val="tx1"/>
                </a:solidFill>
              </a:rPr>
              <a:t>Numbat Application to Spatial Cancer Data</a:t>
            </a:r>
            <a:endParaRPr b="0" dirty="0">
              <a:solidFill>
                <a:schemeClr val="tx1"/>
              </a:solidFill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578675" y="1295152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686625" y="3707199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4493239" y="1348013"/>
            <a:ext cx="290712" cy="275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Picture 4">
            <a:extLst>
              <a:ext uri="{FF2B5EF4-FFF2-40B4-BE49-F238E27FC236}">
                <a16:creationId xmlns:a16="http://schemas.microsoft.com/office/drawing/2014/main" id="{2C800C78-557E-2015-446A-5709620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Google Shape;93;p7"/>
          <p:cNvSpPr txBox="1">
            <a:spLocks noGrp="1"/>
          </p:cNvSpPr>
          <p:nvPr>
            <p:ph type="body" idx="1"/>
          </p:nvPr>
        </p:nvSpPr>
        <p:spPr>
          <a:xfrm>
            <a:off x="329234" y="1348013"/>
            <a:ext cx="7366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761993" indent="-457200"/>
            <a:r>
              <a:rPr lang="en-US" sz="2400" dirty="0" err="1"/>
              <a:t>Subclonal</a:t>
            </a:r>
            <a:r>
              <a:rPr lang="en-US" sz="2400" dirty="0"/>
              <a:t> Analysis</a:t>
            </a:r>
          </a:p>
          <a:p>
            <a:pPr marL="1371578" lvl="1" indent="-457200"/>
            <a:r>
              <a:rPr lang="en-US" sz="2000" dirty="0"/>
              <a:t>per CNV probabilities</a:t>
            </a:r>
          </a:p>
          <a:p>
            <a:pPr marL="1371578" lvl="1" indent="-457200"/>
            <a:r>
              <a:rPr lang="en-US" sz="2000" dirty="0" err="1"/>
              <a:t>subclonal</a:t>
            </a:r>
            <a:r>
              <a:rPr lang="en-US" sz="2000" dirty="0"/>
              <a:t> annotation</a:t>
            </a:r>
            <a:endParaRPr lang="en-US" dirty="0"/>
          </a:p>
          <a:p>
            <a:pPr marL="1371578" lvl="1" indent="-457200"/>
            <a:r>
              <a:rPr lang="en-US" sz="2000" dirty="0"/>
              <a:t>example with Slide-seq2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434067A7-EDB3-F9A5-4D53-3FE7ADD8E0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94" t="7923" r="84027" b="61470"/>
          <a:stretch>
            <a:fillRect/>
          </a:stretch>
        </p:blipFill>
        <p:spPr>
          <a:xfrm>
            <a:off x="491546" y="3026716"/>
            <a:ext cx="2395872" cy="3669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5F2092-5907-1263-1333-A4A6AD44051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227211" y="3697100"/>
            <a:ext cx="3071180" cy="31533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97BFC3A1-8DB9-CA42-54DA-7895C6D82733}"/>
              </a:ext>
            </a:extLst>
          </p:cNvPr>
          <p:cNvGrpSpPr/>
          <p:nvPr/>
        </p:nvGrpSpPr>
        <p:grpSpPr>
          <a:xfrm>
            <a:off x="6122803" y="1150139"/>
            <a:ext cx="5521504" cy="5228397"/>
            <a:chOff x="0" y="0"/>
            <a:chExt cx="6235763" cy="6158607"/>
          </a:xfrm>
        </p:grpSpPr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23C182FC-4F24-1EBC-8491-34E4A6E35094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 r="38281" b="50339"/>
            <a:stretch>
              <a:fillRect/>
            </a:stretch>
          </p:blipFill>
          <p:spPr>
            <a:xfrm>
              <a:off x="0" y="0"/>
              <a:ext cx="6235764" cy="3103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6CD6C372-7560-2151-BD43-0A40C076D75D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 l="61173" t="50315" r="7687"/>
            <a:stretch>
              <a:fillRect/>
            </a:stretch>
          </p:blipFill>
          <p:spPr>
            <a:xfrm>
              <a:off x="1545654" y="3055142"/>
              <a:ext cx="3144581" cy="31034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Image" descr="Image">
              <a:extLst>
                <a:ext uri="{FF2B5EF4-FFF2-40B4-BE49-F238E27FC236}">
                  <a16:creationId xmlns:a16="http://schemas.microsoft.com/office/drawing/2014/main" id="{825D3B3F-02C8-2FB6-9FD1-F1BDA68B7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46169" y="3809555"/>
              <a:ext cx="682888" cy="1545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" name="Tongtong Zhao, Zachary D. Chiang et al, Nature. 2022">
            <a:extLst>
              <a:ext uri="{FF2B5EF4-FFF2-40B4-BE49-F238E27FC236}">
                <a16:creationId xmlns:a16="http://schemas.microsoft.com/office/drawing/2014/main" id="{FFD07D71-32F4-52ED-6B28-E55891FBA515}"/>
              </a:ext>
            </a:extLst>
          </p:cNvPr>
          <p:cNvSpPr txBox="1"/>
          <p:nvPr/>
        </p:nvSpPr>
        <p:spPr>
          <a:xfrm>
            <a:off x="6535539" y="6450135"/>
            <a:ext cx="5662557" cy="40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5E5E5E"/>
                </a:solidFill>
              </a:defRPr>
            </a:pP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Tongtong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Zhao, Zachary D. Chiang et al, </a:t>
            </a:r>
            <a:r>
              <a:rPr kumimoji="0" sz="2000" b="0" i="1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2022</a:t>
            </a:r>
          </a:p>
        </p:txBody>
      </p:sp>
      <p:sp>
        <p:nvSpPr>
          <p:cNvPr id="15" name="Colorectal…">
            <a:extLst>
              <a:ext uri="{FF2B5EF4-FFF2-40B4-BE49-F238E27FC236}">
                <a16:creationId xmlns:a16="http://schemas.microsoft.com/office/drawing/2014/main" id="{47435C40-50A0-FA64-E49D-5078B7FEF188}"/>
              </a:ext>
            </a:extLst>
          </p:cNvPr>
          <p:cNvSpPr txBox="1"/>
          <p:nvPr/>
        </p:nvSpPr>
        <p:spPr>
          <a:xfrm>
            <a:off x="0" y="3625613"/>
            <a:ext cx="2961730" cy="535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marR="0" lvl="1" indent="0" algn="ctr" defTabSz="2438338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/>
                <a:ea typeface="Helvetica Neue Light"/>
                <a:sym typeface="Helvetica Neue Light"/>
              </a:rPr>
              <a:t>Colorectal </a:t>
            </a:r>
          </a:p>
          <a:p>
            <a:pPr marL="457200" marR="0" lvl="1" indent="0" algn="ctr" defTabSz="2438338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/>
                <a:ea typeface="Helvetica Neue Light"/>
                <a:sym typeface="Helvetica Neue Light"/>
              </a:rPr>
              <a:t>adenocarcinoma </a:t>
            </a:r>
          </a:p>
        </p:txBody>
      </p:sp>
      <p:sp>
        <p:nvSpPr>
          <p:cNvPr id="16" name="Labels transferred from DNA">
            <a:extLst>
              <a:ext uri="{FF2B5EF4-FFF2-40B4-BE49-F238E27FC236}">
                <a16:creationId xmlns:a16="http://schemas.microsoft.com/office/drawing/2014/main" id="{616DC9B3-67D1-0221-332D-8D8C4151A026}"/>
              </a:ext>
            </a:extLst>
          </p:cNvPr>
          <p:cNvSpPr txBox="1"/>
          <p:nvPr/>
        </p:nvSpPr>
        <p:spPr>
          <a:xfrm>
            <a:off x="3354443" y="3223330"/>
            <a:ext cx="2566408" cy="504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marL="457200" marR="0" lvl="1" indent="0" algn="l" defTabSz="243833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/>
                <a:ea typeface="Helvetica Neue Light"/>
                <a:sym typeface="Helvetica Neue Light"/>
              </a:rPr>
              <a:t>DNA-based labels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ight"/>
              <a:ea typeface="Helvetica Neue Light"/>
              <a:sym typeface="Helvetica Neue Ligh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4E62A5-1901-F184-BFBA-DBCB4370AC8A}"/>
              </a:ext>
            </a:extLst>
          </p:cNvPr>
          <p:cNvSpPr/>
          <p:nvPr/>
        </p:nvSpPr>
        <p:spPr>
          <a:xfrm>
            <a:off x="5614416" y="6502580"/>
            <a:ext cx="508387" cy="296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61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17F9C-AC24-4842-9FC7-EE3A81880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90" y="-132963"/>
            <a:ext cx="10515600" cy="1325563"/>
          </a:xfrm>
        </p:spPr>
        <p:txBody>
          <a:bodyPr/>
          <a:lstStyle/>
          <a:p>
            <a:r>
              <a:rPr lang="en-US" dirty="0"/>
              <a:t>Detecting CNVs in (</a:t>
            </a:r>
            <a:r>
              <a:rPr lang="en-US" dirty="0" err="1"/>
              <a:t>sc</a:t>
            </a:r>
            <a:r>
              <a:rPr lang="en-US" dirty="0"/>
              <a:t>)RNA-seq 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03D053-6705-5443-A97B-A01ACEAB05A9}"/>
              </a:ext>
            </a:extLst>
          </p:cNvPr>
          <p:cNvSpPr/>
          <p:nvPr/>
        </p:nvSpPr>
        <p:spPr>
          <a:xfrm>
            <a:off x="506079" y="4895366"/>
            <a:ext cx="5005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Locally-averaged gene expression magnitude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9E1630-F980-5E42-89C4-FF924F192105}"/>
              </a:ext>
            </a:extLst>
          </p:cNvPr>
          <p:cNvSpPr/>
          <p:nvPr/>
        </p:nvSpPr>
        <p:spPr>
          <a:xfrm>
            <a:off x="7041362" y="4887420"/>
            <a:ext cx="44489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Allelic ratio of heterozygous SNPs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Paternal/maternal allele ratio is altered by all unbalanced CNVs</a:t>
            </a:r>
          </a:p>
          <a:p>
            <a:pPr marL="285750" indent="-285750">
              <a:buFontTx/>
              <a:buChar char="-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9B31C-6A58-C448-B77F-9E4D269863A6}"/>
              </a:ext>
            </a:extLst>
          </p:cNvPr>
          <p:cNvSpPr/>
          <p:nvPr/>
        </p:nvSpPr>
        <p:spPr>
          <a:xfrm>
            <a:off x="191942" y="6487857"/>
            <a:ext cx="28055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Fan </a:t>
            </a:r>
            <a:r>
              <a:rPr lang="en-US" sz="1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 al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Genome Research’18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4399A9-AF85-374C-8DCD-5CA0D7D0E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42" y="1010351"/>
            <a:ext cx="5633938" cy="3630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AD8701-A88F-E348-9A9B-5B14E598A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543" y="986571"/>
            <a:ext cx="5458088" cy="3519386"/>
          </a:xfrm>
          <a:prstGeom prst="rect">
            <a:avLst/>
          </a:prstGeom>
        </p:spPr>
      </p:pic>
      <p:pic>
        <p:nvPicPr>
          <p:cNvPr id="9" name="Picture 4" descr="Picture 4">
            <a:extLst>
              <a:ext uri="{FF2B5EF4-FFF2-40B4-BE49-F238E27FC236}">
                <a16:creationId xmlns:a16="http://schemas.microsoft.com/office/drawing/2014/main" id="{B0AB4EA1-0711-294C-AD2C-3A38227B6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97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16" y="-98423"/>
            <a:ext cx="10515600" cy="1325563"/>
          </a:xfrm>
        </p:spPr>
        <p:txBody>
          <a:bodyPr/>
          <a:lstStyle/>
          <a:p>
            <a:r>
              <a:rPr lang="en-US" dirty="0"/>
              <a:t>Clonal Expansions in Normal Tissues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335865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2871240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679AF9-5C89-C04F-8456-958068FE14E0}"/>
              </a:ext>
            </a:extLst>
          </p:cNvPr>
          <p:cNvSpPr/>
          <p:nvPr/>
        </p:nvSpPr>
        <p:spPr>
          <a:xfrm>
            <a:off x="1552353" y="776175"/>
            <a:ext cx="3083442" cy="287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C88651-7A92-7E40-8D52-FA185F2ED6BB}"/>
              </a:ext>
            </a:extLst>
          </p:cNvPr>
          <p:cNvSpPr/>
          <p:nvPr/>
        </p:nvSpPr>
        <p:spPr>
          <a:xfrm>
            <a:off x="2585074" y="4466263"/>
            <a:ext cx="7281940" cy="531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9B1BAF-8AB7-884E-B9F1-3AFFD6A12445}"/>
              </a:ext>
            </a:extLst>
          </p:cNvPr>
          <p:cNvSpPr/>
          <p:nvPr/>
        </p:nvSpPr>
        <p:spPr>
          <a:xfrm>
            <a:off x="6096000" y="4029738"/>
            <a:ext cx="3923414" cy="1119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7CF9B0-1CC2-774E-B9A4-1450FFA15C7E}"/>
              </a:ext>
            </a:extLst>
          </p:cNvPr>
          <p:cNvSpPr/>
          <p:nvPr/>
        </p:nvSpPr>
        <p:spPr>
          <a:xfrm>
            <a:off x="4369981" y="1063254"/>
            <a:ext cx="6139269" cy="305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D76DBD-C736-9B4A-AD53-EB56D7C73D8E}"/>
              </a:ext>
            </a:extLst>
          </p:cNvPr>
          <p:cNvSpPr/>
          <p:nvPr/>
        </p:nvSpPr>
        <p:spPr>
          <a:xfrm>
            <a:off x="630864" y="5348764"/>
            <a:ext cx="5465136" cy="662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8E9695-3F0A-074B-BBE0-32B01672A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755" y="878882"/>
            <a:ext cx="5324139" cy="597911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11235-C797-2C44-8C34-0EDE1B8F1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864" y="1776380"/>
            <a:ext cx="10515600" cy="4351338"/>
          </a:xfrm>
        </p:spPr>
        <p:txBody>
          <a:bodyPr/>
          <a:lstStyle/>
          <a:p>
            <a:r>
              <a:rPr lang="en-US" dirty="0"/>
              <a:t>Detecting rare CNV events in normal tissues</a:t>
            </a:r>
          </a:p>
          <a:p>
            <a:pPr lvl="1"/>
            <a:r>
              <a:rPr lang="en-US" dirty="0"/>
              <a:t>number of samples, tissue coverage</a:t>
            </a:r>
          </a:p>
          <a:p>
            <a:r>
              <a:rPr lang="en-US" dirty="0"/>
              <a:t>DNA sequencing</a:t>
            </a:r>
          </a:p>
          <a:p>
            <a:r>
              <a:rPr lang="en-US" dirty="0"/>
              <a:t>RNA tissue collections - GTEX</a:t>
            </a:r>
          </a:p>
          <a:p>
            <a:pPr lvl="1"/>
            <a:r>
              <a:rPr lang="en-US" dirty="0"/>
              <a:t>bulk RNA-seq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0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16" y="-98423"/>
            <a:ext cx="10515600" cy="1325563"/>
          </a:xfrm>
        </p:spPr>
        <p:txBody>
          <a:bodyPr/>
          <a:lstStyle/>
          <a:p>
            <a:r>
              <a:rPr lang="en-US" dirty="0"/>
              <a:t>Clonal Expansions in Normal Tissues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335865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2871240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D40155-1998-B94C-A78A-C27C5F91E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0" y="956338"/>
            <a:ext cx="8826500" cy="3860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679AF9-5C89-C04F-8456-958068FE14E0}"/>
              </a:ext>
            </a:extLst>
          </p:cNvPr>
          <p:cNvSpPr/>
          <p:nvPr/>
        </p:nvSpPr>
        <p:spPr>
          <a:xfrm>
            <a:off x="1552353" y="776175"/>
            <a:ext cx="3083442" cy="287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C88651-7A92-7E40-8D52-FA185F2ED6BB}"/>
              </a:ext>
            </a:extLst>
          </p:cNvPr>
          <p:cNvSpPr/>
          <p:nvPr/>
        </p:nvSpPr>
        <p:spPr>
          <a:xfrm>
            <a:off x="2585074" y="4466263"/>
            <a:ext cx="7281940" cy="531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9B1BAF-8AB7-884E-B9F1-3AFFD6A12445}"/>
              </a:ext>
            </a:extLst>
          </p:cNvPr>
          <p:cNvSpPr/>
          <p:nvPr/>
        </p:nvSpPr>
        <p:spPr>
          <a:xfrm>
            <a:off x="6096000" y="4029738"/>
            <a:ext cx="3923414" cy="1119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5A4DE65-9DEB-F642-8713-78DBFB544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3169"/>
            <a:ext cx="10515600" cy="4351338"/>
          </a:xfrm>
        </p:spPr>
        <p:txBody>
          <a:bodyPr/>
          <a:lstStyle/>
          <a:p>
            <a:r>
              <a:rPr lang="en-US" dirty="0"/>
              <a:t>Improved phasing power based on genome sequence, TOPMED</a:t>
            </a:r>
          </a:p>
          <a:p>
            <a:r>
              <a:rPr lang="en-US" dirty="0"/>
              <a:t>Within-gene randomization test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7CF9B0-1CC2-774E-B9A4-1450FFA15C7E}"/>
              </a:ext>
            </a:extLst>
          </p:cNvPr>
          <p:cNvSpPr/>
          <p:nvPr/>
        </p:nvSpPr>
        <p:spPr>
          <a:xfrm>
            <a:off x="4369981" y="1063254"/>
            <a:ext cx="6139269" cy="305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D76DBD-C736-9B4A-AD53-EB56D7C73D8E}"/>
              </a:ext>
            </a:extLst>
          </p:cNvPr>
          <p:cNvSpPr/>
          <p:nvPr/>
        </p:nvSpPr>
        <p:spPr>
          <a:xfrm>
            <a:off x="630864" y="5348764"/>
            <a:ext cx="5465136" cy="662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1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16" y="-98423"/>
            <a:ext cx="10515600" cy="1325563"/>
          </a:xfrm>
        </p:spPr>
        <p:txBody>
          <a:bodyPr/>
          <a:lstStyle/>
          <a:p>
            <a:r>
              <a:rPr lang="en-US" dirty="0"/>
              <a:t>Clonal Expansions in Normal Tissues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878127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3413502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037A0-1EE6-694D-8C2C-6F44F3DA0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178" y="1253331"/>
            <a:ext cx="10515600" cy="4351338"/>
          </a:xfrm>
        </p:spPr>
        <p:txBody>
          <a:bodyPr/>
          <a:lstStyle/>
          <a:p>
            <a:r>
              <a:rPr lang="en-US" dirty="0"/>
              <a:t>GTEX Consortium Data</a:t>
            </a:r>
          </a:p>
          <a:p>
            <a:pPr lvl="1"/>
            <a:r>
              <a:rPr lang="en-US" dirty="0"/>
              <a:t>Vast collection of bulk RNA data</a:t>
            </a:r>
          </a:p>
          <a:p>
            <a:pPr lvl="1"/>
            <a:r>
              <a:rPr lang="en-US" dirty="0"/>
              <a:t>Phenotypes, genotypes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5336C4-D375-B94D-BDF3-18DD82CF7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763" y="878882"/>
            <a:ext cx="5324139" cy="5979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1E74C4-39DB-E24E-9FFD-A7A6C0371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09"/>
          <a:stretch/>
        </p:blipFill>
        <p:spPr>
          <a:xfrm>
            <a:off x="820334" y="2878127"/>
            <a:ext cx="5119644" cy="232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95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16" y="-98423"/>
            <a:ext cx="10515600" cy="1325563"/>
          </a:xfrm>
        </p:spPr>
        <p:txBody>
          <a:bodyPr/>
          <a:lstStyle/>
          <a:p>
            <a:r>
              <a:rPr lang="en-US" dirty="0"/>
              <a:t>Clonal Expansions in Normal Tissues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878127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3413502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5336C4-D375-B94D-BDF3-18DD82CF7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763" y="878882"/>
            <a:ext cx="5324139" cy="5979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02DC02-E10C-7643-81A0-24AA5EA6B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14" y="924487"/>
            <a:ext cx="6003012" cy="59335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35221C-C991-6945-8C2E-6875B9F976A3}"/>
              </a:ext>
            </a:extLst>
          </p:cNvPr>
          <p:cNvSpPr/>
          <p:nvPr/>
        </p:nvSpPr>
        <p:spPr>
          <a:xfrm>
            <a:off x="307614" y="924487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64DE6D-759B-914B-AABF-0B58BE9E6AB7}"/>
              </a:ext>
            </a:extLst>
          </p:cNvPr>
          <p:cNvSpPr/>
          <p:nvPr/>
        </p:nvSpPr>
        <p:spPr>
          <a:xfrm>
            <a:off x="5107410" y="83099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62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16" y="-98423"/>
            <a:ext cx="10515600" cy="1325563"/>
          </a:xfrm>
        </p:spPr>
        <p:txBody>
          <a:bodyPr/>
          <a:lstStyle/>
          <a:p>
            <a:r>
              <a:rPr lang="en-US" dirty="0"/>
              <a:t>Clonal Expansions in Normal Tissues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878127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3413502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02DC02-E10C-7643-81A0-24AA5EA6B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14" y="924487"/>
            <a:ext cx="6003012" cy="59335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35221C-C991-6945-8C2E-6875B9F976A3}"/>
              </a:ext>
            </a:extLst>
          </p:cNvPr>
          <p:cNvSpPr/>
          <p:nvPr/>
        </p:nvSpPr>
        <p:spPr>
          <a:xfrm>
            <a:off x="307614" y="924487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64DE6D-759B-914B-AABF-0B58BE9E6AB7}"/>
              </a:ext>
            </a:extLst>
          </p:cNvPr>
          <p:cNvSpPr/>
          <p:nvPr/>
        </p:nvSpPr>
        <p:spPr>
          <a:xfrm>
            <a:off x="5107410" y="83099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3DC95-8D94-E344-A8C9-30B75C0EA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291" y="3681528"/>
            <a:ext cx="4337235" cy="3085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693248-3048-DD4C-BB62-6D8460DE6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849" y="924486"/>
            <a:ext cx="3141828" cy="29362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E2C3A7-3552-BB49-9FC8-A9DA86A64685}"/>
              </a:ext>
            </a:extLst>
          </p:cNvPr>
          <p:cNvSpPr/>
          <p:nvPr/>
        </p:nvSpPr>
        <p:spPr>
          <a:xfrm>
            <a:off x="7082373" y="3552926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9B4AAB-66C9-0B42-A1DC-5448B4193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99" y="924486"/>
            <a:ext cx="7071588" cy="5837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16" y="-98423"/>
            <a:ext cx="10515600" cy="1325563"/>
          </a:xfrm>
        </p:spPr>
        <p:txBody>
          <a:bodyPr/>
          <a:lstStyle/>
          <a:p>
            <a:r>
              <a:rPr lang="en-US" dirty="0"/>
              <a:t>Clonal Expansions in Normal Tissues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878127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3413502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35221C-C991-6945-8C2E-6875B9F976A3}"/>
              </a:ext>
            </a:extLst>
          </p:cNvPr>
          <p:cNvSpPr/>
          <p:nvPr/>
        </p:nvSpPr>
        <p:spPr>
          <a:xfrm>
            <a:off x="120095" y="92888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64DE6D-759B-914B-AABF-0B58BE9E6AB7}"/>
              </a:ext>
            </a:extLst>
          </p:cNvPr>
          <p:cNvSpPr/>
          <p:nvPr/>
        </p:nvSpPr>
        <p:spPr>
          <a:xfrm>
            <a:off x="5107410" y="83099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3DC95-8D94-E344-A8C9-30B75C0EA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291" y="3681528"/>
            <a:ext cx="4337235" cy="3085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693248-3048-DD4C-BB62-6D8460DE6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849" y="924486"/>
            <a:ext cx="3141828" cy="29362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E2C3A7-3552-BB49-9FC8-A9DA86A64685}"/>
              </a:ext>
            </a:extLst>
          </p:cNvPr>
          <p:cNvSpPr/>
          <p:nvPr/>
        </p:nvSpPr>
        <p:spPr>
          <a:xfrm>
            <a:off x="7178070" y="3552926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8629E-FB2A-2845-9CDF-7D9703B97387}"/>
              </a:ext>
            </a:extLst>
          </p:cNvPr>
          <p:cNvSpPr/>
          <p:nvPr/>
        </p:nvSpPr>
        <p:spPr>
          <a:xfrm>
            <a:off x="4227358" y="924486"/>
            <a:ext cx="388690" cy="48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83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3D091E-4A77-8E41-A65E-38C2DA15C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484" y="1020726"/>
            <a:ext cx="4762447" cy="5837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9B4AAB-66C9-0B42-A1DC-5448B4193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99" y="924486"/>
            <a:ext cx="7071588" cy="5837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16" y="-98423"/>
            <a:ext cx="10515600" cy="1325563"/>
          </a:xfrm>
        </p:spPr>
        <p:txBody>
          <a:bodyPr/>
          <a:lstStyle/>
          <a:p>
            <a:r>
              <a:rPr lang="en-US" dirty="0"/>
              <a:t>Clonal Expansions in Normal Tissues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878127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3413502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35221C-C991-6945-8C2E-6875B9F976A3}"/>
              </a:ext>
            </a:extLst>
          </p:cNvPr>
          <p:cNvSpPr/>
          <p:nvPr/>
        </p:nvSpPr>
        <p:spPr>
          <a:xfrm>
            <a:off x="120095" y="92888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64DE6D-759B-914B-AABF-0B58BE9E6AB7}"/>
              </a:ext>
            </a:extLst>
          </p:cNvPr>
          <p:cNvSpPr/>
          <p:nvPr/>
        </p:nvSpPr>
        <p:spPr>
          <a:xfrm>
            <a:off x="5107410" y="83099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E2C3A7-3552-BB49-9FC8-A9DA86A64685}"/>
              </a:ext>
            </a:extLst>
          </p:cNvPr>
          <p:cNvSpPr/>
          <p:nvPr/>
        </p:nvSpPr>
        <p:spPr>
          <a:xfrm>
            <a:off x="7384398" y="3939363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8629E-FB2A-2845-9CDF-7D9703B97387}"/>
              </a:ext>
            </a:extLst>
          </p:cNvPr>
          <p:cNvSpPr/>
          <p:nvPr/>
        </p:nvSpPr>
        <p:spPr>
          <a:xfrm>
            <a:off x="4227358" y="924486"/>
            <a:ext cx="388690" cy="48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CC8BEC-2B51-F243-AAAA-CAB41239572A}"/>
              </a:ext>
            </a:extLst>
          </p:cNvPr>
          <p:cNvSpPr/>
          <p:nvPr/>
        </p:nvSpPr>
        <p:spPr>
          <a:xfrm>
            <a:off x="7509746" y="1049504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142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16" y="-98423"/>
            <a:ext cx="10515600" cy="1325563"/>
          </a:xfrm>
        </p:spPr>
        <p:txBody>
          <a:bodyPr/>
          <a:lstStyle/>
          <a:p>
            <a:r>
              <a:rPr lang="en-US" dirty="0"/>
              <a:t>Expansions in Normal Tissues: Recurrence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878127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3413502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35221C-C991-6945-8C2E-6875B9F976A3}"/>
              </a:ext>
            </a:extLst>
          </p:cNvPr>
          <p:cNvSpPr/>
          <p:nvPr/>
        </p:nvSpPr>
        <p:spPr>
          <a:xfrm>
            <a:off x="120095" y="92888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64DE6D-759B-914B-AABF-0B58BE9E6AB7}"/>
              </a:ext>
            </a:extLst>
          </p:cNvPr>
          <p:cNvSpPr/>
          <p:nvPr/>
        </p:nvSpPr>
        <p:spPr>
          <a:xfrm>
            <a:off x="5107410" y="83099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E2C3A7-3552-BB49-9FC8-A9DA86A64685}"/>
              </a:ext>
            </a:extLst>
          </p:cNvPr>
          <p:cNvSpPr/>
          <p:nvPr/>
        </p:nvSpPr>
        <p:spPr>
          <a:xfrm>
            <a:off x="7384398" y="3939363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8629E-FB2A-2845-9CDF-7D9703B97387}"/>
              </a:ext>
            </a:extLst>
          </p:cNvPr>
          <p:cNvSpPr/>
          <p:nvPr/>
        </p:nvSpPr>
        <p:spPr>
          <a:xfrm>
            <a:off x="4227358" y="924486"/>
            <a:ext cx="388690" cy="48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CC8BEC-2B51-F243-AAAA-CAB41239572A}"/>
              </a:ext>
            </a:extLst>
          </p:cNvPr>
          <p:cNvSpPr/>
          <p:nvPr/>
        </p:nvSpPr>
        <p:spPr>
          <a:xfrm>
            <a:off x="7509746" y="1049504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00D03-B335-E446-AC6A-67B82154D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65" y="1953774"/>
            <a:ext cx="11897535" cy="45784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A2D03A-6E70-CD45-B98E-175BDE012876}"/>
              </a:ext>
            </a:extLst>
          </p:cNvPr>
          <p:cNvSpPr/>
          <p:nvPr/>
        </p:nvSpPr>
        <p:spPr>
          <a:xfrm>
            <a:off x="193726" y="1860279"/>
            <a:ext cx="416197" cy="418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9EE1C4-05D0-774D-BB73-3B8607EEB033}"/>
              </a:ext>
            </a:extLst>
          </p:cNvPr>
          <p:cNvSpPr txBox="1"/>
          <p:nvPr/>
        </p:nvSpPr>
        <p:spPr>
          <a:xfrm>
            <a:off x="811400" y="1430554"/>
            <a:ext cx="2328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Amplifications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813592-1FC2-9A49-AA35-13CEA8FA4432}"/>
              </a:ext>
            </a:extLst>
          </p:cNvPr>
          <p:cNvSpPr txBox="1"/>
          <p:nvPr/>
        </p:nvSpPr>
        <p:spPr>
          <a:xfrm>
            <a:off x="5109359" y="1430554"/>
            <a:ext cx="1562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Deletions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82FB8F-30DB-2045-8164-6D1DB8FE2F20}"/>
              </a:ext>
            </a:extLst>
          </p:cNvPr>
          <p:cNvSpPr txBox="1"/>
          <p:nvPr/>
        </p:nvSpPr>
        <p:spPr>
          <a:xfrm>
            <a:off x="9130618" y="1430554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CNLoH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9504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16" y="-98423"/>
            <a:ext cx="10515600" cy="1325563"/>
          </a:xfrm>
        </p:spPr>
        <p:txBody>
          <a:bodyPr/>
          <a:lstStyle/>
          <a:p>
            <a:r>
              <a:rPr lang="en-US" dirty="0"/>
              <a:t>Expansions in Normal Tissues: Recurrence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878127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3413502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35221C-C991-6945-8C2E-6875B9F976A3}"/>
              </a:ext>
            </a:extLst>
          </p:cNvPr>
          <p:cNvSpPr/>
          <p:nvPr/>
        </p:nvSpPr>
        <p:spPr>
          <a:xfrm>
            <a:off x="120095" y="92888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64DE6D-759B-914B-AABF-0B58BE9E6AB7}"/>
              </a:ext>
            </a:extLst>
          </p:cNvPr>
          <p:cNvSpPr/>
          <p:nvPr/>
        </p:nvSpPr>
        <p:spPr>
          <a:xfrm>
            <a:off x="5107410" y="83099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E2C3A7-3552-BB49-9FC8-A9DA86A64685}"/>
              </a:ext>
            </a:extLst>
          </p:cNvPr>
          <p:cNvSpPr/>
          <p:nvPr/>
        </p:nvSpPr>
        <p:spPr>
          <a:xfrm>
            <a:off x="7384398" y="3939363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8629E-FB2A-2845-9CDF-7D9703B97387}"/>
              </a:ext>
            </a:extLst>
          </p:cNvPr>
          <p:cNvSpPr/>
          <p:nvPr/>
        </p:nvSpPr>
        <p:spPr>
          <a:xfrm>
            <a:off x="4227358" y="924486"/>
            <a:ext cx="388690" cy="48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CC8BEC-2B51-F243-AAAA-CAB41239572A}"/>
              </a:ext>
            </a:extLst>
          </p:cNvPr>
          <p:cNvSpPr/>
          <p:nvPr/>
        </p:nvSpPr>
        <p:spPr>
          <a:xfrm>
            <a:off x="7509746" y="1049504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A2D03A-6E70-CD45-B98E-175BDE012876}"/>
              </a:ext>
            </a:extLst>
          </p:cNvPr>
          <p:cNvSpPr/>
          <p:nvPr/>
        </p:nvSpPr>
        <p:spPr>
          <a:xfrm>
            <a:off x="193726" y="1860279"/>
            <a:ext cx="416197" cy="418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A6B25-B2B9-654A-BE8F-913C07858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46" y="924486"/>
            <a:ext cx="8795997" cy="58927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DFD2371-A92E-E849-A862-F281CE2B283A}"/>
              </a:ext>
            </a:extLst>
          </p:cNvPr>
          <p:cNvSpPr/>
          <p:nvPr/>
        </p:nvSpPr>
        <p:spPr>
          <a:xfrm>
            <a:off x="1403929" y="3882797"/>
            <a:ext cx="9074196" cy="2817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072B6-D59C-1042-AB7D-7BBD7388D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780019" y="3449804"/>
            <a:ext cx="53594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2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C024BC-6C7B-B149-9CFC-51DAE8A81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58" y="1049505"/>
            <a:ext cx="9141488" cy="57242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16" y="-98423"/>
            <a:ext cx="10515600" cy="1325563"/>
          </a:xfrm>
        </p:spPr>
        <p:txBody>
          <a:bodyPr/>
          <a:lstStyle/>
          <a:p>
            <a:r>
              <a:rPr lang="en-US" dirty="0"/>
              <a:t>Expansions in Normal Tissues: Recurrence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878127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3413502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35221C-C991-6945-8C2E-6875B9F976A3}"/>
              </a:ext>
            </a:extLst>
          </p:cNvPr>
          <p:cNvSpPr/>
          <p:nvPr/>
        </p:nvSpPr>
        <p:spPr>
          <a:xfrm>
            <a:off x="120095" y="92888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64DE6D-759B-914B-AABF-0B58BE9E6AB7}"/>
              </a:ext>
            </a:extLst>
          </p:cNvPr>
          <p:cNvSpPr/>
          <p:nvPr/>
        </p:nvSpPr>
        <p:spPr>
          <a:xfrm>
            <a:off x="5107410" y="83099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E2C3A7-3552-BB49-9FC8-A9DA86A64685}"/>
              </a:ext>
            </a:extLst>
          </p:cNvPr>
          <p:cNvSpPr/>
          <p:nvPr/>
        </p:nvSpPr>
        <p:spPr>
          <a:xfrm>
            <a:off x="7384398" y="3939363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CC8BEC-2B51-F243-AAAA-CAB41239572A}"/>
              </a:ext>
            </a:extLst>
          </p:cNvPr>
          <p:cNvSpPr/>
          <p:nvPr/>
        </p:nvSpPr>
        <p:spPr>
          <a:xfrm>
            <a:off x="7509746" y="1049504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A2D03A-6E70-CD45-B98E-175BDE012876}"/>
              </a:ext>
            </a:extLst>
          </p:cNvPr>
          <p:cNvSpPr/>
          <p:nvPr/>
        </p:nvSpPr>
        <p:spPr>
          <a:xfrm>
            <a:off x="193726" y="1860279"/>
            <a:ext cx="416197" cy="418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FD2371-A92E-E849-A862-F281CE2B283A}"/>
              </a:ext>
            </a:extLst>
          </p:cNvPr>
          <p:cNvSpPr/>
          <p:nvPr/>
        </p:nvSpPr>
        <p:spPr>
          <a:xfrm>
            <a:off x="1403929" y="3882797"/>
            <a:ext cx="9074196" cy="2817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71FF30-040B-B245-A017-4958D6694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780019" y="3449804"/>
            <a:ext cx="53594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1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17F9C-AC24-4842-9FC7-EE3A81880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90" y="-132963"/>
            <a:ext cx="10515600" cy="1325563"/>
          </a:xfrm>
        </p:spPr>
        <p:txBody>
          <a:bodyPr/>
          <a:lstStyle/>
          <a:p>
            <a:r>
              <a:rPr lang="en-US" dirty="0"/>
              <a:t>Detecting CNVs in (</a:t>
            </a:r>
            <a:r>
              <a:rPr lang="en-US" dirty="0" err="1"/>
              <a:t>sc</a:t>
            </a:r>
            <a:r>
              <a:rPr lang="en-US" dirty="0"/>
              <a:t>)RNA-seq 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03D053-6705-5443-A97B-A01ACEAB05A9}"/>
              </a:ext>
            </a:extLst>
          </p:cNvPr>
          <p:cNvSpPr/>
          <p:nvPr/>
        </p:nvSpPr>
        <p:spPr>
          <a:xfrm>
            <a:off x="506079" y="4895366"/>
            <a:ext cx="50056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Locally-averaged gene expression magnitude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Limited sensitivity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Prone to reference mismatch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9E1630-F980-5E42-89C4-FF924F192105}"/>
              </a:ext>
            </a:extLst>
          </p:cNvPr>
          <p:cNvSpPr/>
          <p:nvPr/>
        </p:nvSpPr>
        <p:spPr>
          <a:xfrm>
            <a:off x="7041362" y="4887420"/>
            <a:ext cx="44489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Allelic ratio of heterozygous SNPs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Paternal/maternal allele ratio is altered by all unbalanced CNVs</a:t>
            </a:r>
          </a:p>
          <a:p>
            <a:pPr marL="285750" indent="-285750">
              <a:buFontTx/>
              <a:buChar char="-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Stochastic monoallelic expression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Sparse coverage in single-cells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9B31C-6A58-C448-B77F-9E4D269863A6}"/>
              </a:ext>
            </a:extLst>
          </p:cNvPr>
          <p:cNvSpPr/>
          <p:nvPr/>
        </p:nvSpPr>
        <p:spPr>
          <a:xfrm>
            <a:off x="191942" y="6487857"/>
            <a:ext cx="28055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Fan </a:t>
            </a:r>
            <a:r>
              <a:rPr lang="en-US" sz="1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 al, 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Genome Research’18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4399A9-AF85-374C-8DCD-5CA0D7D0E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180"/>
          <a:stretch/>
        </p:blipFill>
        <p:spPr>
          <a:xfrm>
            <a:off x="191942" y="1010351"/>
            <a:ext cx="5633938" cy="574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AD8701-A88F-E348-9A9B-5B14E598AB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285"/>
          <a:stretch/>
        </p:blipFill>
        <p:spPr>
          <a:xfrm>
            <a:off x="6421543" y="986571"/>
            <a:ext cx="5458088" cy="377091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D4FAE5D0-E1EE-0249-AE81-E68AFC0FC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66" y="2137816"/>
            <a:ext cx="5355489" cy="183425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8E19CC-47E7-9749-B635-D3B00A9BEEB9}"/>
              </a:ext>
            </a:extLst>
          </p:cNvPr>
          <p:cNvGrpSpPr/>
          <p:nvPr/>
        </p:nvGrpSpPr>
        <p:grpSpPr>
          <a:xfrm>
            <a:off x="6524142" y="1301317"/>
            <a:ext cx="5355489" cy="3566438"/>
            <a:chOff x="6397554" y="1720832"/>
            <a:chExt cx="4282747" cy="274713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21A593-3B7C-3646-AB5D-C5B3BC319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7555" y="1746284"/>
              <a:ext cx="4282746" cy="272168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BFFEAC-7C65-1044-A001-44058DC18761}"/>
                </a:ext>
              </a:extLst>
            </p:cNvPr>
            <p:cNvSpPr/>
            <p:nvPr/>
          </p:nvSpPr>
          <p:spPr>
            <a:xfrm>
              <a:off x="6397554" y="1720832"/>
              <a:ext cx="397383" cy="283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4" descr="Picture 4">
            <a:extLst>
              <a:ext uri="{FF2B5EF4-FFF2-40B4-BE49-F238E27FC236}">
                <a16:creationId xmlns:a16="http://schemas.microsoft.com/office/drawing/2014/main" id="{DCF4CE62-45A0-F446-A83D-FA02F46D4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834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16" y="-98423"/>
            <a:ext cx="10515600" cy="1325563"/>
          </a:xfrm>
        </p:spPr>
        <p:txBody>
          <a:bodyPr/>
          <a:lstStyle/>
          <a:p>
            <a:r>
              <a:rPr lang="en-US" dirty="0"/>
              <a:t>Expansions in Normal Tissues: Recurrence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878127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3413502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35221C-C991-6945-8C2E-6875B9F976A3}"/>
              </a:ext>
            </a:extLst>
          </p:cNvPr>
          <p:cNvSpPr/>
          <p:nvPr/>
        </p:nvSpPr>
        <p:spPr>
          <a:xfrm>
            <a:off x="120095" y="92888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64DE6D-759B-914B-AABF-0B58BE9E6AB7}"/>
              </a:ext>
            </a:extLst>
          </p:cNvPr>
          <p:cNvSpPr/>
          <p:nvPr/>
        </p:nvSpPr>
        <p:spPr>
          <a:xfrm>
            <a:off x="5107410" y="83099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E2C3A7-3552-BB49-9FC8-A9DA86A64685}"/>
              </a:ext>
            </a:extLst>
          </p:cNvPr>
          <p:cNvSpPr/>
          <p:nvPr/>
        </p:nvSpPr>
        <p:spPr>
          <a:xfrm>
            <a:off x="7384398" y="3939363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CC8BEC-2B51-F243-AAAA-CAB41239572A}"/>
              </a:ext>
            </a:extLst>
          </p:cNvPr>
          <p:cNvSpPr/>
          <p:nvPr/>
        </p:nvSpPr>
        <p:spPr>
          <a:xfrm>
            <a:off x="7509746" y="1049504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A2D03A-6E70-CD45-B98E-175BDE012876}"/>
              </a:ext>
            </a:extLst>
          </p:cNvPr>
          <p:cNvSpPr/>
          <p:nvPr/>
        </p:nvSpPr>
        <p:spPr>
          <a:xfrm>
            <a:off x="193726" y="1860279"/>
            <a:ext cx="416197" cy="418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0497D8-6742-E44E-9802-76733F197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500" y="905886"/>
            <a:ext cx="8089775" cy="588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518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16" y="-98423"/>
            <a:ext cx="10515600" cy="1325563"/>
          </a:xfrm>
        </p:spPr>
        <p:txBody>
          <a:bodyPr/>
          <a:lstStyle/>
          <a:p>
            <a:r>
              <a:rPr lang="en-US" dirty="0"/>
              <a:t>Expansions in Normal Tissues: Impact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878127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3413502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35221C-C991-6945-8C2E-6875B9F976A3}"/>
              </a:ext>
            </a:extLst>
          </p:cNvPr>
          <p:cNvSpPr/>
          <p:nvPr/>
        </p:nvSpPr>
        <p:spPr>
          <a:xfrm>
            <a:off x="120095" y="92888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64DE6D-759B-914B-AABF-0B58BE9E6AB7}"/>
              </a:ext>
            </a:extLst>
          </p:cNvPr>
          <p:cNvSpPr/>
          <p:nvPr/>
        </p:nvSpPr>
        <p:spPr>
          <a:xfrm>
            <a:off x="5107410" y="83099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E2C3A7-3552-BB49-9FC8-A9DA86A64685}"/>
              </a:ext>
            </a:extLst>
          </p:cNvPr>
          <p:cNvSpPr/>
          <p:nvPr/>
        </p:nvSpPr>
        <p:spPr>
          <a:xfrm>
            <a:off x="7384398" y="3939363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CC8BEC-2B51-F243-AAAA-CAB41239572A}"/>
              </a:ext>
            </a:extLst>
          </p:cNvPr>
          <p:cNvSpPr/>
          <p:nvPr/>
        </p:nvSpPr>
        <p:spPr>
          <a:xfrm>
            <a:off x="7509746" y="1049504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A2D03A-6E70-CD45-B98E-175BDE012876}"/>
              </a:ext>
            </a:extLst>
          </p:cNvPr>
          <p:cNvSpPr/>
          <p:nvPr/>
        </p:nvSpPr>
        <p:spPr>
          <a:xfrm>
            <a:off x="193726" y="1860279"/>
            <a:ext cx="416197" cy="418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C5548-5C7B-5249-8E06-2F4D09518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274354"/>
            <a:ext cx="9867900" cy="548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67C6F5-48E0-B241-A913-D4E19750D8B3}"/>
              </a:ext>
            </a:extLst>
          </p:cNvPr>
          <p:cNvSpPr/>
          <p:nvPr/>
        </p:nvSpPr>
        <p:spPr>
          <a:xfrm>
            <a:off x="4901784" y="1300663"/>
            <a:ext cx="584616" cy="6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9427D-EF64-A640-98F0-3A4754BFC8C8}"/>
              </a:ext>
            </a:extLst>
          </p:cNvPr>
          <p:cNvSpPr txBox="1"/>
          <p:nvPr/>
        </p:nvSpPr>
        <p:spPr>
          <a:xfrm>
            <a:off x="1966504" y="1018822"/>
            <a:ext cx="2383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expression QTL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A4940B-3C83-8645-8203-ED6CBDE9E549}"/>
              </a:ext>
            </a:extLst>
          </p:cNvPr>
          <p:cNvSpPr txBox="1"/>
          <p:nvPr/>
        </p:nvSpPr>
        <p:spPr>
          <a:xfrm>
            <a:off x="6408109" y="1018822"/>
            <a:ext cx="1910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splicing QTL</a:t>
            </a:r>
          </a:p>
        </p:txBody>
      </p:sp>
    </p:spTree>
    <p:extLst>
      <p:ext uri="{BB962C8B-B14F-4D97-AF65-F5344CB8AC3E}">
        <p14:creationId xmlns:p14="http://schemas.microsoft.com/office/powerpoint/2010/main" val="3855291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16" y="-98423"/>
            <a:ext cx="10515600" cy="1325563"/>
          </a:xfrm>
        </p:spPr>
        <p:txBody>
          <a:bodyPr/>
          <a:lstStyle/>
          <a:p>
            <a:r>
              <a:rPr lang="en-US" dirty="0"/>
              <a:t>Expansions in Normal Tissues: Impact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878127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3413502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35221C-C991-6945-8C2E-6875B9F976A3}"/>
              </a:ext>
            </a:extLst>
          </p:cNvPr>
          <p:cNvSpPr/>
          <p:nvPr/>
        </p:nvSpPr>
        <p:spPr>
          <a:xfrm>
            <a:off x="120095" y="92888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64DE6D-759B-914B-AABF-0B58BE9E6AB7}"/>
              </a:ext>
            </a:extLst>
          </p:cNvPr>
          <p:cNvSpPr/>
          <p:nvPr/>
        </p:nvSpPr>
        <p:spPr>
          <a:xfrm>
            <a:off x="5107410" y="83099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E2C3A7-3552-BB49-9FC8-A9DA86A64685}"/>
              </a:ext>
            </a:extLst>
          </p:cNvPr>
          <p:cNvSpPr/>
          <p:nvPr/>
        </p:nvSpPr>
        <p:spPr>
          <a:xfrm>
            <a:off x="7384398" y="3939363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CC8BEC-2B51-F243-AAAA-CAB41239572A}"/>
              </a:ext>
            </a:extLst>
          </p:cNvPr>
          <p:cNvSpPr/>
          <p:nvPr/>
        </p:nvSpPr>
        <p:spPr>
          <a:xfrm>
            <a:off x="7509746" y="1049504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A2D03A-6E70-CD45-B98E-175BDE012876}"/>
              </a:ext>
            </a:extLst>
          </p:cNvPr>
          <p:cNvSpPr/>
          <p:nvPr/>
        </p:nvSpPr>
        <p:spPr>
          <a:xfrm>
            <a:off x="193726" y="1860279"/>
            <a:ext cx="416197" cy="418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67C6F5-48E0-B241-A913-D4E19750D8B3}"/>
              </a:ext>
            </a:extLst>
          </p:cNvPr>
          <p:cNvSpPr/>
          <p:nvPr/>
        </p:nvSpPr>
        <p:spPr>
          <a:xfrm>
            <a:off x="4901784" y="1300663"/>
            <a:ext cx="584616" cy="6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BB71C1-A2C5-2245-AB9E-946588B61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67" y="1049504"/>
            <a:ext cx="10881866" cy="55151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952E651-5D3A-4148-AABA-3A6A6AE7B5A9}"/>
              </a:ext>
            </a:extLst>
          </p:cNvPr>
          <p:cNvSpPr/>
          <p:nvPr/>
        </p:nvSpPr>
        <p:spPr>
          <a:xfrm>
            <a:off x="4289004" y="1173703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09EFBB-659B-8C46-9CBC-2E01DAD74FA7}"/>
              </a:ext>
            </a:extLst>
          </p:cNvPr>
          <p:cNvSpPr/>
          <p:nvPr/>
        </p:nvSpPr>
        <p:spPr>
          <a:xfrm>
            <a:off x="4514768" y="1173703"/>
            <a:ext cx="2994978" cy="5390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F75BDE-E2CC-5244-966A-167EC1048C3F}"/>
              </a:ext>
            </a:extLst>
          </p:cNvPr>
          <p:cNvSpPr/>
          <p:nvPr/>
        </p:nvSpPr>
        <p:spPr>
          <a:xfrm>
            <a:off x="10293358" y="1119190"/>
            <a:ext cx="1366527" cy="5390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B5C087-DAE2-D847-9B01-FD4D5FFE7303}"/>
              </a:ext>
            </a:extLst>
          </p:cNvPr>
          <p:cNvSpPr/>
          <p:nvPr/>
        </p:nvSpPr>
        <p:spPr>
          <a:xfrm>
            <a:off x="7458313" y="1171384"/>
            <a:ext cx="2654744" cy="5390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0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16" y="-98423"/>
            <a:ext cx="10515600" cy="1325563"/>
          </a:xfrm>
        </p:spPr>
        <p:txBody>
          <a:bodyPr/>
          <a:lstStyle/>
          <a:p>
            <a:r>
              <a:rPr lang="en-US" dirty="0"/>
              <a:t>Clonal Expansions in Adrenal Tissues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878127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3413502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35221C-C991-6945-8C2E-6875B9F976A3}"/>
              </a:ext>
            </a:extLst>
          </p:cNvPr>
          <p:cNvSpPr/>
          <p:nvPr/>
        </p:nvSpPr>
        <p:spPr>
          <a:xfrm>
            <a:off x="120095" y="92888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64DE6D-759B-914B-AABF-0B58BE9E6AB7}"/>
              </a:ext>
            </a:extLst>
          </p:cNvPr>
          <p:cNvSpPr/>
          <p:nvPr/>
        </p:nvSpPr>
        <p:spPr>
          <a:xfrm>
            <a:off x="5107410" y="83099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E2C3A7-3552-BB49-9FC8-A9DA86A64685}"/>
              </a:ext>
            </a:extLst>
          </p:cNvPr>
          <p:cNvSpPr/>
          <p:nvPr/>
        </p:nvSpPr>
        <p:spPr>
          <a:xfrm>
            <a:off x="7384398" y="3939363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8629E-FB2A-2845-9CDF-7D9703B97387}"/>
              </a:ext>
            </a:extLst>
          </p:cNvPr>
          <p:cNvSpPr/>
          <p:nvPr/>
        </p:nvSpPr>
        <p:spPr>
          <a:xfrm>
            <a:off x="4227358" y="924486"/>
            <a:ext cx="388690" cy="48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CC8BEC-2B51-F243-AAAA-CAB41239572A}"/>
              </a:ext>
            </a:extLst>
          </p:cNvPr>
          <p:cNvSpPr/>
          <p:nvPr/>
        </p:nvSpPr>
        <p:spPr>
          <a:xfrm>
            <a:off x="7509746" y="1049504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3EF0B0-0D5B-7340-9A5A-EF2EC9923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9772"/>
            <a:ext cx="12192000" cy="437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20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16" y="-98423"/>
            <a:ext cx="10515600" cy="1325563"/>
          </a:xfrm>
        </p:spPr>
        <p:txBody>
          <a:bodyPr/>
          <a:lstStyle/>
          <a:p>
            <a:r>
              <a:rPr lang="en-US" dirty="0"/>
              <a:t>Clonal Expansions in Adrenal Tissues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878127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3413502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35221C-C991-6945-8C2E-6875B9F976A3}"/>
              </a:ext>
            </a:extLst>
          </p:cNvPr>
          <p:cNvSpPr/>
          <p:nvPr/>
        </p:nvSpPr>
        <p:spPr>
          <a:xfrm>
            <a:off x="120095" y="92888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64DE6D-759B-914B-AABF-0B58BE9E6AB7}"/>
              </a:ext>
            </a:extLst>
          </p:cNvPr>
          <p:cNvSpPr/>
          <p:nvPr/>
        </p:nvSpPr>
        <p:spPr>
          <a:xfrm>
            <a:off x="5107410" y="830992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E2C3A7-3552-BB49-9FC8-A9DA86A64685}"/>
              </a:ext>
            </a:extLst>
          </p:cNvPr>
          <p:cNvSpPr/>
          <p:nvPr/>
        </p:nvSpPr>
        <p:spPr>
          <a:xfrm>
            <a:off x="7384398" y="3939363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8629E-FB2A-2845-9CDF-7D9703B97387}"/>
              </a:ext>
            </a:extLst>
          </p:cNvPr>
          <p:cNvSpPr/>
          <p:nvPr/>
        </p:nvSpPr>
        <p:spPr>
          <a:xfrm>
            <a:off x="4227358" y="924486"/>
            <a:ext cx="388690" cy="48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CC8BEC-2B51-F243-AAAA-CAB41239572A}"/>
              </a:ext>
            </a:extLst>
          </p:cNvPr>
          <p:cNvSpPr/>
          <p:nvPr/>
        </p:nvSpPr>
        <p:spPr>
          <a:xfrm>
            <a:off x="7509746" y="1049504"/>
            <a:ext cx="489828" cy="48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DB44B-24C5-4942-806D-BAAEF59BD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6683"/>
            <a:ext cx="12192000" cy="50096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6AA7E4-D480-AA43-BB74-2850E712434A}"/>
              </a:ext>
            </a:extLst>
          </p:cNvPr>
          <p:cNvSpPr/>
          <p:nvPr/>
        </p:nvSpPr>
        <p:spPr>
          <a:xfrm>
            <a:off x="0" y="1320635"/>
            <a:ext cx="410716" cy="380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C0218-AA5A-4042-86DE-11DEF5941FCD}"/>
              </a:ext>
            </a:extLst>
          </p:cNvPr>
          <p:cNvSpPr/>
          <p:nvPr/>
        </p:nvSpPr>
        <p:spPr>
          <a:xfrm>
            <a:off x="-11632" y="3268268"/>
            <a:ext cx="410716" cy="380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04EF14-FFEC-6C49-A2B4-ED447A97FE6A}"/>
              </a:ext>
            </a:extLst>
          </p:cNvPr>
          <p:cNvSpPr/>
          <p:nvPr/>
        </p:nvSpPr>
        <p:spPr>
          <a:xfrm>
            <a:off x="2394870" y="3175142"/>
            <a:ext cx="410716" cy="380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A62968-CBD7-ED4F-894F-CE13991F99CC}"/>
              </a:ext>
            </a:extLst>
          </p:cNvPr>
          <p:cNvSpPr/>
          <p:nvPr/>
        </p:nvSpPr>
        <p:spPr>
          <a:xfrm>
            <a:off x="9386414" y="3188748"/>
            <a:ext cx="410716" cy="380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70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ummary"/>
          <p:cNvSpPr txBox="1">
            <a:spLocks noGrp="1"/>
          </p:cNvSpPr>
          <p:nvPr>
            <p:ph type="title"/>
          </p:nvPr>
        </p:nvSpPr>
        <p:spPr>
          <a:xfrm>
            <a:off x="838200" y="20617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4800" dirty="0"/>
              <a:t>Summary</a:t>
            </a:r>
          </a:p>
        </p:txBody>
      </p:sp>
      <p:sp>
        <p:nvSpPr>
          <p:cNvPr id="336" name="Population-based phasing improves CNV detection from scRNA-seq…"/>
          <p:cNvSpPr txBox="1">
            <a:spLocks noGrp="1"/>
          </p:cNvSpPr>
          <p:nvPr>
            <p:ph type="body" idx="1"/>
          </p:nvPr>
        </p:nvSpPr>
        <p:spPr>
          <a:xfrm>
            <a:off x="603250" y="1679327"/>
            <a:ext cx="11084439" cy="45206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dirty="0"/>
              <a:t>Population-based phasing improves CNV detection from </a:t>
            </a:r>
            <a:r>
              <a:rPr dirty="0" err="1"/>
              <a:t>scRNA</a:t>
            </a:r>
            <a:r>
              <a:rPr dirty="0"/>
              <a:t>-seq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dirty="0"/>
              <a:t>Numbat</a:t>
            </a:r>
            <a:r>
              <a:rPr lang="en-US" dirty="0"/>
              <a:t>: iterative approach for CNV-based </a:t>
            </a:r>
            <a:r>
              <a:rPr lang="en-US" dirty="0" err="1"/>
              <a:t>subclonal</a:t>
            </a:r>
            <a:r>
              <a:rPr lang="en-US" dirty="0"/>
              <a:t> phylogeny reconstruction</a:t>
            </a:r>
            <a:endParaRPr lang="en-US" sz="2400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 err="1"/>
              <a:t>Subclonal</a:t>
            </a:r>
            <a:r>
              <a:rPr lang="en-US" dirty="0"/>
              <a:t> </a:t>
            </a:r>
            <a:r>
              <a:rPr lang="en-US" i="1" dirty="0"/>
              <a:t>vs.</a:t>
            </a:r>
            <a:r>
              <a:rPr lang="en-US" dirty="0"/>
              <a:t> expression state subpopulations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dirty="0"/>
              <a:t>Developmental origin in neuroblastoma </a:t>
            </a:r>
            <a:endParaRPr lang="en-US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CNV prevalence in normal tissues</a:t>
            </a:r>
            <a:endParaRPr dirty="0"/>
          </a:p>
        </p:txBody>
      </p:sp>
      <p:pic>
        <p:nvPicPr>
          <p:cNvPr id="4" name="Picture 3" descr="Picture 4">
            <a:extLst>
              <a:ext uri="{FF2B5EF4-FFF2-40B4-BE49-F238E27FC236}">
                <a16:creationId xmlns:a16="http://schemas.microsoft.com/office/drawing/2014/main" id="{C093F576-3585-974E-B089-60FD556DA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9673" y="58592"/>
            <a:ext cx="1162903" cy="13469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">
            <a:extLst>
              <a:ext uri="{FF2B5EF4-FFF2-40B4-BE49-F238E27FC236}">
                <a16:creationId xmlns:a16="http://schemas.microsoft.com/office/drawing/2014/main" id="{B93C9D01-0985-2942-A9D1-3FFA9594E866}"/>
              </a:ext>
            </a:extLst>
          </p:cNvPr>
          <p:cNvGrpSpPr/>
          <p:nvPr/>
        </p:nvGrpSpPr>
        <p:grpSpPr>
          <a:xfrm>
            <a:off x="8853054" y="3754582"/>
            <a:ext cx="3708400" cy="3103418"/>
            <a:chOff x="0" y="546272"/>
            <a:chExt cx="8123369" cy="7251786"/>
          </a:xfrm>
        </p:grpSpPr>
        <p:sp>
          <p:nvSpPr>
            <p:cNvPr id="6" name="SCP-like">
              <a:extLst>
                <a:ext uri="{FF2B5EF4-FFF2-40B4-BE49-F238E27FC236}">
                  <a16:creationId xmlns:a16="http://schemas.microsoft.com/office/drawing/2014/main" id="{94AD67F6-0313-104A-8247-18BF211CB4D4}"/>
                </a:ext>
              </a:extLst>
            </p:cNvPr>
            <p:cNvSpPr txBox="1"/>
            <p:nvPr/>
          </p:nvSpPr>
          <p:spPr>
            <a:xfrm>
              <a:off x="4203549" y="5882881"/>
              <a:ext cx="2267108" cy="518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SCP-like</a:t>
              </a:r>
            </a:p>
          </p:txBody>
        </p:sp>
        <p:sp>
          <p:nvSpPr>
            <p:cNvPr id="7" name="Adrenergic">
              <a:extLst>
                <a:ext uri="{FF2B5EF4-FFF2-40B4-BE49-F238E27FC236}">
                  <a16:creationId xmlns:a16="http://schemas.microsoft.com/office/drawing/2014/main" id="{C88082B9-EE8C-AF49-BFEA-E4C4CDA6E9E2}"/>
                </a:ext>
              </a:extLst>
            </p:cNvPr>
            <p:cNvSpPr txBox="1"/>
            <p:nvPr/>
          </p:nvSpPr>
          <p:spPr>
            <a:xfrm>
              <a:off x="780420" y="7279968"/>
              <a:ext cx="3143406" cy="518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Adrenergic</a:t>
              </a:r>
            </a:p>
          </p:txBody>
        </p:sp>
        <p:sp>
          <p:nvSpPr>
            <p:cNvPr id="8" name="MRCA">
              <a:extLst>
                <a:ext uri="{FF2B5EF4-FFF2-40B4-BE49-F238E27FC236}">
                  <a16:creationId xmlns:a16="http://schemas.microsoft.com/office/drawing/2014/main" id="{5F88F00F-3AEB-4049-9496-CE24DB6BC7FE}"/>
                </a:ext>
              </a:extLst>
            </p:cNvPr>
            <p:cNvSpPr txBox="1"/>
            <p:nvPr/>
          </p:nvSpPr>
          <p:spPr>
            <a:xfrm>
              <a:off x="2763822" y="4336635"/>
              <a:ext cx="1863826" cy="518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MRCA</a:t>
              </a:r>
            </a:p>
          </p:txBody>
        </p:sp>
        <p:sp>
          <p:nvSpPr>
            <p:cNvPr id="9" name="Normal neural crest">
              <a:extLst>
                <a:ext uri="{FF2B5EF4-FFF2-40B4-BE49-F238E27FC236}">
                  <a16:creationId xmlns:a16="http://schemas.microsoft.com/office/drawing/2014/main" id="{DD302973-03F3-F145-9B35-79A9779E4525}"/>
                </a:ext>
              </a:extLst>
            </p:cNvPr>
            <p:cNvSpPr txBox="1"/>
            <p:nvPr/>
          </p:nvSpPr>
          <p:spPr>
            <a:xfrm>
              <a:off x="1087864" y="546272"/>
              <a:ext cx="1939014" cy="933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 dirty="0"/>
                <a:t>Normal neural crest</a:t>
              </a:r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23860FDB-65BD-434F-8048-E2D246E6E21E}"/>
                </a:ext>
              </a:extLst>
            </p:cNvPr>
            <p:cNvSpPr/>
            <p:nvPr/>
          </p:nvSpPr>
          <p:spPr>
            <a:xfrm>
              <a:off x="2985293" y="563778"/>
              <a:ext cx="696977" cy="696977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13D3D20F-EBF8-FE45-AB04-FC22F0288F28}"/>
                </a:ext>
              </a:extLst>
            </p:cNvPr>
            <p:cNvSpPr/>
            <p:nvPr/>
          </p:nvSpPr>
          <p:spPr>
            <a:xfrm flipH="1">
              <a:off x="3333781" y="1358858"/>
              <a:ext cx="1" cy="214577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4E1C9B6C-EA73-4A46-AEA7-280B864161F1}"/>
                </a:ext>
              </a:extLst>
            </p:cNvPr>
            <p:cNvSpPr/>
            <p:nvPr/>
          </p:nvSpPr>
          <p:spPr>
            <a:xfrm>
              <a:off x="3077731" y="3681217"/>
              <a:ext cx="510033" cy="510033"/>
            </a:xfrm>
            <a:prstGeom prst="ellipse">
              <a:avLst/>
            </a:prstGeom>
            <a:noFill/>
            <a:ln w="381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CA5A1FD5-C2F2-614C-8F74-677BCB886FDE}"/>
                </a:ext>
              </a:extLst>
            </p:cNvPr>
            <p:cNvSpPr/>
            <p:nvPr/>
          </p:nvSpPr>
          <p:spPr>
            <a:xfrm>
              <a:off x="3342346" y="1867256"/>
              <a:ext cx="1234878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4" name="Mesenchymal">
              <a:extLst>
                <a:ext uri="{FF2B5EF4-FFF2-40B4-BE49-F238E27FC236}">
                  <a16:creationId xmlns:a16="http://schemas.microsoft.com/office/drawing/2014/main" id="{2853548F-F1BF-FA44-9C7F-4D8C6EC2C7E7}"/>
                </a:ext>
              </a:extLst>
            </p:cNvPr>
            <p:cNvSpPr txBox="1"/>
            <p:nvPr/>
          </p:nvSpPr>
          <p:spPr>
            <a:xfrm>
              <a:off x="4738081" y="1956700"/>
              <a:ext cx="3385288" cy="518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Mesenchymal</a:t>
              </a:r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E3A5FDCB-BB2C-4B4B-8E14-496873F31096}"/>
                </a:ext>
              </a:extLst>
            </p:cNvPr>
            <p:cNvSpPr/>
            <p:nvPr/>
          </p:nvSpPr>
          <p:spPr>
            <a:xfrm flipH="1">
              <a:off x="1734683" y="3913120"/>
              <a:ext cx="1178993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6" name="Line">
              <a:extLst>
                <a:ext uri="{FF2B5EF4-FFF2-40B4-BE49-F238E27FC236}">
                  <a16:creationId xmlns:a16="http://schemas.microsoft.com/office/drawing/2014/main" id="{EA3E170F-8BAB-C74F-97B6-4B6E89DFD57A}"/>
                </a:ext>
              </a:extLst>
            </p:cNvPr>
            <p:cNvSpPr/>
            <p:nvPr/>
          </p:nvSpPr>
          <p:spPr>
            <a:xfrm>
              <a:off x="3744222" y="3925820"/>
              <a:ext cx="1155503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9FA03A19-889E-4E44-8306-3D7793733999}"/>
                </a:ext>
              </a:extLst>
            </p:cNvPr>
            <p:cNvSpPr/>
            <p:nvPr/>
          </p:nvSpPr>
          <p:spPr>
            <a:xfrm>
              <a:off x="4345418" y="2653886"/>
              <a:ext cx="435899" cy="435899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8" name="Circle">
              <a:extLst>
                <a:ext uri="{FF2B5EF4-FFF2-40B4-BE49-F238E27FC236}">
                  <a16:creationId xmlns:a16="http://schemas.microsoft.com/office/drawing/2014/main" id="{97E85F0F-0E35-0248-BF19-9543F1E66E6C}"/>
                </a:ext>
              </a:extLst>
            </p:cNvPr>
            <p:cNvSpPr/>
            <p:nvPr/>
          </p:nvSpPr>
          <p:spPr>
            <a:xfrm>
              <a:off x="1389591" y="6372730"/>
              <a:ext cx="696977" cy="696977"/>
            </a:xfrm>
            <a:prstGeom prst="ellipse">
              <a:avLst/>
            </a:pr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9" name="Circle">
              <a:extLst>
                <a:ext uri="{FF2B5EF4-FFF2-40B4-BE49-F238E27FC236}">
                  <a16:creationId xmlns:a16="http://schemas.microsoft.com/office/drawing/2014/main" id="{235DAC2A-0D17-EA42-AE74-3427F257A095}"/>
                </a:ext>
              </a:extLst>
            </p:cNvPr>
            <p:cNvSpPr/>
            <p:nvPr/>
          </p:nvSpPr>
          <p:spPr>
            <a:xfrm>
              <a:off x="4671324" y="5014085"/>
              <a:ext cx="435899" cy="435899"/>
            </a:xfrm>
            <a:prstGeom prst="ellipse">
              <a:avLst/>
            </a:prstGeom>
            <a:solidFill>
              <a:srgbClr val="DD4B4B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20" name="Line">
              <a:extLst>
                <a:ext uri="{FF2B5EF4-FFF2-40B4-BE49-F238E27FC236}">
                  <a16:creationId xmlns:a16="http://schemas.microsoft.com/office/drawing/2014/main" id="{7657166F-A447-0B4D-BF9B-55CA927E7F13}"/>
                </a:ext>
              </a:extLst>
            </p:cNvPr>
            <p:cNvSpPr/>
            <p:nvPr/>
          </p:nvSpPr>
          <p:spPr>
            <a:xfrm>
              <a:off x="4563367" y="1867256"/>
              <a:ext cx="1" cy="69697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FE714898-F18A-3F4F-9E9C-ABB586932C23}"/>
                </a:ext>
              </a:extLst>
            </p:cNvPr>
            <p:cNvSpPr/>
            <p:nvPr/>
          </p:nvSpPr>
          <p:spPr>
            <a:xfrm flipH="1">
              <a:off x="1747819" y="3932856"/>
              <a:ext cx="1" cy="236892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22" name="Line">
              <a:extLst>
                <a:ext uri="{FF2B5EF4-FFF2-40B4-BE49-F238E27FC236}">
                  <a16:creationId xmlns:a16="http://schemas.microsoft.com/office/drawing/2014/main" id="{5F4D5771-3997-CF4A-B751-B6414E340735}"/>
                </a:ext>
              </a:extLst>
            </p:cNvPr>
            <p:cNvSpPr/>
            <p:nvPr/>
          </p:nvSpPr>
          <p:spPr>
            <a:xfrm>
              <a:off x="4889975" y="3938519"/>
              <a:ext cx="1" cy="100770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23" name="17amp">
              <a:extLst>
                <a:ext uri="{FF2B5EF4-FFF2-40B4-BE49-F238E27FC236}">
                  <a16:creationId xmlns:a16="http://schemas.microsoft.com/office/drawing/2014/main" id="{F3B08B26-980E-C345-AEC1-24A39C758E41}"/>
                </a:ext>
              </a:extLst>
            </p:cNvPr>
            <p:cNvSpPr txBox="1"/>
            <p:nvPr/>
          </p:nvSpPr>
          <p:spPr>
            <a:xfrm>
              <a:off x="1911704" y="2562445"/>
              <a:ext cx="1863826" cy="518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17amp</a:t>
              </a:r>
            </a:p>
          </p:txBody>
        </p:sp>
        <p:sp>
          <p:nvSpPr>
            <p:cNvPr id="24" name="15 CNVs">
              <a:extLst>
                <a:ext uri="{FF2B5EF4-FFF2-40B4-BE49-F238E27FC236}">
                  <a16:creationId xmlns:a16="http://schemas.microsoft.com/office/drawing/2014/main" id="{10F8BB75-D2F2-5E4C-9BE1-B23F114CCC0C}"/>
                </a:ext>
              </a:extLst>
            </p:cNvPr>
            <p:cNvSpPr txBox="1"/>
            <p:nvPr/>
          </p:nvSpPr>
          <p:spPr>
            <a:xfrm>
              <a:off x="0" y="4858275"/>
              <a:ext cx="1863824" cy="518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15 CNVs</a:t>
              </a:r>
            </a:p>
          </p:txBody>
        </p:sp>
        <p:sp>
          <p:nvSpPr>
            <p:cNvPr id="25" name="3 CNVs">
              <a:extLst>
                <a:ext uri="{FF2B5EF4-FFF2-40B4-BE49-F238E27FC236}">
                  <a16:creationId xmlns:a16="http://schemas.microsoft.com/office/drawing/2014/main" id="{88A5636E-575E-EA40-AA4F-641C56EA9B68}"/>
                </a:ext>
              </a:extLst>
            </p:cNvPr>
            <p:cNvSpPr txBox="1"/>
            <p:nvPr/>
          </p:nvSpPr>
          <p:spPr>
            <a:xfrm>
              <a:off x="4980195" y="4183329"/>
              <a:ext cx="1863826" cy="518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3 CNVs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 uiExpand="1" build="p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Acknowledgements"/>
          <p:cNvSpPr txBox="1">
            <a:spLocks noGrp="1"/>
          </p:cNvSpPr>
          <p:nvPr>
            <p:ph type="title" idx="4294967295"/>
          </p:nvPr>
        </p:nvSpPr>
        <p:spPr>
          <a:xfrm>
            <a:off x="675461" y="34321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4800" dirty="0"/>
              <a:t>Acknowledgements</a:t>
            </a:r>
          </a:p>
        </p:txBody>
      </p:sp>
      <p:pic>
        <p:nvPicPr>
          <p:cNvPr id="3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87" y="1614829"/>
            <a:ext cx="7023447" cy="2898097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Peter Kharchenko (PI)…"/>
          <p:cNvSpPr txBox="1"/>
          <p:nvPr/>
        </p:nvSpPr>
        <p:spPr>
          <a:xfrm>
            <a:off x="9505743" y="1653185"/>
            <a:ext cx="2545578" cy="3520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90000"/>
              </a:lnSpc>
              <a:spcBef>
                <a:spcPts val="2250"/>
              </a:spcBef>
              <a:defRPr sz="3800">
                <a:solidFill>
                  <a:srgbClr val="000000"/>
                </a:solidFill>
              </a:defRPr>
            </a:pPr>
            <a:r>
              <a:rPr lang="en-US" sz="2400" b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Marilena</a:t>
            </a:r>
            <a:r>
              <a:rPr lang="en-US" sz="24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400" b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Kastriti</a:t>
            </a:r>
            <a:endParaRPr lang="en-US" sz="2400" b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90000"/>
              </a:lnSpc>
              <a:spcBef>
                <a:spcPts val="2250"/>
              </a:spcBef>
              <a:defRPr sz="3800">
                <a:solidFill>
                  <a:srgbClr val="000000"/>
                </a:solidFill>
              </a:defRPr>
            </a:pPr>
            <a:r>
              <a:rPr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Ruslan </a:t>
            </a:r>
            <a:r>
              <a:rPr sz="2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Soldatov</a:t>
            </a:r>
            <a:endParaRPr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90000"/>
              </a:lnSpc>
              <a:spcBef>
                <a:spcPts val="2250"/>
              </a:spcBef>
              <a:defRPr sz="3800">
                <a:solidFill>
                  <a:srgbClr val="000000"/>
                </a:solidFill>
              </a:defRPr>
            </a:pPr>
            <a:r>
              <a:rPr sz="2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Hirak</a:t>
            </a:r>
            <a:r>
              <a:rPr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Sarkar</a:t>
            </a:r>
          </a:p>
          <a:p>
            <a:pPr>
              <a:lnSpc>
                <a:spcPct val="90000"/>
              </a:lnSpc>
              <a:spcBef>
                <a:spcPts val="2250"/>
              </a:spcBef>
              <a:defRPr sz="3800">
                <a:solidFill>
                  <a:srgbClr val="000000"/>
                </a:solidFill>
              </a:defRPr>
            </a:pPr>
            <a:r>
              <a:rPr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Evan </a:t>
            </a:r>
            <a:r>
              <a:rPr sz="2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Biederstedt</a:t>
            </a:r>
            <a:endParaRPr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90000"/>
              </a:lnSpc>
              <a:spcBef>
                <a:spcPts val="2250"/>
              </a:spcBef>
              <a:defRPr sz="3800">
                <a:solidFill>
                  <a:srgbClr val="000000"/>
                </a:solidFill>
              </a:defRPr>
            </a:pPr>
            <a:r>
              <a:rPr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Adam </a:t>
            </a:r>
            <a:r>
              <a:rPr sz="2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Kurkiewicz</a:t>
            </a: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90000"/>
              </a:lnSpc>
              <a:spcBef>
                <a:spcPts val="2250"/>
              </a:spcBef>
              <a:defRPr sz="3800" b="1">
                <a:solidFill>
                  <a:srgbClr val="000000"/>
                </a:solidFill>
              </a:defRPr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43" name="https://github.com/kharchenkolab/numbat"/>
          <p:cNvSpPr txBox="1"/>
          <p:nvPr/>
        </p:nvSpPr>
        <p:spPr>
          <a:xfrm>
            <a:off x="2629030" y="4603589"/>
            <a:ext cx="361470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600"/>
            </a:lvl1pPr>
          </a:lstStyle>
          <a:p>
            <a:r>
              <a:rPr sz="28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kharchenkolab</a:t>
            </a:r>
            <a:r>
              <a:rPr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/numbat</a:t>
            </a:r>
          </a:p>
        </p:txBody>
      </p:sp>
      <p:pic>
        <p:nvPicPr>
          <p:cNvPr id="344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331" y="171407"/>
            <a:ext cx="1223921" cy="1417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F694612-2DDE-5F46-AED6-CD2699DBA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73" y="1841583"/>
            <a:ext cx="1607574" cy="195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C7146F-E89F-144D-B04A-4181F0BFCD9E}"/>
              </a:ext>
            </a:extLst>
          </p:cNvPr>
          <p:cNvSpPr txBox="1"/>
          <p:nvPr/>
        </p:nvSpPr>
        <p:spPr>
          <a:xfrm>
            <a:off x="320373" y="3801292"/>
            <a:ext cx="14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Teng Gao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93027E-F532-3645-A112-BD918C6CC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1851" y="5902551"/>
            <a:ext cx="12923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Ninib</a:t>
            </a:r>
            <a:r>
              <a:rPr lang="en-US" altLang="en-US" sz="2000" b="1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br>
              <a:rPr lang="en-US" altLang="en-US" sz="2000" b="1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altLang="en-US" sz="2000" b="1" dirty="0" err="1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Baryawno</a:t>
            </a:r>
            <a:endParaRPr lang="en-US" altLang="en-US" sz="2000" b="1" dirty="0">
              <a:solidFill>
                <a:schemeClr val="tx1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297C89-8312-2E43-BF03-1A9B0A06D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038" y="5903206"/>
            <a:ext cx="1477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Igor</a:t>
            </a:r>
            <a:br>
              <a:rPr lang="en-US" altLang="en-US" sz="20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altLang="en-US" sz="20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Adameyko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0A3654-8D5B-F641-BA1D-75785A6EB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60" t="3600" r="19294" b="19800"/>
          <a:stretch/>
        </p:blipFill>
        <p:spPr>
          <a:xfrm>
            <a:off x="6868811" y="4702180"/>
            <a:ext cx="896820" cy="11829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9E4B8A-F942-C845-8276-4E3780CA8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2813" y="5885087"/>
            <a:ext cx="8691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9pPr>
          </a:lstStyle>
          <a:p>
            <a:pPr algn="ctr"/>
            <a:r>
              <a:rPr lang="en-US" altLang="en-US" sz="20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Martin</a:t>
            </a:r>
            <a:br>
              <a:rPr lang="en-US" altLang="en-US" sz="20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altLang="en-US" sz="20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Enge</a:t>
            </a:r>
          </a:p>
        </p:txBody>
      </p:sp>
      <p:pic>
        <p:nvPicPr>
          <p:cNvPr id="17" name="Picture 2" descr="AdameykoLab">
            <a:extLst>
              <a:ext uri="{FF2B5EF4-FFF2-40B4-BE49-F238E27FC236}">
                <a16:creationId xmlns:a16="http://schemas.microsoft.com/office/drawing/2014/main" id="{1532CD84-1785-6F4F-9135-D2B2D51D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640" y="4680173"/>
            <a:ext cx="1223033" cy="122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Martin Enge&amp;#39;s stream on SoundCloud - Hear the world&amp;#39;s sounds">
            <a:extLst>
              <a:ext uri="{FF2B5EF4-FFF2-40B4-BE49-F238E27FC236}">
                <a16:creationId xmlns:a16="http://schemas.microsoft.com/office/drawing/2014/main" id="{CBD09495-0696-604B-B758-06BA62A9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050" y="4707744"/>
            <a:ext cx="1223034" cy="122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o-Ru Loh | Loh Lab">
            <a:extLst>
              <a:ext uri="{FF2B5EF4-FFF2-40B4-BE49-F238E27FC236}">
                <a16:creationId xmlns:a16="http://schemas.microsoft.com/office/drawing/2014/main" id="{B482C244-1402-C749-B8F9-ABAA7E97C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" r="5692"/>
          <a:stretch/>
        </p:blipFill>
        <p:spPr bwMode="auto">
          <a:xfrm>
            <a:off x="10830698" y="4690299"/>
            <a:ext cx="1119987" cy="12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3B145A-1D83-974D-93A1-8A67F7600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2696" y="5956088"/>
            <a:ext cx="8931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panose="02000503000000020004" pitchFamily="2" charset="0"/>
                <a:ea typeface="ヒラギノ角ゴ ProN W3" panose="020B0300000000000000" pitchFamily="34" charset="-128"/>
                <a:sym typeface="Helvetica Neue Light" panose="02000503000000020004" pitchFamily="2" charset="0"/>
              </a:defRPr>
            </a:lvl9pPr>
          </a:lstStyle>
          <a:p>
            <a:pPr algn="ctr"/>
            <a:r>
              <a:rPr lang="en-US" altLang="en-US" sz="20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Po-Ru</a:t>
            </a:r>
            <a:br>
              <a:rPr lang="en-US" altLang="en-US" sz="20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altLang="en-US" sz="2000" b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Loh</a:t>
            </a:r>
            <a:endParaRPr lang="en-US" altLang="en-US" sz="2000" b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2054" name="Picture 6" descr="GitHub Guide for Beginners | Analytics Vidhya">
            <a:extLst>
              <a:ext uri="{FF2B5EF4-FFF2-40B4-BE49-F238E27FC236}">
                <a16:creationId xmlns:a16="http://schemas.microsoft.com/office/drawing/2014/main" id="{AAF82157-A5A2-9F40-8D0D-E4A48A302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3" b="20839"/>
          <a:stretch/>
        </p:blipFill>
        <p:spPr bwMode="auto">
          <a:xfrm>
            <a:off x="936524" y="4580749"/>
            <a:ext cx="1628659" cy="56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0D6B71-C63D-1241-BF76-18A61647555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3041"/>
          <a:stretch/>
        </p:blipFill>
        <p:spPr>
          <a:xfrm>
            <a:off x="7348021" y="1005996"/>
            <a:ext cx="1900887" cy="54643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9FA830-CAF3-7743-A533-55A73B1F0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9895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C6242-38A8-3A46-BF18-B1F680208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3331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3FAE-F015-3245-8815-2EB38D19A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Monoallelic Detection, Bursting,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67CC-D3F9-2940-8CC0-5949B4678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434" y="1437621"/>
            <a:ext cx="10515600" cy="1707117"/>
          </a:xfrm>
        </p:spPr>
        <p:txBody>
          <a:bodyPr>
            <a:normAutofit/>
          </a:bodyPr>
          <a:lstStyle/>
          <a:p>
            <a:r>
              <a:rPr lang="en-US" dirty="0"/>
              <a:t>Monoallelic Detection</a:t>
            </a:r>
          </a:p>
          <a:p>
            <a:r>
              <a:rPr lang="en-US" dirty="0"/>
              <a:t>Bursting</a:t>
            </a:r>
          </a:p>
          <a:p>
            <a:r>
              <a:rPr lang="en-US" dirty="0"/>
              <a:t>Biases are independent between genes, cells</a:t>
            </a:r>
          </a:p>
        </p:txBody>
      </p:sp>
      <p:pic>
        <p:nvPicPr>
          <p:cNvPr id="4" name="Picture 4" descr="Picture 4">
            <a:extLst>
              <a:ext uri="{FF2B5EF4-FFF2-40B4-BE49-F238E27FC236}">
                <a16:creationId xmlns:a16="http://schemas.microsoft.com/office/drawing/2014/main" id="{4633C1EF-A669-8546-A4C8-817A0BA9D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21A7B3-C564-E34D-A255-556401E15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693" y="3012043"/>
            <a:ext cx="3162300" cy="3111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A3CFFE-2691-F24D-8A06-470421721D1B}"/>
              </a:ext>
            </a:extLst>
          </p:cNvPr>
          <p:cNvSpPr txBox="1"/>
          <p:nvPr/>
        </p:nvSpPr>
        <p:spPr>
          <a:xfrm>
            <a:off x="9266665" y="6123543"/>
            <a:ext cx="224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Deng </a:t>
            </a:r>
            <a:r>
              <a:rPr lang="en-US" i="1" dirty="0"/>
              <a:t>et al</a:t>
            </a:r>
            <a:r>
              <a:rPr lang="en-US" dirty="0"/>
              <a:t>. Science’14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B97401-8FFF-9242-BFD8-5BC506567235}"/>
              </a:ext>
            </a:extLst>
          </p:cNvPr>
          <p:cNvSpPr/>
          <p:nvPr/>
        </p:nvSpPr>
        <p:spPr>
          <a:xfrm>
            <a:off x="11452303" y="3012043"/>
            <a:ext cx="414454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F53813-D705-344D-B469-57C2D6D8FB85}"/>
              </a:ext>
            </a:extLst>
          </p:cNvPr>
          <p:cNvGrpSpPr/>
          <p:nvPr/>
        </p:nvGrpSpPr>
        <p:grpSpPr>
          <a:xfrm>
            <a:off x="1180340" y="4943261"/>
            <a:ext cx="1354412" cy="278744"/>
            <a:chOff x="2963206" y="4812632"/>
            <a:chExt cx="1354412" cy="27874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DEE9A6-6212-B342-816F-D136BFF01FFC}"/>
                </a:ext>
              </a:extLst>
            </p:cNvPr>
            <p:cNvCxnSpPr/>
            <p:nvPr/>
          </p:nvCxnSpPr>
          <p:spPr>
            <a:xfrm>
              <a:off x="2963206" y="5017317"/>
              <a:ext cx="13544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FE42C7C-FC09-A942-B959-46D18CEF6606}"/>
                </a:ext>
              </a:extLst>
            </p:cNvPr>
            <p:cNvSpPr/>
            <p:nvPr/>
          </p:nvSpPr>
          <p:spPr>
            <a:xfrm>
              <a:off x="3197366" y="4943259"/>
              <a:ext cx="815884" cy="1481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DFCCACF9-2EC7-AA4C-B9A4-EB0BBB9FDD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582" y="4812632"/>
              <a:ext cx="240636" cy="204686"/>
            </a:xfrm>
            <a:prstGeom prst="bentConnector3">
              <a:avLst>
                <a:gd name="adj1" fmla="val 24286"/>
              </a:avLst>
            </a:prstGeom>
            <a:ln w="12700">
              <a:solidFill>
                <a:schemeClr val="tx1"/>
              </a:solidFill>
              <a:headEnd w="med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A4650E52-8F6D-D74F-A0D7-13E91AC02173}"/>
              </a:ext>
            </a:extLst>
          </p:cNvPr>
          <p:cNvSpPr/>
          <p:nvPr/>
        </p:nvSpPr>
        <p:spPr>
          <a:xfrm>
            <a:off x="1337741" y="4136330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334547-0F5D-A049-92BE-D1E953556EB1}"/>
              </a:ext>
            </a:extLst>
          </p:cNvPr>
          <p:cNvSpPr txBox="1"/>
          <p:nvPr/>
        </p:nvSpPr>
        <p:spPr>
          <a:xfrm>
            <a:off x="1482852" y="5009446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A94188-1DE2-F94F-A734-608BCC31168E}"/>
              </a:ext>
            </a:extLst>
          </p:cNvPr>
          <p:cNvSpPr txBox="1"/>
          <p:nvPr/>
        </p:nvSpPr>
        <p:spPr>
          <a:xfrm>
            <a:off x="1467427" y="4400086"/>
            <a:ext cx="9297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6D1DDCEE-6B9D-0F4E-8337-561345BE03B4}"/>
              </a:ext>
            </a:extLst>
          </p:cNvPr>
          <p:cNvSpPr/>
          <p:nvPr/>
        </p:nvSpPr>
        <p:spPr>
          <a:xfrm>
            <a:off x="1219977" y="3882634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56AF92-FA98-3E43-9C91-039E14FD2FA0}"/>
              </a:ext>
            </a:extLst>
          </p:cNvPr>
          <p:cNvSpPr txBox="1"/>
          <p:nvPr/>
        </p:nvSpPr>
        <p:spPr>
          <a:xfrm>
            <a:off x="1349663" y="4146390"/>
            <a:ext cx="9297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0A923A1A-906B-0E41-85C4-2184690FBB7C}"/>
              </a:ext>
            </a:extLst>
          </p:cNvPr>
          <p:cNvSpPr/>
          <p:nvPr/>
        </p:nvSpPr>
        <p:spPr>
          <a:xfrm>
            <a:off x="1251411" y="3602421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D3D0B5-67F0-7C45-8995-DA50F1CC9AF6}"/>
              </a:ext>
            </a:extLst>
          </p:cNvPr>
          <p:cNvSpPr txBox="1"/>
          <p:nvPr/>
        </p:nvSpPr>
        <p:spPr>
          <a:xfrm>
            <a:off x="1381097" y="3866177"/>
            <a:ext cx="9297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74D49970-E75C-4E40-9E60-849FECF95534}"/>
              </a:ext>
            </a:extLst>
          </p:cNvPr>
          <p:cNvSpPr/>
          <p:nvPr/>
        </p:nvSpPr>
        <p:spPr>
          <a:xfrm>
            <a:off x="1294576" y="3335467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C12A0B-BDD9-354A-B281-CDE8D9090BE5}"/>
              </a:ext>
            </a:extLst>
          </p:cNvPr>
          <p:cNvSpPr txBox="1"/>
          <p:nvPr/>
        </p:nvSpPr>
        <p:spPr>
          <a:xfrm>
            <a:off x="1424262" y="3599223"/>
            <a:ext cx="9297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F940909F-546A-AC46-97C1-153660ED5946}"/>
              </a:ext>
            </a:extLst>
          </p:cNvPr>
          <p:cNvSpPr/>
          <p:nvPr/>
        </p:nvSpPr>
        <p:spPr>
          <a:xfrm>
            <a:off x="1143428" y="3150962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EC9DFB-11C4-5D45-94C2-3CB3F3060F0A}"/>
              </a:ext>
            </a:extLst>
          </p:cNvPr>
          <p:cNvSpPr txBox="1"/>
          <p:nvPr/>
        </p:nvSpPr>
        <p:spPr>
          <a:xfrm>
            <a:off x="1273114" y="3414718"/>
            <a:ext cx="8175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C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2723306-2FEE-C142-AE1A-A7D38D673269}"/>
              </a:ext>
            </a:extLst>
          </p:cNvPr>
          <p:cNvGrpSpPr/>
          <p:nvPr/>
        </p:nvGrpSpPr>
        <p:grpSpPr>
          <a:xfrm>
            <a:off x="1180340" y="5349314"/>
            <a:ext cx="1354412" cy="278744"/>
            <a:chOff x="2963206" y="4812632"/>
            <a:chExt cx="1354412" cy="27874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74234E0-D02D-0449-B3D6-F9140B8E2049}"/>
                </a:ext>
              </a:extLst>
            </p:cNvPr>
            <p:cNvCxnSpPr/>
            <p:nvPr/>
          </p:nvCxnSpPr>
          <p:spPr>
            <a:xfrm>
              <a:off x="2963206" y="5017317"/>
              <a:ext cx="13544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BD4304-053A-4B42-89C4-0571BABBDC3C}"/>
                </a:ext>
              </a:extLst>
            </p:cNvPr>
            <p:cNvSpPr/>
            <p:nvPr/>
          </p:nvSpPr>
          <p:spPr>
            <a:xfrm>
              <a:off x="3197366" y="4943259"/>
              <a:ext cx="815884" cy="1481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Elbow Connector 40">
              <a:extLst>
                <a:ext uri="{FF2B5EF4-FFF2-40B4-BE49-F238E27FC236}">
                  <a16:creationId xmlns:a16="http://schemas.microsoft.com/office/drawing/2014/main" id="{133FA5D3-AFD9-0042-AEB5-0925055CBA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582" y="4812632"/>
              <a:ext cx="240636" cy="204686"/>
            </a:xfrm>
            <a:prstGeom prst="bentConnector3">
              <a:avLst>
                <a:gd name="adj1" fmla="val 24286"/>
              </a:avLst>
            </a:prstGeom>
            <a:ln w="12700">
              <a:solidFill>
                <a:schemeClr val="tx1"/>
              </a:solidFill>
              <a:headEnd w="med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E2533C5-D95B-8447-A683-969E1F4AB9A1}"/>
              </a:ext>
            </a:extLst>
          </p:cNvPr>
          <p:cNvSpPr txBox="1"/>
          <p:nvPr/>
        </p:nvSpPr>
        <p:spPr>
          <a:xfrm>
            <a:off x="1482852" y="5415499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015BDC3-FAE3-F84E-86B0-B13F03D877C7}"/>
              </a:ext>
            </a:extLst>
          </p:cNvPr>
          <p:cNvGrpSpPr/>
          <p:nvPr/>
        </p:nvGrpSpPr>
        <p:grpSpPr>
          <a:xfrm>
            <a:off x="2875670" y="4943261"/>
            <a:ext cx="1354412" cy="278744"/>
            <a:chOff x="2963206" y="4812632"/>
            <a:chExt cx="1354412" cy="278744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132FCF0-D65C-8848-A349-99714292D4E4}"/>
                </a:ext>
              </a:extLst>
            </p:cNvPr>
            <p:cNvCxnSpPr/>
            <p:nvPr/>
          </p:nvCxnSpPr>
          <p:spPr>
            <a:xfrm>
              <a:off x="2963206" y="5017317"/>
              <a:ext cx="13544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30BC690-5A84-074B-AD6C-7CBDB64BCF3F}"/>
                </a:ext>
              </a:extLst>
            </p:cNvPr>
            <p:cNvSpPr/>
            <p:nvPr/>
          </p:nvSpPr>
          <p:spPr>
            <a:xfrm>
              <a:off x="3197366" y="4943259"/>
              <a:ext cx="815884" cy="1481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Elbow Connector 45">
              <a:extLst>
                <a:ext uri="{FF2B5EF4-FFF2-40B4-BE49-F238E27FC236}">
                  <a16:creationId xmlns:a16="http://schemas.microsoft.com/office/drawing/2014/main" id="{6C7EE66E-A30F-9E4D-A183-7230A4CC58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582" y="4812632"/>
              <a:ext cx="240636" cy="204686"/>
            </a:xfrm>
            <a:prstGeom prst="bentConnector3">
              <a:avLst>
                <a:gd name="adj1" fmla="val 24286"/>
              </a:avLst>
            </a:prstGeom>
            <a:ln w="12700">
              <a:solidFill>
                <a:schemeClr val="tx1"/>
              </a:solidFill>
              <a:headEnd w="med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 46">
            <a:extLst>
              <a:ext uri="{FF2B5EF4-FFF2-40B4-BE49-F238E27FC236}">
                <a16:creationId xmlns:a16="http://schemas.microsoft.com/office/drawing/2014/main" id="{3C2F966A-25CE-4644-861E-01DF2AE2A1E0}"/>
              </a:ext>
            </a:extLst>
          </p:cNvPr>
          <p:cNvSpPr/>
          <p:nvPr/>
        </p:nvSpPr>
        <p:spPr>
          <a:xfrm>
            <a:off x="3033071" y="3999763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113776-CFFF-DE4E-85B9-7D85EEBF36F2}"/>
              </a:ext>
            </a:extLst>
          </p:cNvPr>
          <p:cNvSpPr txBox="1"/>
          <p:nvPr/>
        </p:nvSpPr>
        <p:spPr>
          <a:xfrm>
            <a:off x="3534443" y="5009446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F38FE0C-3DB6-C045-A5FE-63312F513BD2}"/>
              </a:ext>
            </a:extLst>
          </p:cNvPr>
          <p:cNvSpPr txBox="1"/>
          <p:nvPr/>
        </p:nvSpPr>
        <p:spPr>
          <a:xfrm>
            <a:off x="3162757" y="4263519"/>
            <a:ext cx="9778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G</a:t>
            </a: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0F72008E-05DC-AA4E-AE1B-1281B581D7A4}"/>
              </a:ext>
            </a:extLst>
          </p:cNvPr>
          <p:cNvSpPr/>
          <p:nvPr/>
        </p:nvSpPr>
        <p:spPr>
          <a:xfrm>
            <a:off x="2915307" y="3746067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F838065-21C0-D641-A171-28C3A947C597}"/>
              </a:ext>
            </a:extLst>
          </p:cNvPr>
          <p:cNvSpPr txBox="1"/>
          <p:nvPr/>
        </p:nvSpPr>
        <p:spPr>
          <a:xfrm>
            <a:off x="3044993" y="4009823"/>
            <a:ext cx="9778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G</a:t>
            </a: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DB42FB93-95D4-0C48-8F09-5AF0C899173D}"/>
              </a:ext>
            </a:extLst>
          </p:cNvPr>
          <p:cNvSpPr/>
          <p:nvPr/>
        </p:nvSpPr>
        <p:spPr>
          <a:xfrm>
            <a:off x="2946741" y="3465854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268AE92-C502-004A-97EA-92D8EFEBC67C}"/>
              </a:ext>
            </a:extLst>
          </p:cNvPr>
          <p:cNvSpPr txBox="1"/>
          <p:nvPr/>
        </p:nvSpPr>
        <p:spPr>
          <a:xfrm>
            <a:off x="3076427" y="3729610"/>
            <a:ext cx="7694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T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6A066A9-2827-4C41-A666-F143EA24F781}"/>
              </a:ext>
            </a:extLst>
          </p:cNvPr>
          <p:cNvGrpSpPr/>
          <p:nvPr/>
        </p:nvGrpSpPr>
        <p:grpSpPr>
          <a:xfrm>
            <a:off x="2875670" y="5349314"/>
            <a:ext cx="1354412" cy="278744"/>
            <a:chOff x="2963206" y="4812632"/>
            <a:chExt cx="1354412" cy="27874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30A66C4-BDB6-7D49-8230-BC01BC54AF87}"/>
                </a:ext>
              </a:extLst>
            </p:cNvPr>
            <p:cNvCxnSpPr/>
            <p:nvPr/>
          </p:nvCxnSpPr>
          <p:spPr>
            <a:xfrm>
              <a:off x="2963206" y="5017317"/>
              <a:ext cx="13544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B15CCEC-00E0-B54C-BD42-C0585E764123}"/>
                </a:ext>
              </a:extLst>
            </p:cNvPr>
            <p:cNvSpPr/>
            <p:nvPr/>
          </p:nvSpPr>
          <p:spPr>
            <a:xfrm>
              <a:off x="3197366" y="4943259"/>
              <a:ext cx="815884" cy="1481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1" name="Elbow Connector 60">
              <a:extLst>
                <a:ext uri="{FF2B5EF4-FFF2-40B4-BE49-F238E27FC236}">
                  <a16:creationId xmlns:a16="http://schemas.microsoft.com/office/drawing/2014/main" id="{4D88DC7F-2120-EE4A-BF46-45A011EC9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582" y="4812632"/>
              <a:ext cx="240636" cy="204686"/>
            </a:xfrm>
            <a:prstGeom prst="bentConnector3">
              <a:avLst>
                <a:gd name="adj1" fmla="val 24286"/>
              </a:avLst>
            </a:prstGeom>
            <a:ln w="12700">
              <a:solidFill>
                <a:schemeClr val="tx1"/>
              </a:solidFill>
              <a:headEnd w="med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F6DA7E05-41D6-934F-80D9-59BCA4F6B03B}"/>
              </a:ext>
            </a:extLst>
          </p:cNvPr>
          <p:cNvSpPr txBox="1"/>
          <p:nvPr/>
        </p:nvSpPr>
        <p:spPr>
          <a:xfrm>
            <a:off x="3534443" y="541549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250E2B0-35FA-4C43-B684-2128E783AC66}"/>
              </a:ext>
            </a:extLst>
          </p:cNvPr>
          <p:cNvGrpSpPr/>
          <p:nvPr/>
        </p:nvGrpSpPr>
        <p:grpSpPr>
          <a:xfrm>
            <a:off x="4222232" y="4943261"/>
            <a:ext cx="1354412" cy="278744"/>
            <a:chOff x="2963206" y="4812632"/>
            <a:chExt cx="1354412" cy="278744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641BC4A-BFBD-3144-8F68-EA9B45AE4EE6}"/>
                </a:ext>
              </a:extLst>
            </p:cNvPr>
            <p:cNvCxnSpPr/>
            <p:nvPr/>
          </p:nvCxnSpPr>
          <p:spPr>
            <a:xfrm>
              <a:off x="2963206" y="5017317"/>
              <a:ext cx="13544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D220A1F-5860-7C4B-8A22-7DBAF4412301}"/>
                </a:ext>
              </a:extLst>
            </p:cNvPr>
            <p:cNvSpPr/>
            <p:nvPr/>
          </p:nvSpPr>
          <p:spPr>
            <a:xfrm>
              <a:off x="3197366" y="4943259"/>
              <a:ext cx="503253" cy="1481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6" name="Elbow Connector 65">
              <a:extLst>
                <a:ext uri="{FF2B5EF4-FFF2-40B4-BE49-F238E27FC236}">
                  <a16:creationId xmlns:a16="http://schemas.microsoft.com/office/drawing/2014/main" id="{69B99E1E-6ECB-7246-B08C-FD73B953BA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582" y="4812632"/>
              <a:ext cx="240636" cy="204686"/>
            </a:xfrm>
            <a:prstGeom prst="bentConnector3">
              <a:avLst>
                <a:gd name="adj1" fmla="val 24286"/>
              </a:avLst>
            </a:prstGeom>
            <a:ln w="12700">
              <a:solidFill>
                <a:schemeClr val="tx1"/>
              </a:solidFill>
              <a:headEnd w="med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9DC094BC-8016-C946-8211-3AB42BAC98E6}"/>
              </a:ext>
            </a:extLst>
          </p:cNvPr>
          <p:cNvSpPr txBox="1"/>
          <p:nvPr/>
        </p:nvSpPr>
        <p:spPr>
          <a:xfrm>
            <a:off x="4524744" y="5009446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F2BFF47-531E-EC42-A318-7F4874738D1C}"/>
              </a:ext>
            </a:extLst>
          </p:cNvPr>
          <p:cNvGrpSpPr/>
          <p:nvPr/>
        </p:nvGrpSpPr>
        <p:grpSpPr>
          <a:xfrm>
            <a:off x="4222232" y="5349314"/>
            <a:ext cx="1354412" cy="278744"/>
            <a:chOff x="2963206" y="4812632"/>
            <a:chExt cx="1354412" cy="278744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0ACBC4A-AACC-6F47-A18C-6EE97CBAFC4A}"/>
                </a:ext>
              </a:extLst>
            </p:cNvPr>
            <p:cNvCxnSpPr/>
            <p:nvPr/>
          </p:nvCxnSpPr>
          <p:spPr>
            <a:xfrm>
              <a:off x="2963206" y="5017317"/>
              <a:ext cx="13544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6DDBECA-3D3B-9F47-AEAA-1845E955B6D1}"/>
                </a:ext>
              </a:extLst>
            </p:cNvPr>
            <p:cNvSpPr/>
            <p:nvPr/>
          </p:nvSpPr>
          <p:spPr>
            <a:xfrm>
              <a:off x="3197366" y="4943259"/>
              <a:ext cx="503253" cy="1481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1" name="Elbow Connector 80">
              <a:extLst>
                <a:ext uri="{FF2B5EF4-FFF2-40B4-BE49-F238E27FC236}">
                  <a16:creationId xmlns:a16="http://schemas.microsoft.com/office/drawing/2014/main" id="{6F23C0FE-123F-8549-B457-74D4865A11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582" y="4812632"/>
              <a:ext cx="240636" cy="204686"/>
            </a:xfrm>
            <a:prstGeom prst="bentConnector3">
              <a:avLst>
                <a:gd name="adj1" fmla="val 24286"/>
              </a:avLst>
            </a:prstGeom>
            <a:ln w="12700">
              <a:solidFill>
                <a:schemeClr val="tx1"/>
              </a:solidFill>
              <a:headEnd w="med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58EF8DBD-9268-194F-97E5-9ED022A9FB59}"/>
              </a:ext>
            </a:extLst>
          </p:cNvPr>
          <p:cNvSpPr txBox="1"/>
          <p:nvPr/>
        </p:nvSpPr>
        <p:spPr>
          <a:xfrm>
            <a:off x="4524744" y="5415499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DD19571-EA9A-4B47-AD89-975063C6DF63}"/>
              </a:ext>
            </a:extLst>
          </p:cNvPr>
          <p:cNvGrpSpPr/>
          <p:nvPr/>
        </p:nvGrpSpPr>
        <p:grpSpPr>
          <a:xfrm>
            <a:off x="5962203" y="4943261"/>
            <a:ext cx="1354412" cy="278744"/>
            <a:chOff x="2963206" y="4812632"/>
            <a:chExt cx="1354412" cy="278744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0184447-57B7-F04F-8CBD-2EE81A307065}"/>
                </a:ext>
              </a:extLst>
            </p:cNvPr>
            <p:cNvCxnSpPr/>
            <p:nvPr/>
          </p:nvCxnSpPr>
          <p:spPr>
            <a:xfrm>
              <a:off x="2963206" y="5017317"/>
              <a:ext cx="13544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8D17595-7DA6-1941-B980-1A082342EDBF}"/>
                </a:ext>
              </a:extLst>
            </p:cNvPr>
            <p:cNvSpPr/>
            <p:nvPr/>
          </p:nvSpPr>
          <p:spPr>
            <a:xfrm>
              <a:off x="3197366" y="4943259"/>
              <a:ext cx="815884" cy="1481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6" name="Elbow Connector 85">
              <a:extLst>
                <a:ext uri="{FF2B5EF4-FFF2-40B4-BE49-F238E27FC236}">
                  <a16:creationId xmlns:a16="http://schemas.microsoft.com/office/drawing/2014/main" id="{2F932C33-3C82-7341-BB80-35C2699822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582" y="4812632"/>
              <a:ext cx="240636" cy="204686"/>
            </a:xfrm>
            <a:prstGeom prst="bentConnector3">
              <a:avLst>
                <a:gd name="adj1" fmla="val 24286"/>
              </a:avLst>
            </a:prstGeom>
            <a:ln w="12700">
              <a:solidFill>
                <a:schemeClr val="tx1"/>
              </a:solidFill>
              <a:headEnd w="med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Freeform 86">
            <a:extLst>
              <a:ext uri="{FF2B5EF4-FFF2-40B4-BE49-F238E27FC236}">
                <a16:creationId xmlns:a16="http://schemas.microsoft.com/office/drawing/2014/main" id="{61CD117F-3642-6743-BD8A-5CD51D9BDFAC}"/>
              </a:ext>
            </a:extLst>
          </p:cNvPr>
          <p:cNvSpPr/>
          <p:nvPr/>
        </p:nvSpPr>
        <p:spPr>
          <a:xfrm>
            <a:off x="6119604" y="4136330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E749F4A-101B-4545-9CE1-59F8F3519CB0}"/>
              </a:ext>
            </a:extLst>
          </p:cNvPr>
          <p:cNvSpPr txBox="1"/>
          <p:nvPr/>
        </p:nvSpPr>
        <p:spPr>
          <a:xfrm>
            <a:off x="6508160" y="5009446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05F534A-BB74-9849-8B5D-C984AC8DABB5}"/>
              </a:ext>
            </a:extLst>
          </p:cNvPr>
          <p:cNvSpPr txBox="1"/>
          <p:nvPr/>
        </p:nvSpPr>
        <p:spPr>
          <a:xfrm>
            <a:off x="6249290" y="4400086"/>
            <a:ext cx="7694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T</a:t>
            </a:r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03DBE199-45F2-D74D-97FC-84B473EB9B56}"/>
              </a:ext>
            </a:extLst>
          </p:cNvPr>
          <p:cNvSpPr/>
          <p:nvPr/>
        </p:nvSpPr>
        <p:spPr>
          <a:xfrm>
            <a:off x="6001840" y="3882634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CA431F6-AB61-4245-85BB-9451A0A37EDC}"/>
              </a:ext>
            </a:extLst>
          </p:cNvPr>
          <p:cNvSpPr txBox="1"/>
          <p:nvPr/>
        </p:nvSpPr>
        <p:spPr>
          <a:xfrm>
            <a:off x="6126878" y="4146390"/>
            <a:ext cx="7694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T</a:t>
            </a: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F4002AC5-1605-B94D-A2D4-A4CE1FAAC70A}"/>
              </a:ext>
            </a:extLst>
          </p:cNvPr>
          <p:cNvSpPr/>
          <p:nvPr/>
        </p:nvSpPr>
        <p:spPr>
          <a:xfrm>
            <a:off x="6033274" y="3602421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A0915C7-CC8F-7A4F-A054-A47818E8A08C}"/>
              </a:ext>
            </a:extLst>
          </p:cNvPr>
          <p:cNvSpPr txBox="1"/>
          <p:nvPr/>
        </p:nvSpPr>
        <p:spPr>
          <a:xfrm>
            <a:off x="6158312" y="3866177"/>
            <a:ext cx="7694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T</a:t>
            </a: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BCB8964B-240D-6D49-BBCE-3C9EE56B43F6}"/>
              </a:ext>
            </a:extLst>
          </p:cNvPr>
          <p:cNvSpPr/>
          <p:nvPr/>
        </p:nvSpPr>
        <p:spPr>
          <a:xfrm>
            <a:off x="6076439" y="3335467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A4AA5EA-0AFE-D04E-9C5A-D02263141114}"/>
              </a:ext>
            </a:extLst>
          </p:cNvPr>
          <p:cNvSpPr txBox="1"/>
          <p:nvPr/>
        </p:nvSpPr>
        <p:spPr>
          <a:xfrm>
            <a:off x="6206125" y="3599223"/>
            <a:ext cx="9297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D890A4E-06CB-4547-8607-E9B668B710F2}"/>
              </a:ext>
            </a:extLst>
          </p:cNvPr>
          <p:cNvGrpSpPr/>
          <p:nvPr/>
        </p:nvGrpSpPr>
        <p:grpSpPr>
          <a:xfrm>
            <a:off x="5962203" y="5349314"/>
            <a:ext cx="1354412" cy="278744"/>
            <a:chOff x="2963206" y="4812632"/>
            <a:chExt cx="1354412" cy="278744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35A118B-D0DC-1A49-AE3D-AEADFB98F3BE}"/>
                </a:ext>
              </a:extLst>
            </p:cNvPr>
            <p:cNvCxnSpPr/>
            <p:nvPr/>
          </p:nvCxnSpPr>
          <p:spPr>
            <a:xfrm>
              <a:off x="2963206" y="5017317"/>
              <a:ext cx="13544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42F8E79-2C65-9E44-A87E-4C534343ABF5}"/>
                </a:ext>
              </a:extLst>
            </p:cNvPr>
            <p:cNvSpPr/>
            <p:nvPr/>
          </p:nvSpPr>
          <p:spPr>
            <a:xfrm>
              <a:off x="3197366" y="4943259"/>
              <a:ext cx="815884" cy="1481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1" name="Elbow Connector 100">
              <a:extLst>
                <a:ext uri="{FF2B5EF4-FFF2-40B4-BE49-F238E27FC236}">
                  <a16:creationId xmlns:a16="http://schemas.microsoft.com/office/drawing/2014/main" id="{273B2A53-86E6-1B47-B9E2-E5001DB32D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582" y="4812632"/>
              <a:ext cx="240636" cy="204686"/>
            </a:xfrm>
            <a:prstGeom prst="bentConnector3">
              <a:avLst>
                <a:gd name="adj1" fmla="val 24286"/>
              </a:avLst>
            </a:prstGeom>
            <a:ln w="12700">
              <a:solidFill>
                <a:schemeClr val="tx1"/>
              </a:solidFill>
              <a:headEnd w="med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0AE03D85-005D-2946-808B-50B80710C120}"/>
              </a:ext>
            </a:extLst>
          </p:cNvPr>
          <p:cNvSpPr txBox="1"/>
          <p:nvPr/>
        </p:nvSpPr>
        <p:spPr>
          <a:xfrm>
            <a:off x="6508160" y="5415499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5ADAD27-48FD-CC4E-A2E3-E4CC9BE6C53C}"/>
              </a:ext>
            </a:extLst>
          </p:cNvPr>
          <p:cNvCxnSpPr/>
          <p:nvPr/>
        </p:nvCxnSpPr>
        <p:spPr>
          <a:xfrm>
            <a:off x="2534752" y="5147946"/>
            <a:ext cx="38055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798B7DE-000F-4F4F-96F8-3285DA57CEF9}"/>
              </a:ext>
            </a:extLst>
          </p:cNvPr>
          <p:cNvCxnSpPr/>
          <p:nvPr/>
        </p:nvCxnSpPr>
        <p:spPr>
          <a:xfrm>
            <a:off x="2534752" y="5553999"/>
            <a:ext cx="34091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04B6E51-8F51-BA45-8B83-9F40296F34AC}"/>
              </a:ext>
            </a:extLst>
          </p:cNvPr>
          <p:cNvCxnSpPr>
            <a:cxnSpLocks/>
          </p:cNvCxnSpPr>
          <p:nvPr/>
        </p:nvCxnSpPr>
        <p:spPr>
          <a:xfrm>
            <a:off x="5576644" y="5148770"/>
            <a:ext cx="45663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94D3D3C-6164-3640-B22A-026F0F85A566}"/>
              </a:ext>
            </a:extLst>
          </p:cNvPr>
          <p:cNvCxnSpPr>
            <a:cxnSpLocks/>
          </p:cNvCxnSpPr>
          <p:nvPr/>
        </p:nvCxnSpPr>
        <p:spPr>
          <a:xfrm>
            <a:off x="5576644" y="5554823"/>
            <a:ext cx="42519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70684847-CDF7-CF44-B0F8-831A0DA79678}"/>
              </a:ext>
            </a:extLst>
          </p:cNvPr>
          <p:cNvSpPr txBox="1"/>
          <p:nvPr/>
        </p:nvSpPr>
        <p:spPr>
          <a:xfrm>
            <a:off x="83419" y="4963279"/>
            <a:ext cx="103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maternal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5AEFE4C-9E28-2449-8599-2479A6471DDD}"/>
              </a:ext>
            </a:extLst>
          </p:cNvPr>
          <p:cNvSpPr txBox="1"/>
          <p:nvPr/>
        </p:nvSpPr>
        <p:spPr>
          <a:xfrm>
            <a:off x="145936" y="5369332"/>
            <a:ext cx="97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paternal</a:t>
            </a:r>
          </a:p>
        </p:txBody>
      </p:sp>
    </p:spTree>
    <p:extLst>
      <p:ext uri="{BB962C8B-B14F-4D97-AF65-F5344CB8AC3E}">
        <p14:creationId xmlns:p14="http://schemas.microsoft.com/office/powerpoint/2010/main" val="262434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7" grpId="0" animBg="1"/>
      <p:bldP spid="48" grpId="0"/>
      <p:bldP spid="49" grpId="0" animBg="1"/>
      <p:bldP spid="50" grpId="0" animBg="1"/>
      <p:bldP spid="51" grpId="0" animBg="1"/>
      <p:bldP spid="52" grpId="0" animBg="1"/>
      <p:bldP spid="53" grpId="0" animBg="1"/>
      <p:bldP spid="62" grpId="0"/>
      <p:bldP spid="68" grpId="0"/>
      <p:bldP spid="82" grpId="0"/>
      <p:bldP spid="87" grpId="0" animBg="1"/>
      <p:bldP spid="88" grpId="0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1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3FAE-F015-3245-8815-2EB38D19A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Monoallelic Detection, Bursting,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67CC-D3F9-2940-8CC0-5949B4678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434" y="1437621"/>
            <a:ext cx="10515600" cy="1707117"/>
          </a:xfrm>
        </p:spPr>
        <p:txBody>
          <a:bodyPr>
            <a:normAutofit/>
          </a:bodyPr>
          <a:lstStyle/>
          <a:p>
            <a:r>
              <a:rPr lang="en-US" dirty="0"/>
              <a:t>Monoallelic Detection</a:t>
            </a:r>
          </a:p>
          <a:p>
            <a:r>
              <a:rPr lang="en-US" dirty="0"/>
              <a:t>Bursting</a:t>
            </a:r>
          </a:p>
          <a:p>
            <a:r>
              <a:rPr lang="en-US" dirty="0"/>
              <a:t>Biases are independent between genes, cells</a:t>
            </a:r>
          </a:p>
        </p:txBody>
      </p:sp>
      <p:pic>
        <p:nvPicPr>
          <p:cNvPr id="4" name="Picture 4" descr="Picture 4">
            <a:extLst>
              <a:ext uri="{FF2B5EF4-FFF2-40B4-BE49-F238E27FC236}">
                <a16:creationId xmlns:a16="http://schemas.microsoft.com/office/drawing/2014/main" id="{4633C1EF-A669-8546-A4C8-817A0BA9D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21A7B3-C564-E34D-A255-556401E15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693" y="3012043"/>
            <a:ext cx="3162300" cy="3111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A3CFFE-2691-F24D-8A06-470421721D1B}"/>
              </a:ext>
            </a:extLst>
          </p:cNvPr>
          <p:cNvSpPr txBox="1"/>
          <p:nvPr/>
        </p:nvSpPr>
        <p:spPr>
          <a:xfrm>
            <a:off x="9266665" y="6123543"/>
            <a:ext cx="224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Deng </a:t>
            </a:r>
            <a:r>
              <a:rPr lang="en-US" i="1" dirty="0"/>
              <a:t>et al</a:t>
            </a:r>
            <a:r>
              <a:rPr lang="en-US" dirty="0"/>
              <a:t>. Science’14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B97401-8FFF-9242-BFD8-5BC506567235}"/>
              </a:ext>
            </a:extLst>
          </p:cNvPr>
          <p:cNvSpPr/>
          <p:nvPr/>
        </p:nvSpPr>
        <p:spPr>
          <a:xfrm>
            <a:off x="11452303" y="3012043"/>
            <a:ext cx="414454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F53813-D705-344D-B469-57C2D6D8FB85}"/>
              </a:ext>
            </a:extLst>
          </p:cNvPr>
          <p:cNvGrpSpPr/>
          <p:nvPr/>
        </p:nvGrpSpPr>
        <p:grpSpPr>
          <a:xfrm>
            <a:off x="1180340" y="4943261"/>
            <a:ext cx="1354412" cy="278744"/>
            <a:chOff x="2963206" y="4812632"/>
            <a:chExt cx="1354412" cy="27874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DEE9A6-6212-B342-816F-D136BFF01FFC}"/>
                </a:ext>
              </a:extLst>
            </p:cNvPr>
            <p:cNvCxnSpPr/>
            <p:nvPr/>
          </p:nvCxnSpPr>
          <p:spPr>
            <a:xfrm>
              <a:off x="2963206" y="5017317"/>
              <a:ext cx="13544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FE42C7C-FC09-A942-B959-46D18CEF6606}"/>
                </a:ext>
              </a:extLst>
            </p:cNvPr>
            <p:cNvSpPr/>
            <p:nvPr/>
          </p:nvSpPr>
          <p:spPr>
            <a:xfrm>
              <a:off x="3197366" y="4943259"/>
              <a:ext cx="815884" cy="1481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DFCCACF9-2EC7-AA4C-B9A4-EB0BBB9FDD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582" y="4812632"/>
              <a:ext cx="240636" cy="204686"/>
            </a:xfrm>
            <a:prstGeom prst="bentConnector3">
              <a:avLst>
                <a:gd name="adj1" fmla="val 24286"/>
              </a:avLst>
            </a:prstGeom>
            <a:ln w="12700">
              <a:solidFill>
                <a:schemeClr val="tx1"/>
              </a:solidFill>
              <a:headEnd w="med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A4650E52-8F6D-D74F-A0D7-13E91AC02173}"/>
              </a:ext>
            </a:extLst>
          </p:cNvPr>
          <p:cNvSpPr/>
          <p:nvPr/>
        </p:nvSpPr>
        <p:spPr>
          <a:xfrm>
            <a:off x="1337741" y="4136330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334547-0F5D-A049-92BE-D1E953556EB1}"/>
              </a:ext>
            </a:extLst>
          </p:cNvPr>
          <p:cNvSpPr txBox="1"/>
          <p:nvPr/>
        </p:nvSpPr>
        <p:spPr>
          <a:xfrm>
            <a:off x="1482852" y="5009446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A94188-1DE2-F94F-A734-608BCC31168E}"/>
              </a:ext>
            </a:extLst>
          </p:cNvPr>
          <p:cNvSpPr txBox="1"/>
          <p:nvPr/>
        </p:nvSpPr>
        <p:spPr>
          <a:xfrm>
            <a:off x="1467427" y="4400086"/>
            <a:ext cx="9297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6D1DDCEE-6B9D-0F4E-8337-561345BE03B4}"/>
              </a:ext>
            </a:extLst>
          </p:cNvPr>
          <p:cNvSpPr/>
          <p:nvPr/>
        </p:nvSpPr>
        <p:spPr>
          <a:xfrm>
            <a:off x="1219977" y="3882634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56AF92-FA98-3E43-9C91-039E14FD2FA0}"/>
              </a:ext>
            </a:extLst>
          </p:cNvPr>
          <p:cNvSpPr txBox="1"/>
          <p:nvPr/>
        </p:nvSpPr>
        <p:spPr>
          <a:xfrm>
            <a:off x="1349663" y="4146390"/>
            <a:ext cx="9297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0A923A1A-906B-0E41-85C4-2184690FBB7C}"/>
              </a:ext>
            </a:extLst>
          </p:cNvPr>
          <p:cNvSpPr/>
          <p:nvPr/>
        </p:nvSpPr>
        <p:spPr>
          <a:xfrm>
            <a:off x="1251411" y="3602421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D3D0B5-67F0-7C45-8995-DA50F1CC9AF6}"/>
              </a:ext>
            </a:extLst>
          </p:cNvPr>
          <p:cNvSpPr txBox="1"/>
          <p:nvPr/>
        </p:nvSpPr>
        <p:spPr>
          <a:xfrm>
            <a:off x="1381097" y="3866177"/>
            <a:ext cx="9297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74D49970-E75C-4E40-9E60-849FECF95534}"/>
              </a:ext>
            </a:extLst>
          </p:cNvPr>
          <p:cNvSpPr/>
          <p:nvPr/>
        </p:nvSpPr>
        <p:spPr>
          <a:xfrm>
            <a:off x="1294576" y="3335467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C12A0B-BDD9-354A-B281-CDE8D9090BE5}"/>
              </a:ext>
            </a:extLst>
          </p:cNvPr>
          <p:cNvSpPr txBox="1"/>
          <p:nvPr/>
        </p:nvSpPr>
        <p:spPr>
          <a:xfrm>
            <a:off x="1424262" y="3599223"/>
            <a:ext cx="9297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F940909F-546A-AC46-97C1-153660ED5946}"/>
              </a:ext>
            </a:extLst>
          </p:cNvPr>
          <p:cNvSpPr/>
          <p:nvPr/>
        </p:nvSpPr>
        <p:spPr>
          <a:xfrm>
            <a:off x="1143428" y="3150962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EC9DFB-11C4-5D45-94C2-3CB3F3060F0A}"/>
              </a:ext>
            </a:extLst>
          </p:cNvPr>
          <p:cNvSpPr txBox="1"/>
          <p:nvPr/>
        </p:nvSpPr>
        <p:spPr>
          <a:xfrm>
            <a:off x="1273114" y="3414718"/>
            <a:ext cx="8175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C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2723306-2FEE-C142-AE1A-A7D38D673269}"/>
              </a:ext>
            </a:extLst>
          </p:cNvPr>
          <p:cNvGrpSpPr/>
          <p:nvPr/>
        </p:nvGrpSpPr>
        <p:grpSpPr>
          <a:xfrm>
            <a:off x="1180340" y="5349314"/>
            <a:ext cx="1354412" cy="278744"/>
            <a:chOff x="2963206" y="4812632"/>
            <a:chExt cx="1354412" cy="27874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74234E0-D02D-0449-B3D6-F9140B8E2049}"/>
                </a:ext>
              </a:extLst>
            </p:cNvPr>
            <p:cNvCxnSpPr/>
            <p:nvPr/>
          </p:nvCxnSpPr>
          <p:spPr>
            <a:xfrm>
              <a:off x="2963206" y="5017317"/>
              <a:ext cx="13544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BD4304-053A-4B42-89C4-0571BABBDC3C}"/>
                </a:ext>
              </a:extLst>
            </p:cNvPr>
            <p:cNvSpPr/>
            <p:nvPr/>
          </p:nvSpPr>
          <p:spPr>
            <a:xfrm>
              <a:off x="3197366" y="4943259"/>
              <a:ext cx="815884" cy="1481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Elbow Connector 40">
              <a:extLst>
                <a:ext uri="{FF2B5EF4-FFF2-40B4-BE49-F238E27FC236}">
                  <a16:creationId xmlns:a16="http://schemas.microsoft.com/office/drawing/2014/main" id="{133FA5D3-AFD9-0042-AEB5-0925055CBA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582" y="4812632"/>
              <a:ext cx="240636" cy="204686"/>
            </a:xfrm>
            <a:prstGeom prst="bentConnector3">
              <a:avLst>
                <a:gd name="adj1" fmla="val 24286"/>
              </a:avLst>
            </a:prstGeom>
            <a:ln w="12700">
              <a:solidFill>
                <a:schemeClr val="tx1"/>
              </a:solidFill>
              <a:headEnd w="med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E2533C5-D95B-8447-A683-969E1F4AB9A1}"/>
              </a:ext>
            </a:extLst>
          </p:cNvPr>
          <p:cNvSpPr txBox="1"/>
          <p:nvPr/>
        </p:nvSpPr>
        <p:spPr>
          <a:xfrm>
            <a:off x="1482852" y="5415499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015BDC3-FAE3-F84E-86B0-B13F03D877C7}"/>
              </a:ext>
            </a:extLst>
          </p:cNvPr>
          <p:cNvGrpSpPr/>
          <p:nvPr/>
        </p:nvGrpSpPr>
        <p:grpSpPr>
          <a:xfrm>
            <a:off x="2875670" y="4943261"/>
            <a:ext cx="1354412" cy="278744"/>
            <a:chOff x="2963206" y="4812632"/>
            <a:chExt cx="1354412" cy="278744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132FCF0-D65C-8848-A349-99714292D4E4}"/>
                </a:ext>
              </a:extLst>
            </p:cNvPr>
            <p:cNvCxnSpPr/>
            <p:nvPr/>
          </p:nvCxnSpPr>
          <p:spPr>
            <a:xfrm>
              <a:off x="2963206" y="5017317"/>
              <a:ext cx="13544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30BC690-5A84-074B-AD6C-7CBDB64BCF3F}"/>
                </a:ext>
              </a:extLst>
            </p:cNvPr>
            <p:cNvSpPr/>
            <p:nvPr/>
          </p:nvSpPr>
          <p:spPr>
            <a:xfrm>
              <a:off x="3197366" y="4943259"/>
              <a:ext cx="815884" cy="1481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Elbow Connector 45">
              <a:extLst>
                <a:ext uri="{FF2B5EF4-FFF2-40B4-BE49-F238E27FC236}">
                  <a16:creationId xmlns:a16="http://schemas.microsoft.com/office/drawing/2014/main" id="{6C7EE66E-A30F-9E4D-A183-7230A4CC58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582" y="4812632"/>
              <a:ext cx="240636" cy="204686"/>
            </a:xfrm>
            <a:prstGeom prst="bentConnector3">
              <a:avLst>
                <a:gd name="adj1" fmla="val 24286"/>
              </a:avLst>
            </a:prstGeom>
            <a:ln w="12700">
              <a:solidFill>
                <a:schemeClr val="tx1"/>
              </a:solidFill>
              <a:headEnd w="med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 46">
            <a:extLst>
              <a:ext uri="{FF2B5EF4-FFF2-40B4-BE49-F238E27FC236}">
                <a16:creationId xmlns:a16="http://schemas.microsoft.com/office/drawing/2014/main" id="{3C2F966A-25CE-4644-861E-01DF2AE2A1E0}"/>
              </a:ext>
            </a:extLst>
          </p:cNvPr>
          <p:cNvSpPr/>
          <p:nvPr/>
        </p:nvSpPr>
        <p:spPr>
          <a:xfrm>
            <a:off x="3033071" y="3999763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113776-CFFF-DE4E-85B9-7D85EEBF36F2}"/>
              </a:ext>
            </a:extLst>
          </p:cNvPr>
          <p:cNvSpPr txBox="1"/>
          <p:nvPr/>
        </p:nvSpPr>
        <p:spPr>
          <a:xfrm>
            <a:off x="3534443" y="5009446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F38FE0C-3DB6-C045-A5FE-63312F513BD2}"/>
              </a:ext>
            </a:extLst>
          </p:cNvPr>
          <p:cNvSpPr txBox="1"/>
          <p:nvPr/>
        </p:nvSpPr>
        <p:spPr>
          <a:xfrm>
            <a:off x="3162757" y="4263519"/>
            <a:ext cx="9778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G</a:t>
            </a: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0F72008E-05DC-AA4E-AE1B-1281B581D7A4}"/>
              </a:ext>
            </a:extLst>
          </p:cNvPr>
          <p:cNvSpPr/>
          <p:nvPr/>
        </p:nvSpPr>
        <p:spPr>
          <a:xfrm>
            <a:off x="2915307" y="3746067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F838065-21C0-D641-A171-28C3A947C597}"/>
              </a:ext>
            </a:extLst>
          </p:cNvPr>
          <p:cNvSpPr txBox="1"/>
          <p:nvPr/>
        </p:nvSpPr>
        <p:spPr>
          <a:xfrm>
            <a:off x="3044993" y="4009823"/>
            <a:ext cx="9778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G</a:t>
            </a: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DB42FB93-95D4-0C48-8F09-5AF0C899173D}"/>
              </a:ext>
            </a:extLst>
          </p:cNvPr>
          <p:cNvSpPr/>
          <p:nvPr/>
        </p:nvSpPr>
        <p:spPr>
          <a:xfrm>
            <a:off x="2946741" y="3465854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268AE92-C502-004A-97EA-92D8EFEBC67C}"/>
              </a:ext>
            </a:extLst>
          </p:cNvPr>
          <p:cNvSpPr txBox="1"/>
          <p:nvPr/>
        </p:nvSpPr>
        <p:spPr>
          <a:xfrm>
            <a:off x="3076427" y="3729610"/>
            <a:ext cx="7694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T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6A066A9-2827-4C41-A666-F143EA24F781}"/>
              </a:ext>
            </a:extLst>
          </p:cNvPr>
          <p:cNvGrpSpPr/>
          <p:nvPr/>
        </p:nvGrpSpPr>
        <p:grpSpPr>
          <a:xfrm>
            <a:off x="2875670" y="5349314"/>
            <a:ext cx="1354412" cy="278744"/>
            <a:chOff x="2963206" y="4812632"/>
            <a:chExt cx="1354412" cy="27874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30A66C4-BDB6-7D49-8230-BC01BC54AF87}"/>
                </a:ext>
              </a:extLst>
            </p:cNvPr>
            <p:cNvCxnSpPr/>
            <p:nvPr/>
          </p:nvCxnSpPr>
          <p:spPr>
            <a:xfrm>
              <a:off x="2963206" y="5017317"/>
              <a:ext cx="13544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B15CCEC-00E0-B54C-BD42-C0585E764123}"/>
                </a:ext>
              </a:extLst>
            </p:cNvPr>
            <p:cNvSpPr/>
            <p:nvPr/>
          </p:nvSpPr>
          <p:spPr>
            <a:xfrm>
              <a:off x="3197366" y="4943259"/>
              <a:ext cx="815884" cy="1481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1" name="Elbow Connector 60">
              <a:extLst>
                <a:ext uri="{FF2B5EF4-FFF2-40B4-BE49-F238E27FC236}">
                  <a16:creationId xmlns:a16="http://schemas.microsoft.com/office/drawing/2014/main" id="{4D88DC7F-2120-EE4A-BF46-45A011EC9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582" y="4812632"/>
              <a:ext cx="240636" cy="204686"/>
            </a:xfrm>
            <a:prstGeom prst="bentConnector3">
              <a:avLst>
                <a:gd name="adj1" fmla="val 24286"/>
              </a:avLst>
            </a:prstGeom>
            <a:ln w="12700">
              <a:solidFill>
                <a:schemeClr val="tx1"/>
              </a:solidFill>
              <a:headEnd w="med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F6DA7E05-41D6-934F-80D9-59BCA4F6B03B}"/>
              </a:ext>
            </a:extLst>
          </p:cNvPr>
          <p:cNvSpPr txBox="1"/>
          <p:nvPr/>
        </p:nvSpPr>
        <p:spPr>
          <a:xfrm>
            <a:off x="3534443" y="541549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T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250E2B0-35FA-4C43-B684-2128E783AC66}"/>
              </a:ext>
            </a:extLst>
          </p:cNvPr>
          <p:cNvGrpSpPr/>
          <p:nvPr/>
        </p:nvGrpSpPr>
        <p:grpSpPr>
          <a:xfrm>
            <a:off x="4222232" y="4943261"/>
            <a:ext cx="1354412" cy="278744"/>
            <a:chOff x="2963206" y="4812632"/>
            <a:chExt cx="1354412" cy="278744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641BC4A-BFBD-3144-8F68-EA9B45AE4EE6}"/>
                </a:ext>
              </a:extLst>
            </p:cNvPr>
            <p:cNvCxnSpPr/>
            <p:nvPr/>
          </p:nvCxnSpPr>
          <p:spPr>
            <a:xfrm>
              <a:off x="2963206" y="5017317"/>
              <a:ext cx="13544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D220A1F-5860-7C4B-8A22-7DBAF4412301}"/>
                </a:ext>
              </a:extLst>
            </p:cNvPr>
            <p:cNvSpPr/>
            <p:nvPr/>
          </p:nvSpPr>
          <p:spPr>
            <a:xfrm>
              <a:off x="3197366" y="4943259"/>
              <a:ext cx="503253" cy="1481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6" name="Elbow Connector 65">
              <a:extLst>
                <a:ext uri="{FF2B5EF4-FFF2-40B4-BE49-F238E27FC236}">
                  <a16:creationId xmlns:a16="http://schemas.microsoft.com/office/drawing/2014/main" id="{69B99E1E-6ECB-7246-B08C-FD73B953BA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582" y="4812632"/>
              <a:ext cx="240636" cy="204686"/>
            </a:xfrm>
            <a:prstGeom prst="bentConnector3">
              <a:avLst>
                <a:gd name="adj1" fmla="val 24286"/>
              </a:avLst>
            </a:prstGeom>
            <a:ln w="12700">
              <a:solidFill>
                <a:schemeClr val="tx1"/>
              </a:solidFill>
              <a:headEnd w="med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9DC094BC-8016-C946-8211-3AB42BAC98E6}"/>
              </a:ext>
            </a:extLst>
          </p:cNvPr>
          <p:cNvSpPr txBox="1"/>
          <p:nvPr/>
        </p:nvSpPr>
        <p:spPr>
          <a:xfrm>
            <a:off x="4524744" y="5009446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F2BFF47-531E-EC42-A318-7F4874738D1C}"/>
              </a:ext>
            </a:extLst>
          </p:cNvPr>
          <p:cNvGrpSpPr/>
          <p:nvPr/>
        </p:nvGrpSpPr>
        <p:grpSpPr>
          <a:xfrm>
            <a:off x="4222232" y="5349314"/>
            <a:ext cx="1354412" cy="278744"/>
            <a:chOff x="2963206" y="4812632"/>
            <a:chExt cx="1354412" cy="278744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0ACBC4A-AACC-6F47-A18C-6EE97CBAFC4A}"/>
                </a:ext>
              </a:extLst>
            </p:cNvPr>
            <p:cNvCxnSpPr/>
            <p:nvPr/>
          </p:nvCxnSpPr>
          <p:spPr>
            <a:xfrm>
              <a:off x="2963206" y="5017317"/>
              <a:ext cx="13544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6DDBECA-3D3B-9F47-AEAA-1845E955B6D1}"/>
                </a:ext>
              </a:extLst>
            </p:cNvPr>
            <p:cNvSpPr/>
            <p:nvPr/>
          </p:nvSpPr>
          <p:spPr>
            <a:xfrm>
              <a:off x="3197366" y="4943259"/>
              <a:ext cx="503253" cy="1481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1" name="Elbow Connector 80">
              <a:extLst>
                <a:ext uri="{FF2B5EF4-FFF2-40B4-BE49-F238E27FC236}">
                  <a16:creationId xmlns:a16="http://schemas.microsoft.com/office/drawing/2014/main" id="{6F23C0FE-123F-8549-B457-74D4865A11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582" y="4812632"/>
              <a:ext cx="240636" cy="204686"/>
            </a:xfrm>
            <a:prstGeom prst="bentConnector3">
              <a:avLst>
                <a:gd name="adj1" fmla="val 24286"/>
              </a:avLst>
            </a:prstGeom>
            <a:ln w="12700">
              <a:solidFill>
                <a:schemeClr val="tx1"/>
              </a:solidFill>
              <a:headEnd w="med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58EF8DBD-9268-194F-97E5-9ED022A9FB59}"/>
              </a:ext>
            </a:extLst>
          </p:cNvPr>
          <p:cNvSpPr txBox="1"/>
          <p:nvPr/>
        </p:nvSpPr>
        <p:spPr>
          <a:xfrm>
            <a:off x="4524744" y="5415499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T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DD19571-EA9A-4B47-AD89-975063C6DF63}"/>
              </a:ext>
            </a:extLst>
          </p:cNvPr>
          <p:cNvGrpSpPr/>
          <p:nvPr/>
        </p:nvGrpSpPr>
        <p:grpSpPr>
          <a:xfrm>
            <a:off x="5962203" y="4943261"/>
            <a:ext cx="1354412" cy="278744"/>
            <a:chOff x="2963206" y="4812632"/>
            <a:chExt cx="1354412" cy="278744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0184447-57B7-F04F-8CBD-2EE81A307065}"/>
                </a:ext>
              </a:extLst>
            </p:cNvPr>
            <p:cNvCxnSpPr/>
            <p:nvPr/>
          </p:nvCxnSpPr>
          <p:spPr>
            <a:xfrm>
              <a:off x="2963206" y="5017317"/>
              <a:ext cx="13544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8D17595-7DA6-1941-B980-1A082342EDBF}"/>
                </a:ext>
              </a:extLst>
            </p:cNvPr>
            <p:cNvSpPr/>
            <p:nvPr/>
          </p:nvSpPr>
          <p:spPr>
            <a:xfrm>
              <a:off x="3197366" y="4943259"/>
              <a:ext cx="815884" cy="1481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6" name="Elbow Connector 85">
              <a:extLst>
                <a:ext uri="{FF2B5EF4-FFF2-40B4-BE49-F238E27FC236}">
                  <a16:creationId xmlns:a16="http://schemas.microsoft.com/office/drawing/2014/main" id="{2F932C33-3C82-7341-BB80-35C2699822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582" y="4812632"/>
              <a:ext cx="240636" cy="204686"/>
            </a:xfrm>
            <a:prstGeom prst="bentConnector3">
              <a:avLst>
                <a:gd name="adj1" fmla="val 24286"/>
              </a:avLst>
            </a:prstGeom>
            <a:ln w="12700">
              <a:solidFill>
                <a:schemeClr val="tx1"/>
              </a:solidFill>
              <a:headEnd w="med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Freeform 86">
            <a:extLst>
              <a:ext uri="{FF2B5EF4-FFF2-40B4-BE49-F238E27FC236}">
                <a16:creationId xmlns:a16="http://schemas.microsoft.com/office/drawing/2014/main" id="{61CD117F-3642-6743-BD8A-5CD51D9BDFAC}"/>
              </a:ext>
            </a:extLst>
          </p:cNvPr>
          <p:cNvSpPr/>
          <p:nvPr/>
        </p:nvSpPr>
        <p:spPr>
          <a:xfrm>
            <a:off x="6119604" y="4136330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E749F4A-101B-4545-9CE1-59F8F3519CB0}"/>
              </a:ext>
            </a:extLst>
          </p:cNvPr>
          <p:cNvSpPr txBox="1"/>
          <p:nvPr/>
        </p:nvSpPr>
        <p:spPr>
          <a:xfrm>
            <a:off x="6508160" y="5009446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05F534A-BB74-9849-8B5D-C984AC8DABB5}"/>
              </a:ext>
            </a:extLst>
          </p:cNvPr>
          <p:cNvSpPr txBox="1"/>
          <p:nvPr/>
        </p:nvSpPr>
        <p:spPr>
          <a:xfrm>
            <a:off x="6249290" y="4400086"/>
            <a:ext cx="7694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T</a:t>
            </a:r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03DBE199-45F2-D74D-97FC-84B473EB9B56}"/>
              </a:ext>
            </a:extLst>
          </p:cNvPr>
          <p:cNvSpPr/>
          <p:nvPr/>
        </p:nvSpPr>
        <p:spPr>
          <a:xfrm>
            <a:off x="6001840" y="3882634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CA431F6-AB61-4245-85BB-9451A0A37EDC}"/>
              </a:ext>
            </a:extLst>
          </p:cNvPr>
          <p:cNvSpPr txBox="1"/>
          <p:nvPr/>
        </p:nvSpPr>
        <p:spPr>
          <a:xfrm>
            <a:off x="6126878" y="4146390"/>
            <a:ext cx="7694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T</a:t>
            </a: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F4002AC5-1605-B94D-A2D4-A4CE1FAAC70A}"/>
              </a:ext>
            </a:extLst>
          </p:cNvPr>
          <p:cNvSpPr/>
          <p:nvPr/>
        </p:nvSpPr>
        <p:spPr>
          <a:xfrm>
            <a:off x="6033274" y="3602421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A0915C7-CC8F-7A4F-A054-A47818E8A08C}"/>
              </a:ext>
            </a:extLst>
          </p:cNvPr>
          <p:cNvSpPr txBox="1"/>
          <p:nvPr/>
        </p:nvSpPr>
        <p:spPr>
          <a:xfrm>
            <a:off x="6158312" y="3866177"/>
            <a:ext cx="7694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T</a:t>
            </a: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BCB8964B-240D-6D49-BBCE-3C9EE56B43F6}"/>
              </a:ext>
            </a:extLst>
          </p:cNvPr>
          <p:cNvSpPr/>
          <p:nvPr/>
        </p:nvSpPr>
        <p:spPr>
          <a:xfrm>
            <a:off x="6076439" y="3335467"/>
            <a:ext cx="969401" cy="530976"/>
          </a:xfrm>
          <a:custGeom>
            <a:avLst/>
            <a:gdLst>
              <a:gd name="connsiteX0" fmla="*/ 0 w 969401"/>
              <a:gd name="connsiteY0" fmla="*/ 530976 h 530976"/>
              <a:gd name="connsiteX1" fmla="*/ 20625 w 969401"/>
              <a:gd name="connsiteY1" fmla="*/ 420973 h 530976"/>
              <a:gd name="connsiteX2" fmla="*/ 27500 w 969401"/>
              <a:gd name="connsiteY2" fmla="*/ 400348 h 530976"/>
              <a:gd name="connsiteX3" fmla="*/ 61876 w 969401"/>
              <a:gd name="connsiteY3" fmla="*/ 372847 h 530976"/>
              <a:gd name="connsiteX4" fmla="*/ 103127 w 969401"/>
              <a:gd name="connsiteY4" fmla="*/ 359096 h 530976"/>
              <a:gd name="connsiteX5" fmla="*/ 185630 w 969401"/>
              <a:gd name="connsiteY5" fmla="*/ 365972 h 530976"/>
              <a:gd name="connsiteX6" fmla="*/ 233756 w 969401"/>
              <a:gd name="connsiteY6" fmla="*/ 407223 h 530976"/>
              <a:gd name="connsiteX7" fmla="*/ 254381 w 969401"/>
              <a:gd name="connsiteY7" fmla="*/ 414098 h 530976"/>
              <a:gd name="connsiteX8" fmla="*/ 309383 w 969401"/>
              <a:gd name="connsiteY8" fmla="*/ 400348 h 530976"/>
              <a:gd name="connsiteX9" fmla="*/ 364385 w 969401"/>
              <a:gd name="connsiteY9" fmla="*/ 331596 h 530976"/>
              <a:gd name="connsiteX10" fmla="*/ 378135 w 969401"/>
              <a:gd name="connsiteY10" fmla="*/ 310970 h 530976"/>
              <a:gd name="connsiteX11" fmla="*/ 385010 w 969401"/>
              <a:gd name="connsiteY11" fmla="*/ 290345 h 530976"/>
              <a:gd name="connsiteX12" fmla="*/ 398760 w 969401"/>
              <a:gd name="connsiteY12" fmla="*/ 276594 h 530976"/>
              <a:gd name="connsiteX13" fmla="*/ 412511 w 969401"/>
              <a:gd name="connsiteY13" fmla="*/ 255969 h 530976"/>
              <a:gd name="connsiteX14" fmla="*/ 474388 w 969401"/>
              <a:gd name="connsiteY14" fmla="*/ 221593 h 530976"/>
              <a:gd name="connsiteX15" fmla="*/ 543139 w 969401"/>
              <a:gd name="connsiteY15" fmla="*/ 228468 h 530976"/>
              <a:gd name="connsiteX16" fmla="*/ 577515 w 969401"/>
              <a:gd name="connsiteY16" fmla="*/ 235343 h 530976"/>
              <a:gd name="connsiteX17" fmla="*/ 618766 w 969401"/>
              <a:gd name="connsiteY17" fmla="*/ 242218 h 530976"/>
              <a:gd name="connsiteX18" fmla="*/ 715019 w 969401"/>
              <a:gd name="connsiteY18" fmla="*/ 235343 h 530976"/>
              <a:gd name="connsiteX19" fmla="*/ 735645 w 969401"/>
              <a:gd name="connsiteY19" fmla="*/ 228468 h 530976"/>
              <a:gd name="connsiteX20" fmla="*/ 749395 w 969401"/>
              <a:gd name="connsiteY20" fmla="*/ 200967 h 530976"/>
              <a:gd name="connsiteX21" fmla="*/ 783771 w 969401"/>
              <a:gd name="connsiteY21" fmla="*/ 166591 h 530976"/>
              <a:gd name="connsiteX22" fmla="*/ 804397 w 969401"/>
              <a:gd name="connsiteY22" fmla="*/ 132215 h 530976"/>
              <a:gd name="connsiteX23" fmla="*/ 811272 w 969401"/>
              <a:gd name="connsiteY23" fmla="*/ 111590 h 530976"/>
              <a:gd name="connsiteX24" fmla="*/ 825022 w 969401"/>
              <a:gd name="connsiteY24" fmla="*/ 90964 h 530976"/>
              <a:gd name="connsiteX25" fmla="*/ 845648 w 969401"/>
              <a:gd name="connsiteY25" fmla="*/ 49713 h 530976"/>
              <a:gd name="connsiteX26" fmla="*/ 852523 w 969401"/>
              <a:gd name="connsiteY26" fmla="*/ 29087 h 530976"/>
              <a:gd name="connsiteX27" fmla="*/ 873148 w 969401"/>
              <a:gd name="connsiteY27" fmla="*/ 22212 h 530976"/>
              <a:gd name="connsiteX28" fmla="*/ 886899 w 969401"/>
              <a:gd name="connsiteY28" fmla="*/ 8462 h 530976"/>
              <a:gd name="connsiteX29" fmla="*/ 969401 w 969401"/>
              <a:gd name="connsiteY29" fmla="*/ 1587 h 53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9401" h="530976">
                <a:moveTo>
                  <a:pt x="0" y="530976"/>
                </a:moveTo>
                <a:cubicBezTo>
                  <a:pt x="8317" y="447803"/>
                  <a:pt x="-408" y="484073"/>
                  <a:pt x="20625" y="420973"/>
                </a:cubicBezTo>
                <a:cubicBezTo>
                  <a:pt x="22917" y="414098"/>
                  <a:pt x="22376" y="405472"/>
                  <a:pt x="27500" y="400348"/>
                </a:cubicBezTo>
                <a:cubicBezTo>
                  <a:pt x="38929" y="388919"/>
                  <a:pt x="46265" y="379786"/>
                  <a:pt x="61876" y="372847"/>
                </a:cubicBezTo>
                <a:cubicBezTo>
                  <a:pt x="75121" y="366960"/>
                  <a:pt x="103127" y="359096"/>
                  <a:pt x="103127" y="359096"/>
                </a:cubicBezTo>
                <a:cubicBezTo>
                  <a:pt x="130628" y="361388"/>
                  <a:pt x="158570" y="360560"/>
                  <a:pt x="185630" y="365972"/>
                </a:cubicBezTo>
                <a:cubicBezTo>
                  <a:pt x="213360" y="371518"/>
                  <a:pt x="206189" y="398034"/>
                  <a:pt x="233756" y="407223"/>
                </a:cubicBezTo>
                <a:lnTo>
                  <a:pt x="254381" y="414098"/>
                </a:lnTo>
                <a:cubicBezTo>
                  <a:pt x="257986" y="413377"/>
                  <a:pt x="301162" y="406220"/>
                  <a:pt x="309383" y="400348"/>
                </a:cubicBezTo>
                <a:cubicBezTo>
                  <a:pt x="334319" y="382537"/>
                  <a:pt x="347859" y="356385"/>
                  <a:pt x="364385" y="331596"/>
                </a:cubicBezTo>
                <a:cubicBezTo>
                  <a:pt x="368968" y="324721"/>
                  <a:pt x="375522" y="318809"/>
                  <a:pt x="378135" y="310970"/>
                </a:cubicBezTo>
                <a:cubicBezTo>
                  <a:pt x="380427" y="304095"/>
                  <a:pt x="381282" y="296559"/>
                  <a:pt x="385010" y="290345"/>
                </a:cubicBezTo>
                <a:cubicBezTo>
                  <a:pt x="388345" y="284787"/>
                  <a:pt x="394711" y="281656"/>
                  <a:pt x="398760" y="276594"/>
                </a:cubicBezTo>
                <a:cubicBezTo>
                  <a:pt x="403922" y="270142"/>
                  <a:pt x="406292" y="261410"/>
                  <a:pt x="412511" y="255969"/>
                </a:cubicBezTo>
                <a:cubicBezTo>
                  <a:pt x="441609" y="230509"/>
                  <a:pt x="446058" y="231036"/>
                  <a:pt x="474388" y="221593"/>
                </a:cubicBezTo>
                <a:cubicBezTo>
                  <a:pt x="497305" y="223885"/>
                  <a:pt x="520310" y="225424"/>
                  <a:pt x="543139" y="228468"/>
                </a:cubicBezTo>
                <a:cubicBezTo>
                  <a:pt x="554722" y="230012"/>
                  <a:pt x="566018" y="233253"/>
                  <a:pt x="577515" y="235343"/>
                </a:cubicBezTo>
                <a:cubicBezTo>
                  <a:pt x="591230" y="237837"/>
                  <a:pt x="605016" y="239926"/>
                  <a:pt x="618766" y="242218"/>
                </a:cubicBezTo>
                <a:cubicBezTo>
                  <a:pt x="650850" y="239926"/>
                  <a:pt x="683073" y="239101"/>
                  <a:pt x="715019" y="235343"/>
                </a:cubicBezTo>
                <a:cubicBezTo>
                  <a:pt x="722217" y="234496"/>
                  <a:pt x="730520" y="233593"/>
                  <a:pt x="735645" y="228468"/>
                </a:cubicBezTo>
                <a:cubicBezTo>
                  <a:pt x="742892" y="221221"/>
                  <a:pt x="743103" y="209057"/>
                  <a:pt x="749395" y="200967"/>
                </a:cubicBezTo>
                <a:cubicBezTo>
                  <a:pt x="759344" y="188175"/>
                  <a:pt x="783771" y="166591"/>
                  <a:pt x="783771" y="166591"/>
                </a:cubicBezTo>
                <a:cubicBezTo>
                  <a:pt x="803246" y="108166"/>
                  <a:pt x="776085" y="179401"/>
                  <a:pt x="804397" y="132215"/>
                </a:cubicBezTo>
                <a:cubicBezTo>
                  <a:pt x="808126" y="126001"/>
                  <a:pt x="808031" y="118072"/>
                  <a:pt x="811272" y="111590"/>
                </a:cubicBezTo>
                <a:cubicBezTo>
                  <a:pt x="814967" y="104199"/>
                  <a:pt x="820439" y="97839"/>
                  <a:pt x="825022" y="90964"/>
                </a:cubicBezTo>
                <a:cubicBezTo>
                  <a:pt x="841979" y="23133"/>
                  <a:pt x="819377" y="93497"/>
                  <a:pt x="845648" y="49713"/>
                </a:cubicBezTo>
                <a:cubicBezTo>
                  <a:pt x="849377" y="43499"/>
                  <a:pt x="847399" y="34212"/>
                  <a:pt x="852523" y="29087"/>
                </a:cubicBezTo>
                <a:cubicBezTo>
                  <a:pt x="857647" y="23963"/>
                  <a:pt x="866273" y="24504"/>
                  <a:pt x="873148" y="22212"/>
                </a:cubicBezTo>
                <a:cubicBezTo>
                  <a:pt x="877732" y="17629"/>
                  <a:pt x="881341" y="11797"/>
                  <a:pt x="886899" y="8462"/>
                </a:cubicBezTo>
                <a:cubicBezTo>
                  <a:pt x="909229" y="-4935"/>
                  <a:pt x="951116" y="1587"/>
                  <a:pt x="969401" y="1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A4AA5EA-0AFE-D04E-9C5A-D02263141114}"/>
              </a:ext>
            </a:extLst>
          </p:cNvPr>
          <p:cNvSpPr txBox="1"/>
          <p:nvPr/>
        </p:nvSpPr>
        <p:spPr>
          <a:xfrm>
            <a:off x="6206125" y="3599223"/>
            <a:ext cx="9297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D890A4E-06CB-4547-8607-E9B668B710F2}"/>
              </a:ext>
            </a:extLst>
          </p:cNvPr>
          <p:cNvGrpSpPr/>
          <p:nvPr/>
        </p:nvGrpSpPr>
        <p:grpSpPr>
          <a:xfrm>
            <a:off x="5962203" y="5349314"/>
            <a:ext cx="1354412" cy="278744"/>
            <a:chOff x="2963206" y="4812632"/>
            <a:chExt cx="1354412" cy="278744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35A118B-D0DC-1A49-AE3D-AEADFB98F3BE}"/>
                </a:ext>
              </a:extLst>
            </p:cNvPr>
            <p:cNvCxnSpPr/>
            <p:nvPr/>
          </p:nvCxnSpPr>
          <p:spPr>
            <a:xfrm>
              <a:off x="2963206" y="5017317"/>
              <a:ext cx="13544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42F8E79-2C65-9E44-A87E-4C534343ABF5}"/>
                </a:ext>
              </a:extLst>
            </p:cNvPr>
            <p:cNvSpPr/>
            <p:nvPr/>
          </p:nvSpPr>
          <p:spPr>
            <a:xfrm>
              <a:off x="3197366" y="4943259"/>
              <a:ext cx="815884" cy="1481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1" name="Elbow Connector 100">
              <a:extLst>
                <a:ext uri="{FF2B5EF4-FFF2-40B4-BE49-F238E27FC236}">
                  <a16:creationId xmlns:a16="http://schemas.microsoft.com/office/drawing/2014/main" id="{273B2A53-86E6-1B47-B9E2-E5001DB32D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582" y="4812632"/>
              <a:ext cx="240636" cy="204686"/>
            </a:xfrm>
            <a:prstGeom prst="bentConnector3">
              <a:avLst>
                <a:gd name="adj1" fmla="val 24286"/>
              </a:avLst>
            </a:prstGeom>
            <a:ln w="12700">
              <a:solidFill>
                <a:schemeClr val="tx1"/>
              </a:solidFill>
              <a:headEnd w="med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0AE03D85-005D-2946-808B-50B80710C120}"/>
              </a:ext>
            </a:extLst>
          </p:cNvPr>
          <p:cNvSpPr txBox="1"/>
          <p:nvPr/>
        </p:nvSpPr>
        <p:spPr>
          <a:xfrm>
            <a:off x="6508160" y="5415499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5ADAD27-48FD-CC4E-A2E3-E4CC9BE6C53C}"/>
              </a:ext>
            </a:extLst>
          </p:cNvPr>
          <p:cNvCxnSpPr/>
          <p:nvPr/>
        </p:nvCxnSpPr>
        <p:spPr>
          <a:xfrm>
            <a:off x="2534752" y="5147946"/>
            <a:ext cx="38055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798B7DE-000F-4F4F-96F8-3285DA57CEF9}"/>
              </a:ext>
            </a:extLst>
          </p:cNvPr>
          <p:cNvCxnSpPr/>
          <p:nvPr/>
        </p:nvCxnSpPr>
        <p:spPr>
          <a:xfrm>
            <a:off x="2534752" y="5553999"/>
            <a:ext cx="34091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04B6E51-8F51-BA45-8B83-9F40296F34AC}"/>
              </a:ext>
            </a:extLst>
          </p:cNvPr>
          <p:cNvCxnSpPr>
            <a:cxnSpLocks/>
          </p:cNvCxnSpPr>
          <p:nvPr/>
        </p:nvCxnSpPr>
        <p:spPr>
          <a:xfrm>
            <a:off x="5576644" y="5148770"/>
            <a:ext cx="45663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94D3D3C-6164-3640-B22A-026F0F85A566}"/>
              </a:ext>
            </a:extLst>
          </p:cNvPr>
          <p:cNvCxnSpPr>
            <a:cxnSpLocks/>
          </p:cNvCxnSpPr>
          <p:nvPr/>
        </p:nvCxnSpPr>
        <p:spPr>
          <a:xfrm>
            <a:off x="5576644" y="5554823"/>
            <a:ext cx="42519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06F42AC-88FD-174B-8E05-EB313B0101FE}"/>
              </a:ext>
            </a:extLst>
          </p:cNvPr>
          <p:cNvSpPr txBox="1"/>
          <p:nvPr/>
        </p:nvSpPr>
        <p:spPr>
          <a:xfrm>
            <a:off x="83419" y="4963279"/>
            <a:ext cx="103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maternal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D85CF49-4CF1-B649-B6F7-A9BB4F4B8A2A}"/>
              </a:ext>
            </a:extLst>
          </p:cNvPr>
          <p:cNvSpPr txBox="1"/>
          <p:nvPr/>
        </p:nvSpPr>
        <p:spPr>
          <a:xfrm>
            <a:off x="145936" y="5369332"/>
            <a:ext cx="97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paternal</a:t>
            </a:r>
          </a:p>
        </p:txBody>
      </p:sp>
    </p:spTree>
    <p:extLst>
      <p:ext uri="{BB962C8B-B14F-4D97-AF65-F5344CB8AC3E}">
        <p14:creationId xmlns:p14="http://schemas.microsoft.com/office/powerpoint/2010/main" val="2190354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8" y="-201572"/>
            <a:ext cx="10515600" cy="1325563"/>
          </a:xfrm>
        </p:spPr>
        <p:txBody>
          <a:bodyPr/>
          <a:lstStyle/>
          <a:p>
            <a:r>
              <a:rPr lang="en-US" dirty="0"/>
              <a:t>Using Phasing to Amplify Allele Signals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878127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3413502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EEB6D9-BE7C-BB4F-BDA0-8E8E4CB0AC27}"/>
              </a:ext>
            </a:extLst>
          </p:cNvPr>
          <p:cNvSpPr/>
          <p:nvPr/>
        </p:nvSpPr>
        <p:spPr>
          <a:xfrm>
            <a:off x="83193" y="6513132"/>
            <a:ext cx="84718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Marchini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J., Howie, B. Genotype imputation for genome-wide association studies. </a:t>
            </a:r>
            <a:r>
              <a:rPr lang="en-US" sz="1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 Rev Genet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5" name="Picture 4" descr="Picture 4">
            <a:extLst>
              <a:ext uri="{FF2B5EF4-FFF2-40B4-BE49-F238E27FC236}">
                <a16:creationId xmlns:a16="http://schemas.microsoft.com/office/drawing/2014/main" id="{D6127DCE-9857-634A-9FB5-C6C4159F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62A4F-F77E-564C-A1CB-31560B98B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788" y="1206836"/>
            <a:ext cx="4683961" cy="4404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2A4FAE-916B-E741-B583-59355772F083}"/>
              </a:ext>
            </a:extLst>
          </p:cNvPr>
          <p:cNvSpPr txBox="1"/>
          <p:nvPr/>
        </p:nvSpPr>
        <p:spPr>
          <a:xfrm>
            <a:off x="5488266" y="5585943"/>
            <a:ext cx="2823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Po-Ru </a:t>
            </a:r>
            <a:r>
              <a:rPr lang="en-US" dirty="0" err="1"/>
              <a:t>Loh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 Nat. Gen’17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96C574-0E85-CF47-9F77-F00AF92760BE}"/>
              </a:ext>
            </a:extLst>
          </p:cNvPr>
          <p:cNvSpPr txBox="1"/>
          <p:nvPr/>
        </p:nvSpPr>
        <p:spPr>
          <a:xfrm>
            <a:off x="5488266" y="5329628"/>
            <a:ext cx="797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Eagle2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198D78-8EE3-5940-8C80-1A04763B3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75" y="1080030"/>
            <a:ext cx="3147188" cy="4938845"/>
          </a:xfrm>
          <a:prstGeom prst="rect">
            <a:avLst/>
          </a:prstGeom>
        </p:spPr>
      </p:pic>
      <p:sp>
        <p:nvSpPr>
          <p:cNvPr id="21" name="Down Arrow 20">
            <a:extLst>
              <a:ext uri="{FF2B5EF4-FFF2-40B4-BE49-F238E27FC236}">
                <a16:creationId xmlns:a16="http://schemas.microsoft.com/office/drawing/2014/main" id="{B6819E88-4AA8-E248-AB4F-2084EB23EAA6}"/>
              </a:ext>
            </a:extLst>
          </p:cNvPr>
          <p:cNvSpPr/>
          <p:nvPr/>
        </p:nvSpPr>
        <p:spPr>
          <a:xfrm>
            <a:off x="2004164" y="4096010"/>
            <a:ext cx="488009" cy="4008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50F7B3-72B7-8D47-8D76-D93E59A3A820}"/>
              </a:ext>
            </a:extLst>
          </p:cNvPr>
          <p:cNvSpPr txBox="1"/>
          <p:nvPr/>
        </p:nvSpPr>
        <p:spPr>
          <a:xfrm rot="16200000">
            <a:off x="40880" y="2307299"/>
            <a:ext cx="104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genomes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BCCDD0-9C11-564D-8728-1D3BB40FD03B}"/>
              </a:ext>
            </a:extLst>
          </p:cNvPr>
          <p:cNvSpPr txBox="1"/>
          <p:nvPr/>
        </p:nvSpPr>
        <p:spPr>
          <a:xfrm rot="16200000">
            <a:off x="11443" y="5305709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diplotype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BF6599-2B09-F949-8ED7-09711ADA6CBE}"/>
              </a:ext>
            </a:extLst>
          </p:cNvPr>
          <p:cNvSpPr/>
          <p:nvPr/>
        </p:nvSpPr>
        <p:spPr>
          <a:xfrm>
            <a:off x="294465" y="4057969"/>
            <a:ext cx="3791611" cy="2511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0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8" y="-201572"/>
            <a:ext cx="10515600" cy="1325563"/>
          </a:xfrm>
        </p:spPr>
        <p:txBody>
          <a:bodyPr/>
          <a:lstStyle/>
          <a:p>
            <a:r>
              <a:rPr lang="en-US" dirty="0"/>
              <a:t>Using Phasing to Amplify Allele Signals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878127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3413502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1D2298E-128D-9F4B-A8B0-8F549CCD22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84477" y="1212937"/>
            <a:ext cx="6905332" cy="4833733"/>
          </a:xfrm>
          <a:prstGeom prst="rect">
            <a:avLst/>
          </a:prstGeom>
        </p:spPr>
      </p:pic>
      <p:sp>
        <p:nvSpPr>
          <p:cNvPr id="25" name="Circular Arrow 24">
            <a:extLst>
              <a:ext uri="{FF2B5EF4-FFF2-40B4-BE49-F238E27FC236}">
                <a16:creationId xmlns:a16="http://schemas.microsoft.com/office/drawing/2014/main" id="{666F91F9-DE92-2C44-8B06-31ECC1485354}"/>
              </a:ext>
            </a:extLst>
          </p:cNvPr>
          <p:cNvSpPr/>
          <p:nvPr/>
        </p:nvSpPr>
        <p:spPr>
          <a:xfrm rot="5400000" flipV="1">
            <a:off x="4721769" y="2868222"/>
            <a:ext cx="1125416" cy="1049330"/>
          </a:xfrm>
          <a:prstGeom prst="circularArrow">
            <a:avLst>
              <a:gd name="adj1" fmla="val 12500"/>
              <a:gd name="adj2" fmla="val 1038558"/>
              <a:gd name="adj3" fmla="val 20457681"/>
              <a:gd name="adj4" fmla="val 10896585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2517DB-4822-3640-A541-1F86B406D9D6}"/>
              </a:ext>
            </a:extLst>
          </p:cNvPr>
          <p:cNvSpPr/>
          <p:nvPr/>
        </p:nvSpPr>
        <p:spPr>
          <a:xfrm>
            <a:off x="6224414" y="5908163"/>
            <a:ext cx="1068356" cy="138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A91510-1B59-C74E-B8F8-03FABF547791}"/>
              </a:ext>
            </a:extLst>
          </p:cNvPr>
          <p:cNvSpPr/>
          <p:nvPr/>
        </p:nvSpPr>
        <p:spPr>
          <a:xfrm>
            <a:off x="7304264" y="5908163"/>
            <a:ext cx="1719793" cy="1385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69F2BD-3E90-864A-9321-153D47D762BD}"/>
              </a:ext>
            </a:extLst>
          </p:cNvPr>
          <p:cNvSpPr/>
          <p:nvPr/>
        </p:nvSpPr>
        <p:spPr>
          <a:xfrm>
            <a:off x="9035551" y="5908163"/>
            <a:ext cx="756857" cy="138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EF71DF-1CE9-414E-85FF-F2FD1BEF156A}"/>
              </a:ext>
            </a:extLst>
          </p:cNvPr>
          <p:cNvSpPr/>
          <p:nvPr/>
        </p:nvSpPr>
        <p:spPr>
          <a:xfrm>
            <a:off x="6911884" y="6135133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Phased haplotype blocks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126D570-75D8-0841-83F8-0BAAE9087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75" y="1080030"/>
            <a:ext cx="3147188" cy="493884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5EEB6D9-BE7C-BB4F-BDA0-8E8E4CB0AC27}"/>
              </a:ext>
            </a:extLst>
          </p:cNvPr>
          <p:cNvSpPr/>
          <p:nvPr/>
        </p:nvSpPr>
        <p:spPr>
          <a:xfrm>
            <a:off x="83193" y="6513132"/>
            <a:ext cx="84718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Marchini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J., Howie, B. Genotype imputation for genome-wide association studies. </a:t>
            </a:r>
            <a:r>
              <a:rPr lang="en-US" sz="1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 Rev Genet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5" name="Picture 4" descr="Picture 4">
            <a:extLst>
              <a:ext uri="{FF2B5EF4-FFF2-40B4-BE49-F238E27FC236}">
                <a16:creationId xmlns:a16="http://schemas.microsoft.com/office/drawing/2014/main" id="{D6127DCE-9857-634A-9FB5-C6C4159F7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518A2F6A-075C-3F40-811C-86E1F905B3B6}"/>
              </a:ext>
            </a:extLst>
          </p:cNvPr>
          <p:cNvSpPr/>
          <p:nvPr/>
        </p:nvSpPr>
        <p:spPr>
          <a:xfrm>
            <a:off x="2004164" y="4096010"/>
            <a:ext cx="488009" cy="4008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FB019F-7DC3-3E46-9A47-E6BDF0C1332E}"/>
              </a:ext>
            </a:extLst>
          </p:cNvPr>
          <p:cNvSpPr/>
          <p:nvPr/>
        </p:nvSpPr>
        <p:spPr>
          <a:xfrm>
            <a:off x="5378664" y="3579083"/>
            <a:ext cx="6496009" cy="2961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1DB5ED-1614-D346-8FAA-047AE8A96C9A}"/>
              </a:ext>
            </a:extLst>
          </p:cNvPr>
          <p:cNvSpPr/>
          <p:nvPr/>
        </p:nvSpPr>
        <p:spPr>
          <a:xfrm>
            <a:off x="5378664" y="1334583"/>
            <a:ext cx="6496009" cy="2961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9ED81B-C815-8A4E-AEEB-DCA0D1746FD8}"/>
              </a:ext>
            </a:extLst>
          </p:cNvPr>
          <p:cNvSpPr txBox="1"/>
          <p:nvPr/>
        </p:nvSpPr>
        <p:spPr>
          <a:xfrm rot="16200000">
            <a:off x="40880" y="2307299"/>
            <a:ext cx="104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genomes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93EAA-FFC6-164D-8EAD-05FC78D0D3D6}"/>
              </a:ext>
            </a:extLst>
          </p:cNvPr>
          <p:cNvSpPr txBox="1"/>
          <p:nvPr/>
        </p:nvSpPr>
        <p:spPr>
          <a:xfrm rot="16200000">
            <a:off x="11443" y="5305709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diplotype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4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82BB28-9483-FB47-ACA0-55A68675D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"/>
          <a:stretch/>
        </p:blipFill>
        <p:spPr>
          <a:xfrm>
            <a:off x="411480" y="3160925"/>
            <a:ext cx="5155252" cy="375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E1B86-351C-0C40-902F-14D0C4A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8" y="-201572"/>
            <a:ext cx="10515600" cy="1325563"/>
          </a:xfrm>
        </p:spPr>
        <p:txBody>
          <a:bodyPr/>
          <a:lstStyle/>
          <a:p>
            <a:r>
              <a:rPr lang="en-US" dirty="0"/>
              <a:t>Using Phasing to Amplify Allele Signals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BF74865-D950-CD4C-87EE-AA0A6D23012C}"/>
              </a:ext>
            </a:extLst>
          </p:cNvPr>
          <p:cNvSpPr/>
          <p:nvPr/>
        </p:nvSpPr>
        <p:spPr>
          <a:xfrm>
            <a:off x="3378631" y="2878127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87051B-F5CD-F84B-B0C3-CDED19622D30}"/>
              </a:ext>
            </a:extLst>
          </p:cNvPr>
          <p:cNvSpPr/>
          <p:nvPr/>
        </p:nvSpPr>
        <p:spPr>
          <a:xfrm>
            <a:off x="92988" y="3413502"/>
            <a:ext cx="201477" cy="268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Picture 4">
            <a:extLst>
              <a:ext uri="{FF2B5EF4-FFF2-40B4-BE49-F238E27FC236}">
                <a16:creationId xmlns:a16="http://schemas.microsoft.com/office/drawing/2014/main" id="{D6127DCE-9857-634A-9FB5-C6C4159F7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36" y="58592"/>
            <a:ext cx="816540" cy="945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8CC7-14C7-3C47-A218-D4601D1C0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06" y="1283697"/>
            <a:ext cx="3607864" cy="1350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2F96C0-90CD-B04C-933F-DD5D54DF2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696" y="942177"/>
            <a:ext cx="2806700" cy="50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E55E42-23C8-0942-BE10-C9D58B9F4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9393" y="2796538"/>
            <a:ext cx="2781300" cy="406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8570149-9F43-704C-BB4D-64939C8983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39"/>
          <a:stretch/>
        </p:blipFill>
        <p:spPr>
          <a:xfrm>
            <a:off x="5452945" y="1212937"/>
            <a:ext cx="6736863" cy="483373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F79502D-2B5A-134C-9E37-0FDF60BC4091}"/>
              </a:ext>
            </a:extLst>
          </p:cNvPr>
          <p:cNvSpPr/>
          <p:nvPr/>
        </p:nvSpPr>
        <p:spPr>
          <a:xfrm>
            <a:off x="6224414" y="5908163"/>
            <a:ext cx="1068356" cy="138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162099-904C-2942-BF89-F887ACD9CC9E}"/>
              </a:ext>
            </a:extLst>
          </p:cNvPr>
          <p:cNvSpPr/>
          <p:nvPr/>
        </p:nvSpPr>
        <p:spPr>
          <a:xfrm>
            <a:off x="7304264" y="5908163"/>
            <a:ext cx="1719793" cy="1385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F66E189-5437-1A40-93FC-8A3592FF282C}"/>
              </a:ext>
            </a:extLst>
          </p:cNvPr>
          <p:cNvSpPr/>
          <p:nvPr/>
        </p:nvSpPr>
        <p:spPr>
          <a:xfrm>
            <a:off x="9035551" y="5908163"/>
            <a:ext cx="756857" cy="138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BBE7ADA-AABD-B141-A895-5336F9DF210D}"/>
              </a:ext>
            </a:extLst>
          </p:cNvPr>
          <p:cNvSpPr/>
          <p:nvPr/>
        </p:nvSpPr>
        <p:spPr>
          <a:xfrm>
            <a:off x="6911884" y="6135133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Phased haplotype blocks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F73853-440C-E345-9989-C5012E769667}"/>
              </a:ext>
            </a:extLst>
          </p:cNvPr>
          <p:cNvSpPr txBox="1"/>
          <p:nvPr/>
        </p:nvSpPr>
        <p:spPr>
          <a:xfrm>
            <a:off x="-10668" y="385064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F72E2C-E1EB-2D44-BAD6-815AC0DB618C}"/>
              </a:ext>
            </a:extLst>
          </p:cNvPr>
          <p:cNvSpPr/>
          <p:nvPr/>
        </p:nvSpPr>
        <p:spPr>
          <a:xfrm>
            <a:off x="14384" y="3711848"/>
            <a:ext cx="2152619" cy="609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95CB63-4123-9244-8B99-FDBCC74C4EA6}"/>
              </a:ext>
            </a:extLst>
          </p:cNvPr>
          <p:cNvSpPr/>
          <p:nvPr/>
        </p:nvSpPr>
        <p:spPr>
          <a:xfrm rot="2070907">
            <a:off x="353255" y="4383989"/>
            <a:ext cx="2000219" cy="521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5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30798</TotalTime>
  <Words>1102</Words>
  <Application>Microsoft Macintosh PowerPoint</Application>
  <PresentationFormat>Widescreen</PresentationFormat>
  <Paragraphs>294</Paragraphs>
  <Slides>48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Helvetica Neue</vt:lpstr>
      <vt:lpstr>Helvetica Neue Light</vt:lpstr>
      <vt:lpstr>Helvetica Neue Light</vt:lpstr>
      <vt:lpstr>Office Theme</vt:lpstr>
      <vt:lpstr>1_Office Theme</vt:lpstr>
      <vt:lpstr>Somatic CNVs in Cancer  and Normal Tissues</vt:lpstr>
      <vt:lpstr>Background and Motivation</vt:lpstr>
      <vt:lpstr>Detecting CNVs in (sc)RNA-seq data</vt:lpstr>
      <vt:lpstr>Detecting CNVs in (sc)RNA-seq data</vt:lpstr>
      <vt:lpstr>Monoallelic Detection, Bursting, Noise</vt:lpstr>
      <vt:lpstr>Monoallelic Detection, Bursting, Noise</vt:lpstr>
      <vt:lpstr>Using Phasing to Amplify Allele Signals</vt:lpstr>
      <vt:lpstr>Using Phasing to Amplify Allele Signals</vt:lpstr>
      <vt:lpstr>Using Phasing to Amplify Allele Signals</vt:lpstr>
      <vt:lpstr>Using Phasing to Amplify Allele Signals</vt:lpstr>
      <vt:lpstr>Using Phasing to Amplify Allele Signals</vt:lpstr>
      <vt:lpstr>Using Phasing to Amplify Allele Signals</vt:lpstr>
      <vt:lpstr>Using Phasing to Amplify Allele Signals</vt:lpstr>
      <vt:lpstr>Detecting CNVs and Subclonal Populations</vt:lpstr>
      <vt:lpstr>Recovering Subclonal Structure</vt:lpstr>
      <vt:lpstr>Recovering Subclonal Structure</vt:lpstr>
      <vt:lpstr>PowerPoint Presentation</vt:lpstr>
      <vt:lpstr>PowerPoint Presentation</vt:lpstr>
      <vt:lpstr>Neuroblastoma</vt:lpstr>
      <vt:lpstr>Neuroblastoma</vt:lpstr>
      <vt:lpstr>Neuroblastoma</vt:lpstr>
      <vt:lpstr>Neuroblastoma</vt:lpstr>
      <vt:lpstr>Neuroblastoma</vt:lpstr>
      <vt:lpstr>Spatial Transcriptomics: What Can We Learn?</vt:lpstr>
      <vt:lpstr>Numbat Application to Spatial Cancer Data</vt:lpstr>
      <vt:lpstr>Numbat Application to Spatial Cancer Data</vt:lpstr>
      <vt:lpstr>Numbat Application to Spatial Cancer Data</vt:lpstr>
      <vt:lpstr>Numbat Application to Spatial Cancer Data</vt:lpstr>
      <vt:lpstr>Numbat Application to Spatial Cancer Data</vt:lpstr>
      <vt:lpstr>Clonal Expansions in Normal Tissues</vt:lpstr>
      <vt:lpstr>Clonal Expansions in Normal Tissues</vt:lpstr>
      <vt:lpstr>Clonal Expansions in Normal Tissues</vt:lpstr>
      <vt:lpstr>Clonal Expansions in Normal Tissues</vt:lpstr>
      <vt:lpstr>Clonal Expansions in Normal Tissues</vt:lpstr>
      <vt:lpstr>Clonal Expansions in Normal Tissues</vt:lpstr>
      <vt:lpstr>Clonal Expansions in Normal Tissues</vt:lpstr>
      <vt:lpstr>Expansions in Normal Tissues: Recurrence</vt:lpstr>
      <vt:lpstr>Expansions in Normal Tissues: Recurrence</vt:lpstr>
      <vt:lpstr>Expansions in Normal Tissues: Recurrence</vt:lpstr>
      <vt:lpstr>Expansions in Normal Tissues: Recurrence</vt:lpstr>
      <vt:lpstr>Expansions in Normal Tissues: Impact</vt:lpstr>
      <vt:lpstr>Expansions in Normal Tissues: Impact</vt:lpstr>
      <vt:lpstr>Clonal Expansions in Adrenal Tissues</vt:lpstr>
      <vt:lpstr>Clonal Expansions in Adrenal Tissues</vt:lpstr>
      <vt:lpstr>Summary</vt:lpstr>
      <vt:lpstr>Acknowledgements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Wiring together large scRNA-seq collections</dc:title>
  <dc:creator>Peter Kharchenko</dc:creator>
  <cp:lastModifiedBy>Peter Kharchenko</cp:lastModifiedBy>
  <cp:revision>777</cp:revision>
  <dcterms:created xsi:type="dcterms:W3CDTF">2018-10-29T23:40:19Z</dcterms:created>
  <dcterms:modified xsi:type="dcterms:W3CDTF">2025-02-20T20:00:22Z</dcterms:modified>
</cp:coreProperties>
</file>