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</p:sldMasterIdLst>
  <p:notesMasterIdLst>
    <p:notesMasterId r:id="rId44"/>
  </p:notesMasterIdLst>
  <p:sldIdLst>
    <p:sldId id="263" r:id="rId5"/>
    <p:sldId id="282" r:id="rId6"/>
    <p:sldId id="281" r:id="rId7"/>
    <p:sldId id="283" r:id="rId8"/>
    <p:sldId id="284" r:id="rId9"/>
    <p:sldId id="285" r:id="rId10"/>
    <p:sldId id="286" r:id="rId11"/>
    <p:sldId id="608" r:id="rId12"/>
    <p:sldId id="274" r:id="rId13"/>
    <p:sldId id="256" r:id="rId14"/>
    <p:sldId id="264" r:id="rId15"/>
    <p:sldId id="265" r:id="rId16"/>
    <p:sldId id="275" r:id="rId17"/>
    <p:sldId id="603" r:id="rId18"/>
    <p:sldId id="266" r:id="rId19"/>
    <p:sldId id="258" r:id="rId20"/>
    <p:sldId id="287" r:id="rId21"/>
    <p:sldId id="259" r:id="rId22"/>
    <p:sldId id="289" r:id="rId23"/>
    <p:sldId id="260" r:id="rId24"/>
    <p:sldId id="261" r:id="rId25"/>
    <p:sldId id="277" r:id="rId26"/>
    <p:sldId id="262" r:id="rId27"/>
    <p:sldId id="276" r:id="rId28"/>
    <p:sldId id="291" r:id="rId29"/>
    <p:sldId id="599" r:id="rId30"/>
    <p:sldId id="598" r:id="rId31"/>
    <p:sldId id="593" r:id="rId32"/>
    <p:sldId id="607" r:id="rId33"/>
    <p:sldId id="606" r:id="rId34"/>
    <p:sldId id="278" r:id="rId35"/>
    <p:sldId id="272" r:id="rId36"/>
    <p:sldId id="280" r:id="rId37"/>
    <p:sldId id="290" r:id="rId38"/>
    <p:sldId id="604" r:id="rId39"/>
    <p:sldId id="605" r:id="rId40"/>
    <p:sldId id="602" r:id="rId41"/>
    <p:sldId id="609" r:id="rId42"/>
    <p:sldId id="600" r:id="rId4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C00000"/>
    <a:srgbClr val="FA5F17"/>
    <a:srgbClr val="12A6DF"/>
    <a:srgbClr val="92D050"/>
    <a:srgbClr val="E97132"/>
    <a:srgbClr val="4EA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4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xfrm>
          <a:off x="889607" y="866615"/>
          <a:ext cx="1779215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lIns="0" rIns="0"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xfrm>
          <a:off x="444803" y="1733231"/>
          <a:ext cx="2668822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/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A5E9F2-EA32-4C55-BA51-03DB1CA8B20C}" type="doc">
      <dgm:prSet loTypeId="urn:microsoft.com/office/officeart/2005/8/layout/pyramid1" loCatId="pyramid" qsTypeId="urn:microsoft.com/office/officeart/2005/8/quickstyle/3d5" qsCatId="3D" csTypeId="urn:microsoft.com/office/officeart/2005/8/colors/accent1_3" csCatId="accent1" phldr="1"/>
      <dgm:spPr/>
    </dgm:pt>
    <dgm:pt modelId="{8728CACB-BA34-49CD-BD5C-36C3ABE1D1D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</a:t>
          </a:r>
          <a:endParaRPr lang="en-US" sz="3600" dirty="0">
            <a:solidFill>
              <a:schemeClr val="bg1"/>
            </a:solidFill>
          </a:endParaRPr>
        </a:p>
      </dgm:t>
    </dgm:pt>
    <dgm:pt modelId="{8FAED602-4B12-475A-84CD-9DF772C50A3E}" type="par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4112347-EF14-465A-BAF3-5B6E57778E28}" type="sib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E810F7F7-B611-4EC0-91E9-4B66C47974A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BM</a:t>
          </a:r>
          <a:endParaRPr lang="en-US" sz="3600" dirty="0">
            <a:solidFill>
              <a:schemeClr val="bg1"/>
            </a:solidFill>
          </a:endParaRPr>
        </a:p>
      </dgm:t>
    </dgm:pt>
    <dgm:pt modelId="{FE384CA6-972B-4BD1-B31D-4E3CC840F74F}" type="par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962477A4-105B-464F-BC3E-EC2BC1562B2F}" type="sib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AFBF759C-0BE1-42FE-861D-66FF8E8C84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SC</a:t>
          </a:r>
          <a:endParaRPr lang="en-US" sz="3600" dirty="0">
            <a:solidFill>
              <a:schemeClr val="bg1"/>
            </a:solidFill>
          </a:endParaRPr>
        </a:p>
      </dgm:t>
    </dgm:pt>
    <dgm:pt modelId="{C366CE16-8773-4BC7-A08B-8A4325CB4C5B}" type="par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46FBBB09-C1AE-414A-945A-B1018B15E9E0}" type="sib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694B55D-B76C-4BF5-BC04-FC9788D2621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BS</a:t>
          </a:r>
          <a:endParaRPr lang="en-US" sz="3600" dirty="0">
            <a:solidFill>
              <a:schemeClr val="bg1"/>
            </a:solidFill>
          </a:endParaRPr>
        </a:p>
      </dgm:t>
    </dgm:pt>
    <dgm:pt modelId="{A8A40485-8B28-49F3-9B0D-40E8000C8916}" type="par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CD5CABAD-A43E-4649-B009-7916FCDEACF9}" type="sib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33C7D540-119B-4890-AE39-8513C35CCF09}" type="pres">
      <dgm:prSet presAssocID="{5AA5E9F2-EA32-4C55-BA51-03DB1CA8B20C}" presName="Name0" presStyleCnt="0">
        <dgm:presLayoutVars>
          <dgm:dir/>
          <dgm:animLvl val="lvl"/>
          <dgm:resizeHandles val="exact"/>
        </dgm:presLayoutVars>
      </dgm:prSet>
      <dgm:spPr/>
    </dgm:pt>
    <dgm:pt modelId="{FAD2A536-34CC-4524-97E9-2E8FCC837D8B}" type="pres">
      <dgm:prSet presAssocID="{8728CACB-BA34-49CD-BD5C-36C3ABE1D1DF}" presName="Name8" presStyleCnt="0"/>
      <dgm:spPr/>
    </dgm:pt>
    <dgm:pt modelId="{953BF055-948D-453B-BBAC-1E3D2608291F}" type="pres">
      <dgm:prSet presAssocID="{8728CACB-BA34-49CD-BD5C-36C3ABE1D1DF}" presName="level" presStyleLbl="node1" presStyleIdx="0" presStyleCnt="4">
        <dgm:presLayoutVars>
          <dgm:chMax val="1"/>
          <dgm:bulletEnabled val="1"/>
        </dgm:presLayoutVars>
      </dgm:prSet>
      <dgm:spPr/>
    </dgm:pt>
    <dgm:pt modelId="{54915CE7-5CA9-4B2B-8684-9FED91F135C3}" type="pres">
      <dgm:prSet presAssocID="{8728CACB-BA34-49CD-BD5C-36C3ABE1D1D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900255-B121-4532-8FEA-AE7FAFB94757}" type="pres">
      <dgm:prSet presAssocID="{E810F7F7-B611-4EC0-91E9-4B66C47974A0}" presName="Name8" presStyleCnt="0"/>
      <dgm:spPr/>
    </dgm:pt>
    <dgm:pt modelId="{1DC9CE36-4FA4-4F77-BC2B-903CA984E736}" type="pres">
      <dgm:prSet presAssocID="{E810F7F7-B611-4EC0-91E9-4B66C47974A0}" presName="level" presStyleLbl="node1" presStyleIdx="1" presStyleCnt="4">
        <dgm:presLayoutVars>
          <dgm:chMax val="1"/>
          <dgm:bulletEnabled val="1"/>
        </dgm:presLayoutVars>
      </dgm:prSet>
      <dgm:spPr/>
    </dgm:pt>
    <dgm:pt modelId="{21573525-7678-4E98-9FA6-6113703500D3}" type="pres">
      <dgm:prSet presAssocID="{E810F7F7-B611-4EC0-91E9-4B66C4797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4DCBCF-CBF4-4C3D-9025-C95FE96155FC}" type="pres">
      <dgm:prSet presAssocID="{AFBF759C-0BE1-42FE-861D-66FF8E8C84B1}" presName="Name8" presStyleCnt="0"/>
      <dgm:spPr/>
    </dgm:pt>
    <dgm:pt modelId="{2F1B807D-4EEE-4867-9E77-D1695716BB33}" type="pres">
      <dgm:prSet presAssocID="{AFBF759C-0BE1-42FE-861D-66FF8E8C84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78A9C07C-5E92-49E2-B967-6776FDD60053}" type="pres">
      <dgm:prSet presAssocID="{AFBF759C-0BE1-42FE-861D-66FF8E8C8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150E79-7AD3-4614-B75D-A6482453AEA9}" type="pres">
      <dgm:prSet presAssocID="{D694B55D-B76C-4BF5-BC04-FC9788D26218}" presName="Name8" presStyleCnt="0"/>
      <dgm:spPr/>
    </dgm:pt>
    <dgm:pt modelId="{E49DC566-1D50-42E4-8B13-F1C111C5E722}" type="pres">
      <dgm:prSet presAssocID="{D694B55D-B76C-4BF5-BC04-FC9788D26218}" presName="level" presStyleLbl="node1" presStyleIdx="3" presStyleCnt="4">
        <dgm:presLayoutVars>
          <dgm:chMax val="1"/>
          <dgm:bulletEnabled val="1"/>
        </dgm:presLayoutVars>
      </dgm:prSet>
      <dgm:spPr/>
    </dgm:pt>
    <dgm:pt modelId="{21AC8F13-C801-42A1-B1CD-035D6F3772FB}" type="pres">
      <dgm:prSet presAssocID="{D694B55D-B76C-4BF5-BC04-FC9788D2621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515621E-B1B1-44EC-954B-CEC8208BDE07}" type="presOf" srcId="{D694B55D-B76C-4BF5-BC04-FC9788D26218}" destId="{21AC8F13-C801-42A1-B1CD-035D6F3772FB}" srcOrd="1" destOrd="0" presId="urn:microsoft.com/office/officeart/2005/8/layout/pyramid1"/>
    <dgm:cxn modelId="{D17EC71F-BD78-465E-8BC1-0FBCF8EAB192}" srcId="{5AA5E9F2-EA32-4C55-BA51-03DB1CA8B20C}" destId="{AFBF759C-0BE1-42FE-861D-66FF8E8C84B1}" srcOrd="2" destOrd="0" parTransId="{C366CE16-8773-4BC7-A08B-8A4325CB4C5B}" sibTransId="{46FBBB09-C1AE-414A-945A-B1018B15E9E0}"/>
    <dgm:cxn modelId="{4ECDC826-FF11-4B93-9330-CED0931F2035}" srcId="{5AA5E9F2-EA32-4C55-BA51-03DB1CA8B20C}" destId="{E810F7F7-B611-4EC0-91E9-4B66C47974A0}" srcOrd="1" destOrd="0" parTransId="{FE384CA6-972B-4BD1-B31D-4E3CC840F74F}" sibTransId="{962477A4-105B-464F-BC3E-EC2BC1562B2F}"/>
    <dgm:cxn modelId="{9524BE3D-612E-4B62-AEB9-0015FD2907CD}" type="presOf" srcId="{8728CACB-BA34-49CD-BD5C-36C3ABE1D1DF}" destId="{953BF055-948D-453B-BBAC-1E3D2608291F}" srcOrd="0" destOrd="0" presId="urn:microsoft.com/office/officeart/2005/8/layout/pyramid1"/>
    <dgm:cxn modelId="{59BF866C-5D5B-49C8-9FB1-DA3C99CD544E}" srcId="{5AA5E9F2-EA32-4C55-BA51-03DB1CA8B20C}" destId="{8728CACB-BA34-49CD-BD5C-36C3ABE1D1DF}" srcOrd="0" destOrd="0" parTransId="{8FAED602-4B12-475A-84CD-9DF772C50A3E}" sibTransId="{D4112347-EF14-465A-BAF3-5B6E57778E28}"/>
    <dgm:cxn modelId="{A0AFE46D-920C-4A9E-8D0E-C0EF68391891}" type="presOf" srcId="{5AA5E9F2-EA32-4C55-BA51-03DB1CA8B20C}" destId="{33C7D540-119B-4890-AE39-8513C35CCF09}" srcOrd="0" destOrd="0" presId="urn:microsoft.com/office/officeart/2005/8/layout/pyramid1"/>
    <dgm:cxn modelId="{C316A650-DE3B-47D4-8DC7-FB58A8F1A89A}" type="presOf" srcId="{E810F7F7-B611-4EC0-91E9-4B66C47974A0}" destId="{21573525-7678-4E98-9FA6-6113703500D3}" srcOrd="1" destOrd="0" presId="urn:microsoft.com/office/officeart/2005/8/layout/pyramid1"/>
    <dgm:cxn modelId="{999ADE7C-1CC9-4B28-9AB4-0576F064213E}" srcId="{5AA5E9F2-EA32-4C55-BA51-03DB1CA8B20C}" destId="{D694B55D-B76C-4BF5-BC04-FC9788D26218}" srcOrd="3" destOrd="0" parTransId="{A8A40485-8B28-49F3-9B0D-40E8000C8916}" sibTransId="{CD5CABAD-A43E-4649-B009-7916FCDEACF9}"/>
    <dgm:cxn modelId="{3C656E82-5002-4764-BBF3-89B87E2651AA}" type="presOf" srcId="{D694B55D-B76C-4BF5-BC04-FC9788D26218}" destId="{E49DC566-1D50-42E4-8B13-F1C111C5E722}" srcOrd="0" destOrd="0" presId="urn:microsoft.com/office/officeart/2005/8/layout/pyramid1"/>
    <dgm:cxn modelId="{3342F09B-BD71-4AD2-A0B8-CE72EFC42A92}" type="presOf" srcId="{8728CACB-BA34-49CD-BD5C-36C3ABE1D1DF}" destId="{54915CE7-5CA9-4B2B-8684-9FED91F135C3}" srcOrd="1" destOrd="0" presId="urn:microsoft.com/office/officeart/2005/8/layout/pyramid1"/>
    <dgm:cxn modelId="{185D64B5-4D89-4660-9A4C-9766981D3553}" type="presOf" srcId="{AFBF759C-0BE1-42FE-861D-66FF8E8C84B1}" destId="{78A9C07C-5E92-49E2-B967-6776FDD60053}" srcOrd="1" destOrd="0" presId="urn:microsoft.com/office/officeart/2005/8/layout/pyramid1"/>
    <dgm:cxn modelId="{DD8201BE-EFA7-45E9-8D9C-B9DD0B25BF4E}" type="presOf" srcId="{E810F7F7-B611-4EC0-91E9-4B66C47974A0}" destId="{1DC9CE36-4FA4-4F77-BC2B-903CA984E736}" srcOrd="0" destOrd="0" presId="urn:microsoft.com/office/officeart/2005/8/layout/pyramid1"/>
    <dgm:cxn modelId="{50C2E9D3-5867-4E53-BD27-A7909E4384B2}" type="presOf" srcId="{AFBF759C-0BE1-42FE-861D-66FF8E8C84B1}" destId="{2F1B807D-4EEE-4867-9E77-D1695716BB33}" srcOrd="0" destOrd="0" presId="urn:microsoft.com/office/officeart/2005/8/layout/pyramid1"/>
    <dgm:cxn modelId="{D47A9629-E87A-4B1A-813F-A62704E57495}" type="presParOf" srcId="{33C7D540-119B-4890-AE39-8513C35CCF09}" destId="{FAD2A536-34CC-4524-97E9-2E8FCC837D8B}" srcOrd="0" destOrd="0" presId="urn:microsoft.com/office/officeart/2005/8/layout/pyramid1"/>
    <dgm:cxn modelId="{69D7BACE-813B-4485-AC21-ADB2BB9B851B}" type="presParOf" srcId="{FAD2A536-34CC-4524-97E9-2E8FCC837D8B}" destId="{953BF055-948D-453B-BBAC-1E3D2608291F}" srcOrd="0" destOrd="0" presId="urn:microsoft.com/office/officeart/2005/8/layout/pyramid1"/>
    <dgm:cxn modelId="{8036BF96-4CBD-4A40-9D67-FA9B911F67B5}" type="presParOf" srcId="{FAD2A536-34CC-4524-97E9-2E8FCC837D8B}" destId="{54915CE7-5CA9-4B2B-8684-9FED91F135C3}" srcOrd="1" destOrd="0" presId="urn:microsoft.com/office/officeart/2005/8/layout/pyramid1"/>
    <dgm:cxn modelId="{3AA8970E-7FF7-430A-95F4-7A708DDE4637}" type="presParOf" srcId="{33C7D540-119B-4890-AE39-8513C35CCF09}" destId="{F5900255-B121-4532-8FEA-AE7FAFB94757}" srcOrd="1" destOrd="0" presId="urn:microsoft.com/office/officeart/2005/8/layout/pyramid1"/>
    <dgm:cxn modelId="{8FF30BF2-A743-48D1-9CA0-417FAC1B240B}" type="presParOf" srcId="{F5900255-B121-4532-8FEA-AE7FAFB94757}" destId="{1DC9CE36-4FA4-4F77-BC2B-903CA984E736}" srcOrd="0" destOrd="0" presId="urn:microsoft.com/office/officeart/2005/8/layout/pyramid1"/>
    <dgm:cxn modelId="{FE0D1BF8-4BBB-4AEA-9F2E-884DF77ECC2F}" type="presParOf" srcId="{F5900255-B121-4532-8FEA-AE7FAFB94757}" destId="{21573525-7678-4E98-9FA6-6113703500D3}" srcOrd="1" destOrd="0" presId="urn:microsoft.com/office/officeart/2005/8/layout/pyramid1"/>
    <dgm:cxn modelId="{93BAA0F8-6C24-48F9-BCA6-7205A323B41B}" type="presParOf" srcId="{33C7D540-119B-4890-AE39-8513C35CCF09}" destId="{294DCBCF-CBF4-4C3D-9025-C95FE96155FC}" srcOrd="2" destOrd="0" presId="urn:microsoft.com/office/officeart/2005/8/layout/pyramid1"/>
    <dgm:cxn modelId="{6075B012-4DF5-412C-B06B-B7A65F87A50E}" type="presParOf" srcId="{294DCBCF-CBF4-4C3D-9025-C95FE96155FC}" destId="{2F1B807D-4EEE-4867-9E77-D1695716BB33}" srcOrd="0" destOrd="0" presId="urn:microsoft.com/office/officeart/2005/8/layout/pyramid1"/>
    <dgm:cxn modelId="{AF17774F-7AF8-43E9-8B99-DC29B9F1F729}" type="presParOf" srcId="{294DCBCF-CBF4-4C3D-9025-C95FE96155FC}" destId="{78A9C07C-5E92-49E2-B967-6776FDD60053}" srcOrd="1" destOrd="0" presId="urn:microsoft.com/office/officeart/2005/8/layout/pyramid1"/>
    <dgm:cxn modelId="{9DDA94E5-A1D5-40F7-81D2-AE637A296F7A}" type="presParOf" srcId="{33C7D540-119B-4890-AE39-8513C35CCF09}" destId="{94150E79-7AD3-4614-B75D-A6482453AEA9}" srcOrd="3" destOrd="0" presId="urn:microsoft.com/office/officeart/2005/8/layout/pyramid1"/>
    <dgm:cxn modelId="{841C7138-82E9-414F-8211-60F9880F61C4}" type="presParOf" srcId="{94150E79-7AD3-4614-B75D-A6482453AEA9}" destId="{E49DC566-1D50-42E4-8B13-F1C111C5E722}" srcOrd="0" destOrd="0" presId="urn:microsoft.com/office/officeart/2005/8/layout/pyramid1"/>
    <dgm:cxn modelId="{54697A9E-3AC6-4640-8B5E-5DCCAF14D686}" type="presParOf" srcId="{94150E79-7AD3-4614-B75D-A6482453AEA9}" destId="{21AC8F13-C801-42A1-B1CD-035D6F3772F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A5E9F2-EA32-4C55-BA51-03DB1CA8B20C}" type="doc">
      <dgm:prSet loTypeId="urn:microsoft.com/office/officeart/2005/8/layout/pyramid1" loCatId="pyramid" qsTypeId="urn:microsoft.com/office/officeart/2005/8/quickstyle/3d5" qsCatId="3D" csTypeId="urn:microsoft.com/office/officeart/2005/8/colors/accent1_3" csCatId="accent1" phldr="1"/>
      <dgm:spPr/>
    </dgm:pt>
    <dgm:pt modelId="{8728CACB-BA34-49CD-BD5C-36C3ABE1D1D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</a:t>
          </a:r>
          <a:endParaRPr lang="en-US" sz="3600" dirty="0">
            <a:solidFill>
              <a:schemeClr val="bg1"/>
            </a:solidFill>
          </a:endParaRPr>
        </a:p>
      </dgm:t>
    </dgm:pt>
    <dgm:pt modelId="{8FAED602-4B12-475A-84CD-9DF772C50A3E}" type="par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4112347-EF14-465A-BAF3-5B6E57778E28}" type="sib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E810F7F7-B611-4EC0-91E9-4B66C47974A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BM</a:t>
          </a:r>
          <a:endParaRPr lang="en-US" sz="3600" dirty="0">
            <a:solidFill>
              <a:schemeClr val="bg1"/>
            </a:solidFill>
          </a:endParaRPr>
        </a:p>
      </dgm:t>
    </dgm:pt>
    <dgm:pt modelId="{FE384CA6-972B-4BD1-B31D-4E3CC840F74F}" type="par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962477A4-105B-464F-BC3E-EC2BC1562B2F}" type="sib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AFBF759C-0BE1-42FE-861D-66FF8E8C84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SC</a:t>
          </a:r>
          <a:endParaRPr lang="en-US" sz="3600" dirty="0">
            <a:solidFill>
              <a:schemeClr val="bg1"/>
            </a:solidFill>
          </a:endParaRPr>
        </a:p>
      </dgm:t>
    </dgm:pt>
    <dgm:pt modelId="{C366CE16-8773-4BC7-A08B-8A4325CB4C5B}" type="par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46FBBB09-C1AE-414A-945A-B1018B15E9E0}" type="sib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694B55D-B76C-4BF5-BC04-FC9788D2621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BS</a:t>
          </a:r>
          <a:endParaRPr lang="en-US" sz="3600" dirty="0">
            <a:solidFill>
              <a:schemeClr val="bg1"/>
            </a:solidFill>
          </a:endParaRPr>
        </a:p>
      </dgm:t>
    </dgm:pt>
    <dgm:pt modelId="{A8A40485-8B28-49F3-9B0D-40E8000C8916}" type="par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CD5CABAD-A43E-4649-B009-7916FCDEACF9}" type="sib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33C7D540-119B-4890-AE39-8513C35CCF09}" type="pres">
      <dgm:prSet presAssocID="{5AA5E9F2-EA32-4C55-BA51-03DB1CA8B20C}" presName="Name0" presStyleCnt="0">
        <dgm:presLayoutVars>
          <dgm:dir/>
          <dgm:animLvl val="lvl"/>
          <dgm:resizeHandles val="exact"/>
        </dgm:presLayoutVars>
      </dgm:prSet>
      <dgm:spPr/>
    </dgm:pt>
    <dgm:pt modelId="{FAD2A536-34CC-4524-97E9-2E8FCC837D8B}" type="pres">
      <dgm:prSet presAssocID="{8728CACB-BA34-49CD-BD5C-36C3ABE1D1DF}" presName="Name8" presStyleCnt="0"/>
      <dgm:spPr/>
    </dgm:pt>
    <dgm:pt modelId="{953BF055-948D-453B-BBAC-1E3D2608291F}" type="pres">
      <dgm:prSet presAssocID="{8728CACB-BA34-49CD-BD5C-36C3ABE1D1DF}" presName="level" presStyleLbl="node1" presStyleIdx="0" presStyleCnt="4">
        <dgm:presLayoutVars>
          <dgm:chMax val="1"/>
          <dgm:bulletEnabled val="1"/>
        </dgm:presLayoutVars>
      </dgm:prSet>
      <dgm:spPr/>
    </dgm:pt>
    <dgm:pt modelId="{54915CE7-5CA9-4B2B-8684-9FED91F135C3}" type="pres">
      <dgm:prSet presAssocID="{8728CACB-BA34-49CD-BD5C-36C3ABE1D1D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900255-B121-4532-8FEA-AE7FAFB94757}" type="pres">
      <dgm:prSet presAssocID="{E810F7F7-B611-4EC0-91E9-4B66C47974A0}" presName="Name8" presStyleCnt="0"/>
      <dgm:spPr/>
    </dgm:pt>
    <dgm:pt modelId="{1DC9CE36-4FA4-4F77-BC2B-903CA984E736}" type="pres">
      <dgm:prSet presAssocID="{E810F7F7-B611-4EC0-91E9-4B66C47974A0}" presName="level" presStyleLbl="node1" presStyleIdx="1" presStyleCnt="4">
        <dgm:presLayoutVars>
          <dgm:chMax val="1"/>
          <dgm:bulletEnabled val="1"/>
        </dgm:presLayoutVars>
      </dgm:prSet>
      <dgm:spPr/>
    </dgm:pt>
    <dgm:pt modelId="{21573525-7678-4E98-9FA6-6113703500D3}" type="pres">
      <dgm:prSet presAssocID="{E810F7F7-B611-4EC0-91E9-4B66C4797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4DCBCF-CBF4-4C3D-9025-C95FE96155FC}" type="pres">
      <dgm:prSet presAssocID="{AFBF759C-0BE1-42FE-861D-66FF8E8C84B1}" presName="Name8" presStyleCnt="0"/>
      <dgm:spPr/>
    </dgm:pt>
    <dgm:pt modelId="{2F1B807D-4EEE-4867-9E77-D1695716BB33}" type="pres">
      <dgm:prSet presAssocID="{AFBF759C-0BE1-42FE-861D-66FF8E8C84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78A9C07C-5E92-49E2-B967-6776FDD60053}" type="pres">
      <dgm:prSet presAssocID="{AFBF759C-0BE1-42FE-861D-66FF8E8C8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150E79-7AD3-4614-B75D-A6482453AEA9}" type="pres">
      <dgm:prSet presAssocID="{D694B55D-B76C-4BF5-BC04-FC9788D26218}" presName="Name8" presStyleCnt="0"/>
      <dgm:spPr/>
    </dgm:pt>
    <dgm:pt modelId="{E49DC566-1D50-42E4-8B13-F1C111C5E722}" type="pres">
      <dgm:prSet presAssocID="{D694B55D-B76C-4BF5-BC04-FC9788D26218}" presName="level" presStyleLbl="node1" presStyleIdx="3" presStyleCnt="4">
        <dgm:presLayoutVars>
          <dgm:chMax val="1"/>
          <dgm:bulletEnabled val="1"/>
        </dgm:presLayoutVars>
      </dgm:prSet>
      <dgm:spPr/>
    </dgm:pt>
    <dgm:pt modelId="{21AC8F13-C801-42A1-B1CD-035D6F3772FB}" type="pres">
      <dgm:prSet presAssocID="{D694B55D-B76C-4BF5-BC04-FC9788D2621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17EC71F-BD78-465E-8BC1-0FBCF8EAB192}" srcId="{5AA5E9F2-EA32-4C55-BA51-03DB1CA8B20C}" destId="{AFBF759C-0BE1-42FE-861D-66FF8E8C84B1}" srcOrd="2" destOrd="0" parTransId="{C366CE16-8773-4BC7-A08B-8A4325CB4C5B}" sibTransId="{46FBBB09-C1AE-414A-945A-B1018B15E9E0}"/>
    <dgm:cxn modelId="{4ECDC826-FF11-4B93-9330-CED0931F2035}" srcId="{5AA5E9F2-EA32-4C55-BA51-03DB1CA8B20C}" destId="{E810F7F7-B611-4EC0-91E9-4B66C47974A0}" srcOrd="1" destOrd="0" parTransId="{FE384CA6-972B-4BD1-B31D-4E3CC840F74F}" sibTransId="{962477A4-105B-464F-BC3E-EC2BC1562B2F}"/>
    <dgm:cxn modelId="{4A2C5141-AB50-4208-8DC8-3216CB4EEFDC}" type="presOf" srcId="{D694B55D-B76C-4BF5-BC04-FC9788D26218}" destId="{21AC8F13-C801-42A1-B1CD-035D6F3772FB}" srcOrd="1" destOrd="0" presId="urn:microsoft.com/office/officeart/2005/8/layout/pyramid1"/>
    <dgm:cxn modelId="{269B4043-AC00-4A2C-AD20-81F3B63EEA11}" type="presOf" srcId="{8728CACB-BA34-49CD-BD5C-36C3ABE1D1DF}" destId="{953BF055-948D-453B-BBAC-1E3D2608291F}" srcOrd="0" destOrd="0" presId="urn:microsoft.com/office/officeart/2005/8/layout/pyramid1"/>
    <dgm:cxn modelId="{59BF866C-5D5B-49C8-9FB1-DA3C99CD544E}" srcId="{5AA5E9F2-EA32-4C55-BA51-03DB1CA8B20C}" destId="{8728CACB-BA34-49CD-BD5C-36C3ABE1D1DF}" srcOrd="0" destOrd="0" parTransId="{8FAED602-4B12-475A-84CD-9DF772C50A3E}" sibTransId="{D4112347-EF14-465A-BAF3-5B6E57778E28}"/>
    <dgm:cxn modelId="{101DCD4D-5F96-4C89-8549-D9C11FF41715}" type="presOf" srcId="{8728CACB-BA34-49CD-BD5C-36C3ABE1D1DF}" destId="{54915CE7-5CA9-4B2B-8684-9FED91F135C3}" srcOrd="1" destOrd="0" presId="urn:microsoft.com/office/officeart/2005/8/layout/pyramid1"/>
    <dgm:cxn modelId="{2B913351-1191-466F-93A6-CE30AE4D5126}" type="presOf" srcId="{E810F7F7-B611-4EC0-91E9-4B66C47974A0}" destId="{1DC9CE36-4FA4-4F77-BC2B-903CA984E736}" srcOrd="0" destOrd="0" presId="urn:microsoft.com/office/officeart/2005/8/layout/pyramid1"/>
    <dgm:cxn modelId="{999ADE7C-1CC9-4B28-9AB4-0576F064213E}" srcId="{5AA5E9F2-EA32-4C55-BA51-03DB1CA8B20C}" destId="{D694B55D-B76C-4BF5-BC04-FC9788D26218}" srcOrd="3" destOrd="0" parTransId="{A8A40485-8B28-49F3-9B0D-40E8000C8916}" sibTransId="{CD5CABAD-A43E-4649-B009-7916FCDEACF9}"/>
    <dgm:cxn modelId="{B664F77D-2E1D-44F8-AFAC-DE8D03BA6430}" type="presOf" srcId="{E810F7F7-B611-4EC0-91E9-4B66C47974A0}" destId="{21573525-7678-4E98-9FA6-6113703500D3}" srcOrd="1" destOrd="0" presId="urn:microsoft.com/office/officeart/2005/8/layout/pyramid1"/>
    <dgm:cxn modelId="{DA318ABC-4D47-47E4-927D-0D1CF47AA2BB}" type="presOf" srcId="{AFBF759C-0BE1-42FE-861D-66FF8E8C84B1}" destId="{78A9C07C-5E92-49E2-B967-6776FDD60053}" srcOrd="1" destOrd="0" presId="urn:microsoft.com/office/officeart/2005/8/layout/pyramid1"/>
    <dgm:cxn modelId="{4DB328E2-4902-4F5D-AE23-1EFE323D52F9}" type="presOf" srcId="{AFBF759C-0BE1-42FE-861D-66FF8E8C84B1}" destId="{2F1B807D-4EEE-4867-9E77-D1695716BB33}" srcOrd="0" destOrd="0" presId="urn:microsoft.com/office/officeart/2005/8/layout/pyramid1"/>
    <dgm:cxn modelId="{552C98E6-7062-4DFF-B713-1BB45EFF6769}" type="presOf" srcId="{5AA5E9F2-EA32-4C55-BA51-03DB1CA8B20C}" destId="{33C7D540-119B-4890-AE39-8513C35CCF09}" srcOrd="0" destOrd="0" presId="urn:microsoft.com/office/officeart/2005/8/layout/pyramid1"/>
    <dgm:cxn modelId="{0E7FE0FF-3B22-4600-89AA-C818896E7860}" type="presOf" srcId="{D694B55D-B76C-4BF5-BC04-FC9788D26218}" destId="{E49DC566-1D50-42E4-8B13-F1C111C5E722}" srcOrd="0" destOrd="0" presId="urn:microsoft.com/office/officeart/2005/8/layout/pyramid1"/>
    <dgm:cxn modelId="{0D068B7D-3FC6-4A64-9EB8-E98FE80EA6AC}" type="presParOf" srcId="{33C7D540-119B-4890-AE39-8513C35CCF09}" destId="{FAD2A536-34CC-4524-97E9-2E8FCC837D8B}" srcOrd="0" destOrd="0" presId="urn:microsoft.com/office/officeart/2005/8/layout/pyramid1"/>
    <dgm:cxn modelId="{35E07F1E-8879-4A24-B096-EF7469CB3D13}" type="presParOf" srcId="{FAD2A536-34CC-4524-97E9-2E8FCC837D8B}" destId="{953BF055-948D-453B-BBAC-1E3D2608291F}" srcOrd="0" destOrd="0" presId="urn:microsoft.com/office/officeart/2005/8/layout/pyramid1"/>
    <dgm:cxn modelId="{31BEF4CB-6108-4812-8B02-D78682021E29}" type="presParOf" srcId="{FAD2A536-34CC-4524-97E9-2E8FCC837D8B}" destId="{54915CE7-5CA9-4B2B-8684-9FED91F135C3}" srcOrd="1" destOrd="0" presId="urn:microsoft.com/office/officeart/2005/8/layout/pyramid1"/>
    <dgm:cxn modelId="{FCC95996-2B4B-4DD3-9991-D6E93F79F985}" type="presParOf" srcId="{33C7D540-119B-4890-AE39-8513C35CCF09}" destId="{F5900255-B121-4532-8FEA-AE7FAFB94757}" srcOrd="1" destOrd="0" presId="urn:microsoft.com/office/officeart/2005/8/layout/pyramid1"/>
    <dgm:cxn modelId="{9FC0598F-62E7-4670-931D-51D5D6571CB8}" type="presParOf" srcId="{F5900255-B121-4532-8FEA-AE7FAFB94757}" destId="{1DC9CE36-4FA4-4F77-BC2B-903CA984E736}" srcOrd="0" destOrd="0" presId="urn:microsoft.com/office/officeart/2005/8/layout/pyramid1"/>
    <dgm:cxn modelId="{A683DA50-2EC6-4A76-B1B1-4F3C01A7574A}" type="presParOf" srcId="{F5900255-B121-4532-8FEA-AE7FAFB94757}" destId="{21573525-7678-4E98-9FA6-6113703500D3}" srcOrd="1" destOrd="0" presId="urn:microsoft.com/office/officeart/2005/8/layout/pyramid1"/>
    <dgm:cxn modelId="{47DDFE21-9627-4925-9E79-A1C6255F4823}" type="presParOf" srcId="{33C7D540-119B-4890-AE39-8513C35CCF09}" destId="{294DCBCF-CBF4-4C3D-9025-C95FE96155FC}" srcOrd="2" destOrd="0" presId="urn:microsoft.com/office/officeart/2005/8/layout/pyramid1"/>
    <dgm:cxn modelId="{CCA10F6F-25E8-4BDC-A31B-80A34CF92D08}" type="presParOf" srcId="{294DCBCF-CBF4-4C3D-9025-C95FE96155FC}" destId="{2F1B807D-4EEE-4867-9E77-D1695716BB33}" srcOrd="0" destOrd="0" presId="urn:microsoft.com/office/officeart/2005/8/layout/pyramid1"/>
    <dgm:cxn modelId="{7626C748-CC7F-48BA-8C8C-CF9BD2E985AC}" type="presParOf" srcId="{294DCBCF-CBF4-4C3D-9025-C95FE96155FC}" destId="{78A9C07C-5E92-49E2-B967-6776FDD60053}" srcOrd="1" destOrd="0" presId="urn:microsoft.com/office/officeart/2005/8/layout/pyramid1"/>
    <dgm:cxn modelId="{EDBE8C08-5B17-4C94-85A8-12B1567B4508}" type="presParOf" srcId="{33C7D540-119B-4890-AE39-8513C35CCF09}" destId="{94150E79-7AD3-4614-B75D-A6482453AEA9}" srcOrd="3" destOrd="0" presId="urn:microsoft.com/office/officeart/2005/8/layout/pyramid1"/>
    <dgm:cxn modelId="{5D31CE1E-C517-40A5-A816-97498D5DAE94}" type="presParOf" srcId="{94150E79-7AD3-4614-B75D-A6482453AEA9}" destId="{E49DC566-1D50-42E4-8B13-F1C111C5E722}" srcOrd="0" destOrd="0" presId="urn:microsoft.com/office/officeart/2005/8/layout/pyramid1"/>
    <dgm:cxn modelId="{0A5720D5-1D0A-4C7E-AFA8-81A052482EF5}" type="presParOf" srcId="{94150E79-7AD3-4614-B75D-A6482453AEA9}" destId="{21AC8F13-C801-42A1-B1CD-035D6F3772F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A5E9F2-EA32-4C55-BA51-03DB1CA8B20C}" type="doc">
      <dgm:prSet loTypeId="urn:microsoft.com/office/officeart/2005/8/layout/pyramid1" loCatId="pyramid" qsTypeId="urn:microsoft.com/office/officeart/2005/8/quickstyle/3d5" qsCatId="3D" csTypeId="urn:microsoft.com/office/officeart/2005/8/colors/accent1_3" csCatId="accent1" phldr="1"/>
      <dgm:spPr/>
    </dgm:pt>
    <dgm:pt modelId="{8728CACB-BA34-49CD-BD5C-36C3ABE1D1D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</a:t>
          </a:r>
          <a:endParaRPr lang="en-US" sz="3600" dirty="0">
            <a:solidFill>
              <a:schemeClr val="bg1"/>
            </a:solidFill>
          </a:endParaRPr>
        </a:p>
      </dgm:t>
    </dgm:pt>
    <dgm:pt modelId="{8FAED602-4B12-475A-84CD-9DF772C50A3E}" type="par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4112347-EF14-465A-BAF3-5B6E57778E28}" type="sib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E810F7F7-B611-4EC0-91E9-4B66C47974A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BM</a:t>
          </a:r>
          <a:endParaRPr lang="en-US" sz="3600" dirty="0">
            <a:solidFill>
              <a:schemeClr val="bg1"/>
            </a:solidFill>
          </a:endParaRPr>
        </a:p>
      </dgm:t>
    </dgm:pt>
    <dgm:pt modelId="{FE384CA6-972B-4BD1-B31D-4E3CC840F74F}" type="par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962477A4-105B-464F-BC3E-EC2BC1562B2F}" type="sib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AFBF759C-0BE1-42FE-861D-66FF8E8C84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SC</a:t>
          </a:r>
          <a:endParaRPr lang="en-US" sz="3600" dirty="0">
            <a:solidFill>
              <a:schemeClr val="bg1"/>
            </a:solidFill>
          </a:endParaRPr>
        </a:p>
      </dgm:t>
    </dgm:pt>
    <dgm:pt modelId="{C366CE16-8773-4BC7-A08B-8A4325CB4C5B}" type="par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46FBBB09-C1AE-414A-945A-B1018B15E9E0}" type="sib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694B55D-B76C-4BF5-BC04-FC9788D2621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BS</a:t>
          </a:r>
          <a:endParaRPr lang="en-US" sz="3600" dirty="0">
            <a:solidFill>
              <a:schemeClr val="bg1"/>
            </a:solidFill>
          </a:endParaRPr>
        </a:p>
      </dgm:t>
    </dgm:pt>
    <dgm:pt modelId="{A8A40485-8B28-49F3-9B0D-40E8000C8916}" type="par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CD5CABAD-A43E-4649-B009-7916FCDEACF9}" type="sib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33C7D540-119B-4890-AE39-8513C35CCF09}" type="pres">
      <dgm:prSet presAssocID="{5AA5E9F2-EA32-4C55-BA51-03DB1CA8B20C}" presName="Name0" presStyleCnt="0">
        <dgm:presLayoutVars>
          <dgm:dir/>
          <dgm:animLvl val="lvl"/>
          <dgm:resizeHandles val="exact"/>
        </dgm:presLayoutVars>
      </dgm:prSet>
      <dgm:spPr/>
    </dgm:pt>
    <dgm:pt modelId="{FAD2A536-34CC-4524-97E9-2E8FCC837D8B}" type="pres">
      <dgm:prSet presAssocID="{8728CACB-BA34-49CD-BD5C-36C3ABE1D1DF}" presName="Name8" presStyleCnt="0"/>
      <dgm:spPr/>
    </dgm:pt>
    <dgm:pt modelId="{953BF055-948D-453B-BBAC-1E3D2608291F}" type="pres">
      <dgm:prSet presAssocID="{8728CACB-BA34-49CD-BD5C-36C3ABE1D1DF}" presName="level" presStyleLbl="node1" presStyleIdx="0" presStyleCnt="4">
        <dgm:presLayoutVars>
          <dgm:chMax val="1"/>
          <dgm:bulletEnabled val="1"/>
        </dgm:presLayoutVars>
      </dgm:prSet>
      <dgm:spPr/>
    </dgm:pt>
    <dgm:pt modelId="{54915CE7-5CA9-4B2B-8684-9FED91F135C3}" type="pres">
      <dgm:prSet presAssocID="{8728CACB-BA34-49CD-BD5C-36C3ABE1D1D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900255-B121-4532-8FEA-AE7FAFB94757}" type="pres">
      <dgm:prSet presAssocID="{E810F7F7-B611-4EC0-91E9-4B66C47974A0}" presName="Name8" presStyleCnt="0"/>
      <dgm:spPr/>
    </dgm:pt>
    <dgm:pt modelId="{1DC9CE36-4FA4-4F77-BC2B-903CA984E736}" type="pres">
      <dgm:prSet presAssocID="{E810F7F7-B611-4EC0-91E9-4B66C47974A0}" presName="level" presStyleLbl="node1" presStyleIdx="1" presStyleCnt="4">
        <dgm:presLayoutVars>
          <dgm:chMax val="1"/>
          <dgm:bulletEnabled val="1"/>
        </dgm:presLayoutVars>
      </dgm:prSet>
      <dgm:spPr/>
    </dgm:pt>
    <dgm:pt modelId="{21573525-7678-4E98-9FA6-6113703500D3}" type="pres">
      <dgm:prSet presAssocID="{E810F7F7-B611-4EC0-91E9-4B66C4797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4DCBCF-CBF4-4C3D-9025-C95FE96155FC}" type="pres">
      <dgm:prSet presAssocID="{AFBF759C-0BE1-42FE-861D-66FF8E8C84B1}" presName="Name8" presStyleCnt="0"/>
      <dgm:spPr/>
    </dgm:pt>
    <dgm:pt modelId="{2F1B807D-4EEE-4867-9E77-D1695716BB33}" type="pres">
      <dgm:prSet presAssocID="{AFBF759C-0BE1-42FE-861D-66FF8E8C84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78A9C07C-5E92-49E2-B967-6776FDD60053}" type="pres">
      <dgm:prSet presAssocID="{AFBF759C-0BE1-42FE-861D-66FF8E8C8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150E79-7AD3-4614-B75D-A6482453AEA9}" type="pres">
      <dgm:prSet presAssocID="{D694B55D-B76C-4BF5-BC04-FC9788D26218}" presName="Name8" presStyleCnt="0"/>
      <dgm:spPr/>
    </dgm:pt>
    <dgm:pt modelId="{E49DC566-1D50-42E4-8B13-F1C111C5E722}" type="pres">
      <dgm:prSet presAssocID="{D694B55D-B76C-4BF5-BC04-FC9788D26218}" presName="level" presStyleLbl="node1" presStyleIdx="3" presStyleCnt="4">
        <dgm:presLayoutVars>
          <dgm:chMax val="1"/>
          <dgm:bulletEnabled val="1"/>
        </dgm:presLayoutVars>
      </dgm:prSet>
      <dgm:spPr/>
    </dgm:pt>
    <dgm:pt modelId="{21AC8F13-C801-42A1-B1CD-035D6F3772FB}" type="pres">
      <dgm:prSet presAssocID="{D694B55D-B76C-4BF5-BC04-FC9788D2621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17EC71F-BD78-465E-8BC1-0FBCF8EAB192}" srcId="{5AA5E9F2-EA32-4C55-BA51-03DB1CA8B20C}" destId="{AFBF759C-0BE1-42FE-861D-66FF8E8C84B1}" srcOrd="2" destOrd="0" parTransId="{C366CE16-8773-4BC7-A08B-8A4325CB4C5B}" sibTransId="{46FBBB09-C1AE-414A-945A-B1018B15E9E0}"/>
    <dgm:cxn modelId="{371D8E26-BFAF-4548-9A28-F8299E765704}" type="presOf" srcId="{E810F7F7-B611-4EC0-91E9-4B66C47974A0}" destId="{21573525-7678-4E98-9FA6-6113703500D3}" srcOrd="1" destOrd="0" presId="urn:microsoft.com/office/officeart/2005/8/layout/pyramid1"/>
    <dgm:cxn modelId="{4ECDC826-FF11-4B93-9330-CED0931F2035}" srcId="{5AA5E9F2-EA32-4C55-BA51-03DB1CA8B20C}" destId="{E810F7F7-B611-4EC0-91E9-4B66C47974A0}" srcOrd="1" destOrd="0" parTransId="{FE384CA6-972B-4BD1-B31D-4E3CC840F74F}" sibTransId="{962477A4-105B-464F-BC3E-EC2BC1562B2F}"/>
    <dgm:cxn modelId="{9AAC932F-1D88-45E8-A115-191F20FE011A}" type="presOf" srcId="{8728CACB-BA34-49CD-BD5C-36C3ABE1D1DF}" destId="{953BF055-948D-453B-BBAC-1E3D2608291F}" srcOrd="0" destOrd="0" presId="urn:microsoft.com/office/officeart/2005/8/layout/pyramid1"/>
    <dgm:cxn modelId="{59BF866C-5D5B-49C8-9FB1-DA3C99CD544E}" srcId="{5AA5E9F2-EA32-4C55-BA51-03DB1CA8B20C}" destId="{8728CACB-BA34-49CD-BD5C-36C3ABE1D1DF}" srcOrd="0" destOrd="0" parTransId="{8FAED602-4B12-475A-84CD-9DF772C50A3E}" sibTransId="{D4112347-EF14-465A-BAF3-5B6E57778E28}"/>
    <dgm:cxn modelId="{9DD09151-FFB7-46D2-8791-63BC4E61648A}" type="presOf" srcId="{AFBF759C-0BE1-42FE-861D-66FF8E8C84B1}" destId="{2F1B807D-4EEE-4867-9E77-D1695716BB33}" srcOrd="0" destOrd="0" presId="urn:microsoft.com/office/officeart/2005/8/layout/pyramid1"/>
    <dgm:cxn modelId="{999ADE7C-1CC9-4B28-9AB4-0576F064213E}" srcId="{5AA5E9F2-EA32-4C55-BA51-03DB1CA8B20C}" destId="{D694B55D-B76C-4BF5-BC04-FC9788D26218}" srcOrd="3" destOrd="0" parTransId="{A8A40485-8B28-49F3-9B0D-40E8000C8916}" sibTransId="{CD5CABAD-A43E-4649-B009-7916FCDEACF9}"/>
    <dgm:cxn modelId="{F80FA78A-5573-4085-BFAE-7547F68C8F96}" type="presOf" srcId="{8728CACB-BA34-49CD-BD5C-36C3ABE1D1DF}" destId="{54915CE7-5CA9-4B2B-8684-9FED91F135C3}" srcOrd="1" destOrd="0" presId="urn:microsoft.com/office/officeart/2005/8/layout/pyramid1"/>
    <dgm:cxn modelId="{939691AF-D1E8-4F35-9D6F-190D06F697C6}" type="presOf" srcId="{E810F7F7-B611-4EC0-91E9-4B66C47974A0}" destId="{1DC9CE36-4FA4-4F77-BC2B-903CA984E736}" srcOrd="0" destOrd="0" presId="urn:microsoft.com/office/officeart/2005/8/layout/pyramid1"/>
    <dgm:cxn modelId="{BC703ABE-0E10-46CA-997F-4A980951BC70}" type="presOf" srcId="{5AA5E9F2-EA32-4C55-BA51-03DB1CA8B20C}" destId="{33C7D540-119B-4890-AE39-8513C35CCF09}" srcOrd="0" destOrd="0" presId="urn:microsoft.com/office/officeart/2005/8/layout/pyramid1"/>
    <dgm:cxn modelId="{2634D2D7-87C3-495D-B61A-7DF1A48AD691}" type="presOf" srcId="{D694B55D-B76C-4BF5-BC04-FC9788D26218}" destId="{21AC8F13-C801-42A1-B1CD-035D6F3772FB}" srcOrd="1" destOrd="0" presId="urn:microsoft.com/office/officeart/2005/8/layout/pyramid1"/>
    <dgm:cxn modelId="{F567ADFA-61E4-4BF8-956D-6D414753FED3}" type="presOf" srcId="{D694B55D-B76C-4BF5-BC04-FC9788D26218}" destId="{E49DC566-1D50-42E4-8B13-F1C111C5E722}" srcOrd="0" destOrd="0" presId="urn:microsoft.com/office/officeart/2005/8/layout/pyramid1"/>
    <dgm:cxn modelId="{43CFC3FD-DD2C-470A-9E72-3E6E958FD8D7}" type="presOf" srcId="{AFBF759C-0BE1-42FE-861D-66FF8E8C84B1}" destId="{78A9C07C-5E92-49E2-B967-6776FDD60053}" srcOrd="1" destOrd="0" presId="urn:microsoft.com/office/officeart/2005/8/layout/pyramid1"/>
    <dgm:cxn modelId="{39D4F24C-DD96-4B0D-B8DB-BECEB3297FF7}" type="presParOf" srcId="{33C7D540-119B-4890-AE39-8513C35CCF09}" destId="{FAD2A536-34CC-4524-97E9-2E8FCC837D8B}" srcOrd="0" destOrd="0" presId="urn:microsoft.com/office/officeart/2005/8/layout/pyramid1"/>
    <dgm:cxn modelId="{5429CAB2-BD37-4E07-833E-845BA9FD0367}" type="presParOf" srcId="{FAD2A536-34CC-4524-97E9-2E8FCC837D8B}" destId="{953BF055-948D-453B-BBAC-1E3D2608291F}" srcOrd="0" destOrd="0" presId="urn:microsoft.com/office/officeart/2005/8/layout/pyramid1"/>
    <dgm:cxn modelId="{4BAAE15D-82CA-4A09-8CBC-42E1B287ECD3}" type="presParOf" srcId="{FAD2A536-34CC-4524-97E9-2E8FCC837D8B}" destId="{54915CE7-5CA9-4B2B-8684-9FED91F135C3}" srcOrd="1" destOrd="0" presId="urn:microsoft.com/office/officeart/2005/8/layout/pyramid1"/>
    <dgm:cxn modelId="{0FC12E3D-F3BC-4023-915C-7643E90CE607}" type="presParOf" srcId="{33C7D540-119B-4890-AE39-8513C35CCF09}" destId="{F5900255-B121-4532-8FEA-AE7FAFB94757}" srcOrd="1" destOrd="0" presId="urn:microsoft.com/office/officeart/2005/8/layout/pyramid1"/>
    <dgm:cxn modelId="{1E071977-902E-4826-80FB-9D8222756E5B}" type="presParOf" srcId="{F5900255-B121-4532-8FEA-AE7FAFB94757}" destId="{1DC9CE36-4FA4-4F77-BC2B-903CA984E736}" srcOrd="0" destOrd="0" presId="urn:microsoft.com/office/officeart/2005/8/layout/pyramid1"/>
    <dgm:cxn modelId="{B115FFE3-7386-4365-99FC-FF6A7BE92F5A}" type="presParOf" srcId="{F5900255-B121-4532-8FEA-AE7FAFB94757}" destId="{21573525-7678-4E98-9FA6-6113703500D3}" srcOrd="1" destOrd="0" presId="urn:microsoft.com/office/officeart/2005/8/layout/pyramid1"/>
    <dgm:cxn modelId="{29927D7D-F744-49A7-A48A-3FD3DF9F1D4C}" type="presParOf" srcId="{33C7D540-119B-4890-AE39-8513C35CCF09}" destId="{294DCBCF-CBF4-4C3D-9025-C95FE96155FC}" srcOrd="2" destOrd="0" presId="urn:microsoft.com/office/officeart/2005/8/layout/pyramid1"/>
    <dgm:cxn modelId="{1AE532E9-A490-4080-9A87-6280E24AC3FB}" type="presParOf" srcId="{294DCBCF-CBF4-4C3D-9025-C95FE96155FC}" destId="{2F1B807D-4EEE-4867-9E77-D1695716BB33}" srcOrd="0" destOrd="0" presId="urn:microsoft.com/office/officeart/2005/8/layout/pyramid1"/>
    <dgm:cxn modelId="{773966A2-7BD2-4E61-A0AF-CEDFAA504F9C}" type="presParOf" srcId="{294DCBCF-CBF4-4C3D-9025-C95FE96155FC}" destId="{78A9C07C-5E92-49E2-B967-6776FDD60053}" srcOrd="1" destOrd="0" presId="urn:microsoft.com/office/officeart/2005/8/layout/pyramid1"/>
    <dgm:cxn modelId="{266BF609-FBC7-459C-A2A8-06E277B0536D}" type="presParOf" srcId="{33C7D540-119B-4890-AE39-8513C35CCF09}" destId="{94150E79-7AD3-4614-B75D-A6482453AEA9}" srcOrd="3" destOrd="0" presId="urn:microsoft.com/office/officeart/2005/8/layout/pyramid1"/>
    <dgm:cxn modelId="{474906D1-F99F-4654-A185-5AA33E88AF29}" type="presParOf" srcId="{94150E79-7AD3-4614-B75D-A6482453AEA9}" destId="{E49DC566-1D50-42E4-8B13-F1C111C5E722}" srcOrd="0" destOrd="0" presId="urn:microsoft.com/office/officeart/2005/8/layout/pyramid1"/>
    <dgm:cxn modelId="{FE0C0AD9-C7E0-4BAC-A233-2E211029A7B4}" type="presParOf" srcId="{94150E79-7AD3-4614-B75D-A6482453AEA9}" destId="{21AC8F13-C801-42A1-B1CD-035D6F3772F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AA5E9F2-EA32-4C55-BA51-03DB1CA8B20C}" type="doc">
      <dgm:prSet loTypeId="urn:microsoft.com/office/officeart/2005/8/layout/pyramid1" loCatId="pyramid" qsTypeId="urn:microsoft.com/office/officeart/2005/8/quickstyle/3d5" qsCatId="3D" csTypeId="urn:microsoft.com/office/officeart/2005/8/colors/accent1_3" csCatId="accent1" phldr="1"/>
      <dgm:spPr/>
    </dgm:pt>
    <dgm:pt modelId="{8728CACB-BA34-49CD-BD5C-36C3ABE1D1D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S</a:t>
          </a:r>
          <a:endParaRPr lang="en-US" sz="3600" dirty="0">
            <a:solidFill>
              <a:schemeClr val="bg1"/>
            </a:solidFill>
          </a:endParaRPr>
        </a:p>
      </dgm:t>
    </dgm:pt>
    <dgm:pt modelId="{8FAED602-4B12-475A-84CD-9DF772C50A3E}" type="par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4112347-EF14-465A-BAF3-5B6E57778E28}" type="sibTrans" cxnId="{59BF866C-5D5B-49C8-9FB1-DA3C99CD544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E810F7F7-B611-4EC0-91E9-4B66C47974A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bg1"/>
              </a:solidFill>
            </a:rPr>
            <a:t>BM</a:t>
          </a:r>
          <a:endParaRPr lang="en-US" sz="3600" dirty="0">
            <a:solidFill>
              <a:schemeClr val="bg1"/>
            </a:solidFill>
          </a:endParaRPr>
        </a:p>
      </dgm:t>
    </dgm:pt>
    <dgm:pt modelId="{FE384CA6-972B-4BD1-B31D-4E3CC840F74F}" type="par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962477A4-105B-464F-BC3E-EC2BC1562B2F}" type="sibTrans" cxnId="{4ECDC826-FF11-4B93-9330-CED0931F2035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AFBF759C-0BE1-42FE-861D-66FF8E8C84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accent2"/>
              </a:solidFill>
            </a:rPr>
            <a:t>SC</a:t>
          </a:r>
          <a:endParaRPr lang="en-US" sz="3600" dirty="0">
            <a:solidFill>
              <a:schemeClr val="accent2"/>
            </a:solidFill>
          </a:endParaRPr>
        </a:p>
      </dgm:t>
    </dgm:pt>
    <dgm:pt modelId="{C366CE16-8773-4BC7-A08B-8A4325CB4C5B}" type="par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46FBBB09-C1AE-414A-945A-B1018B15E9E0}" type="sibTrans" cxnId="{D17EC71F-BD78-465E-8BC1-0FBCF8EAB192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D694B55D-B76C-4BF5-BC04-FC9788D2621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3600" dirty="0">
              <a:solidFill>
                <a:schemeClr val="accent5"/>
              </a:solidFill>
            </a:rPr>
            <a:t>BS</a:t>
          </a:r>
          <a:endParaRPr lang="en-US" sz="3600" dirty="0">
            <a:solidFill>
              <a:schemeClr val="accent5"/>
            </a:solidFill>
          </a:endParaRPr>
        </a:p>
      </dgm:t>
    </dgm:pt>
    <dgm:pt modelId="{A8A40485-8B28-49F3-9B0D-40E8000C8916}" type="par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CD5CABAD-A43E-4649-B009-7916FCDEACF9}" type="sibTrans" cxnId="{999ADE7C-1CC9-4B28-9AB4-0576F064213E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33C7D540-119B-4890-AE39-8513C35CCF09}" type="pres">
      <dgm:prSet presAssocID="{5AA5E9F2-EA32-4C55-BA51-03DB1CA8B20C}" presName="Name0" presStyleCnt="0">
        <dgm:presLayoutVars>
          <dgm:dir/>
          <dgm:animLvl val="lvl"/>
          <dgm:resizeHandles val="exact"/>
        </dgm:presLayoutVars>
      </dgm:prSet>
      <dgm:spPr/>
    </dgm:pt>
    <dgm:pt modelId="{FAD2A536-34CC-4524-97E9-2E8FCC837D8B}" type="pres">
      <dgm:prSet presAssocID="{8728CACB-BA34-49CD-BD5C-36C3ABE1D1DF}" presName="Name8" presStyleCnt="0"/>
      <dgm:spPr/>
    </dgm:pt>
    <dgm:pt modelId="{953BF055-948D-453B-BBAC-1E3D2608291F}" type="pres">
      <dgm:prSet presAssocID="{8728CACB-BA34-49CD-BD5C-36C3ABE1D1DF}" presName="level" presStyleLbl="node1" presStyleIdx="0" presStyleCnt="4">
        <dgm:presLayoutVars>
          <dgm:chMax val="1"/>
          <dgm:bulletEnabled val="1"/>
        </dgm:presLayoutVars>
      </dgm:prSet>
      <dgm:spPr/>
    </dgm:pt>
    <dgm:pt modelId="{54915CE7-5CA9-4B2B-8684-9FED91F135C3}" type="pres">
      <dgm:prSet presAssocID="{8728CACB-BA34-49CD-BD5C-36C3ABE1D1D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900255-B121-4532-8FEA-AE7FAFB94757}" type="pres">
      <dgm:prSet presAssocID="{E810F7F7-B611-4EC0-91E9-4B66C47974A0}" presName="Name8" presStyleCnt="0"/>
      <dgm:spPr/>
    </dgm:pt>
    <dgm:pt modelId="{1DC9CE36-4FA4-4F77-BC2B-903CA984E736}" type="pres">
      <dgm:prSet presAssocID="{E810F7F7-B611-4EC0-91E9-4B66C47974A0}" presName="level" presStyleLbl="node1" presStyleIdx="1" presStyleCnt="4">
        <dgm:presLayoutVars>
          <dgm:chMax val="1"/>
          <dgm:bulletEnabled val="1"/>
        </dgm:presLayoutVars>
      </dgm:prSet>
      <dgm:spPr/>
    </dgm:pt>
    <dgm:pt modelId="{21573525-7678-4E98-9FA6-6113703500D3}" type="pres">
      <dgm:prSet presAssocID="{E810F7F7-B611-4EC0-91E9-4B66C4797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4DCBCF-CBF4-4C3D-9025-C95FE96155FC}" type="pres">
      <dgm:prSet presAssocID="{AFBF759C-0BE1-42FE-861D-66FF8E8C84B1}" presName="Name8" presStyleCnt="0"/>
      <dgm:spPr/>
    </dgm:pt>
    <dgm:pt modelId="{2F1B807D-4EEE-4867-9E77-D1695716BB33}" type="pres">
      <dgm:prSet presAssocID="{AFBF759C-0BE1-42FE-861D-66FF8E8C84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78A9C07C-5E92-49E2-B967-6776FDD60053}" type="pres">
      <dgm:prSet presAssocID="{AFBF759C-0BE1-42FE-861D-66FF8E8C84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150E79-7AD3-4614-B75D-A6482453AEA9}" type="pres">
      <dgm:prSet presAssocID="{D694B55D-B76C-4BF5-BC04-FC9788D26218}" presName="Name8" presStyleCnt="0"/>
      <dgm:spPr/>
    </dgm:pt>
    <dgm:pt modelId="{E49DC566-1D50-42E4-8B13-F1C111C5E722}" type="pres">
      <dgm:prSet presAssocID="{D694B55D-B76C-4BF5-BC04-FC9788D26218}" presName="level" presStyleLbl="node1" presStyleIdx="3" presStyleCnt="4">
        <dgm:presLayoutVars>
          <dgm:chMax val="1"/>
          <dgm:bulletEnabled val="1"/>
        </dgm:presLayoutVars>
      </dgm:prSet>
      <dgm:spPr/>
    </dgm:pt>
    <dgm:pt modelId="{21AC8F13-C801-42A1-B1CD-035D6F3772FB}" type="pres">
      <dgm:prSet presAssocID="{D694B55D-B76C-4BF5-BC04-FC9788D2621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515621E-B1B1-44EC-954B-CEC8208BDE07}" type="presOf" srcId="{D694B55D-B76C-4BF5-BC04-FC9788D26218}" destId="{21AC8F13-C801-42A1-B1CD-035D6F3772FB}" srcOrd="1" destOrd="0" presId="urn:microsoft.com/office/officeart/2005/8/layout/pyramid1"/>
    <dgm:cxn modelId="{D17EC71F-BD78-465E-8BC1-0FBCF8EAB192}" srcId="{5AA5E9F2-EA32-4C55-BA51-03DB1CA8B20C}" destId="{AFBF759C-0BE1-42FE-861D-66FF8E8C84B1}" srcOrd="2" destOrd="0" parTransId="{C366CE16-8773-4BC7-A08B-8A4325CB4C5B}" sibTransId="{46FBBB09-C1AE-414A-945A-B1018B15E9E0}"/>
    <dgm:cxn modelId="{4ECDC826-FF11-4B93-9330-CED0931F2035}" srcId="{5AA5E9F2-EA32-4C55-BA51-03DB1CA8B20C}" destId="{E810F7F7-B611-4EC0-91E9-4B66C47974A0}" srcOrd="1" destOrd="0" parTransId="{FE384CA6-972B-4BD1-B31D-4E3CC840F74F}" sibTransId="{962477A4-105B-464F-BC3E-EC2BC1562B2F}"/>
    <dgm:cxn modelId="{9524BE3D-612E-4B62-AEB9-0015FD2907CD}" type="presOf" srcId="{8728CACB-BA34-49CD-BD5C-36C3ABE1D1DF}" destId="{953BF055-948D-453B-BBAC-1E3D2608291F}" srcOrd="0" destOrd="0" presId="urn:microsoft.com/office/officeart/2005/8/layout/pyramid1"/>
    <dgm:cxn modelId="{59BF866C-5D5B-49C8-9FB1-DA3C99CD544E}" srcId="{5AA5E9F2-EA32-4C55-BA51-03DB1CA8B20C}" destId="{8728CACB-BA34-49CD-BD5C-36C3ABE1D1DF}" srcOrd="0" destOrd="0" parTransId="{8FAED602-4B12-475A-84CD-9DF772C50A3E}" sibTransId="{D4112347-EF14-465A-BAF3-5B6E57778E28}"/>
    <dgm:cxn modelId="{A0AFE46D-920C-4A9E-8D0E-C0EF68391891}" type="presOf" srcId="{5AA5E9F2-EA32-4C55-BA51-03DB1CA8B20C}" destId="{33C7D540-119B-4890-AE39-8513C35CCF09}" srcOrd="0" destOrd="0" presId="urn:microsoft.com/office/officeart/2005/8/layout/pyramid1"/>
    <dgm:cxn modelId="{C316A650-DE3B-47D4-8DC7-FB58A8F1A89A}" type="presOf" srcId="{E810F7F7-B611-4EC0-91E9-4B66C47974A0}" destId="{21573525-7678-4E98-9FA6-6113703500D3}" srcOrd="1" destOrd="0" presId="urn:microsoft.com/office/officeart/2005/8/layout/pyramid1"/>
    <dgm:cxn modelId="{999ADE7C-1CC9-4B28-9AB4-0576F064213E}" srcId="{5AA5E9F2-EA32-4C55-BA51-03DB1CA8B20C}" destId="{D694B55D-B76C-4BF5-BC04-FC9788D26218}" srcOrd="3" destOrd="0" parTransId="{A8A40485-8B28-49F3-9B0D-40E8000C8916}" sibTransId="{CD5CABAD-A43E-4649-B009-7916FCDEACF9}"/>
    <dgm:cxn modelId="{3C656E82-5002-4764-BBF3-89B87E2651AA}" type="presOf" srcId="{D694B55D-B76C-4BF5-BC04-FC9788D26218}" destId="{E49DC566-1D50-42E4-8B13-F1C111C5E722}" srcOrd="0" destOrd="0" presId="urn:microsoft.com/office/officeart/2005/8/layout/pyramid1"/>
    <dgm:cxn modelId="{3342F09B-BD71-4AD2-A0B8-CE72EFC42A92}" type="presOf" srcId="{8728CACB-BA34-49CD-BD5C-36C3ABE1D1DF}" destId="{54915CE7-5CA9-4B2B-8684-9FED91F135C3}" srcOrd="1" destOrd="0" presId="urn:microsoft.com/office/officeart/2005/8/layout/pyramid1"/>
    <dgm:cxn modelId="{185D64B5-4D89-4660-9A4C-9766981D3553}" type="presOf" srcId="{AFBF759C-0BE1-42FE-861D-66FF8E8C84B1}" destId="{78A9C07C-5E92-49E2-B967-6776FDD60053}" srcOrd="1" destOrd="0" presId="urn:microsoft.com/office/officeart/2005/8/layout/pyramid1"/>
    <dgm:cxn modelId="{DD8201BE-EFA7-45E9-8D9C-B9DD0B25BF4E}" type="presOf" srcId="{E810F7F7-B611-4EC0-91E9-4B66C47974A0}" destId="{1DC9CE36-4FA4-4F77-BC2B-903CA984E736}" srcOrd="0" destOrd="0" presId="urn:microsoft.com/office/officeart/2005/8/layout/pyramid1"/>
    <dgm:cxn modelId="{50C2E9D3-5867-4E53-BD27-A7909E4384B2}" type="presOf" srcId="{AFBF759C-0BE1-42FE-861D-66FF8E8C84B1}" destId="{2F1B807D-4EEE-4867-9E77-D1695716BB33}" srcOrd="0" destOrd="0" presId="urn:microsoft.com/office/officeart/2005/8/layout/pyramid1"/>
    <dgm:cxn modelId="{D47A9629-E87A-4B1A-813F-A62704E57495}" type="presParOf" srcId="{33C7D540-119B-4890-AE39-8513C35CCF09}" destId="{FAD2A536-34CC-4524-97E9-2E8FCC837D8B}" srcOrd="0" destOrd="0" presId="urn:microsoft.com/office/officeart/2005/8/layout/pyramid1"/>
    <dgm:cxn modelId="{69D7BACE-813B-4485-AC21-ADB2BB9B851B}" type="presParOf" srcId="{FAD2A536-34CC-4524-97E9-2E8FCC837D8B}" destId="{953BF055-948D-453B-BBAC-1E3D2608291F}" srcOrd="0" destOrd="0" presId="urn:microsoft.com/office/officeart/2005/8/layout/pyramid1"/>
    <dgm:cxn modelId="{8036BF96-4CBD-4A40-9D67-FA9B911F67B5}" type="presParOf" srcId="{FAD2A536-34CC-4524-97E9-2E8FCC837D8B}" destId="{54915CE7-5CA9-4B2B-8684-9FED91F135C3}" srcOrd="1" destOrd="0" presId="urn:microsoft.com/office/officeart/2005/8/layout/pyramid1"/>
    <dgm:cxn modelId="{3AA8970E-7FF7-430A-95F4-7A708DDE4637}" type="presParOf" srcId="{33C7D540-119B-4890-AE39-8513C35CCF09}" destId="{F5900255-B121-4532-8FEA-AE7FAFB94757}" srcOrd="1" destOrd="0" presId="urn:microsoft.com/office/officeart/2005/8/layout/pyramid1"/>
    <dgm:cxn modelId="{8FF30BF2-A743-48D1-9CA0-417FAC1B240B}" type="presParOf" srcId="{F5900255-B121-4532-8FEA-AE7FAFB94757}" destId="{1DC9CE36-4FA4-4F77-BC2B-903CA984E736}" srcOrd="0" destOrd="0" presId="urn:microsoft.com/office/officeart/2005/8/layout/pyramid1"/>
    <dgm:cxn modelId="{FE0D1BF8-4BBB-4AEA-9F2E-884DF77ECC2F}" type="presParOf" srcId="{F5900255-B121-4532-8FEA-AE7FAFB94757}" destId="{21573525-7678-4E98-9FA6-6113703500D3}" srcOrd="1" destOrd="0" presId="urn:microsoft.com/office/officeart/2005/8/layout/pyramid1"/>
    <dgm:cxn modelId="{93BAA0F8-6C24-48F9-BCA6-7205A323B41B}" type="presParOf" srcId="{33C7D540-119B-4890-AE39-8513C35CCF09}" destId="{294DCBCF-CBF4-4C3D-9025-C95FE96155FC}" srcOrd="2" destOrd="0" presId="urn:microsoft.com/office/officeart/2005/8/layout/pyramid1"/>
    <dgm:cxn modelId="{6075B012-4DF5-412C-B06B-B7A65F87A50E}" type="presParOf" srcId="{294DCBCF-CBF4-4C3D-9025-C95FE96155FC}" destId="{2F1B807D-4EEE-4867-9E77-D1695716BB33}" srcOrd="0" destOrd="0" presId="urn:microsoft.com/office/officeart/2005/8/layout/pyramid1"/>
    <dgm:cxn modelId="{AF17774F-7AF8-43E9-8B99-DC29B9F1F729}" type="presParOf" srcId="{294DCBCF-CBF4-4C3D-9025-C95FE96155FC}" destId="{78A9C07C-5E92-49E2-B967-6776FDD60053}" srcOrd="1" destOrd="0" presId="urn:microsoft.com/office/officeart/2005/8/layout/pyramid1"/>
    <dgm:cxn modelId="{9DDA94E5-A1D5-40F7-81D2-AE637A296F7A}" type="presParOf" srcId="{33C7D540-119B-4890-AE39-8513C35CCF09}" destId="{94150E79-7AD3-4614-B75D-A6482453AEA9}" srcOrd="3" destOrd="0" presId="urn:microsoft.com/office/officeart/2005/8/layout/pyramid1"/>
    <dgm:cxn modelId="{841C7138-82E9-414F-8211-60F9880F61C4}" type="presParOf" srcId="{94150E79-7AD3-4614-B75D-A6482453AEA9}" destId="{E49DC566-1D50-42E4-8B13-F1C111C5E722}" srcOrd="0" destOrd="0" presId="urn:microsoft.com/office/officeart/2005/8/layout/pyramid1"/>
    <dgm:cxn modelId="{54697A9E-3AC6-4640-8B5E-5DCCAF14D686}" type="presParOf" srcId="{94150E79-7AD3-4614-B75D-A6482453AEA9}" destId="{21AC8F13-C801-42A1-B1CD-035D6F3772F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xfrm>
          <a:off x="889607" y="866615"/>
          <a:ext cx="1779215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lIns="0" rIns="0"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xfrm>
          <a:off x="444803" y="1733231"/>
          <a:ext cx="2668822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40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16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/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xfrm>
          <a:off x="889607" y="866615"/>
          <a:ext cx="1779215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xfrm>
          <a:off x="444803" y="1733231"/>
          <a:ext cx="2668822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/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xfrm>
          <a:off x="889607" y="866615"/>
          <a:ext cx="1779215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xfrm>
          <a:off x="444803" y="1733231"/>
          <a:ext cx="2668822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/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xfrm>
          <a:off x="889607" y="866615"/>
          <a:ext cx="1779215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xfrm>
          <a:off x="444803" y="1733231"/>
          <a:ext cx="2668822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/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xfrm>
          <a:off x="444803" y="1733231"/>
          <a:ext cx="2668822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</dgm:spPr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</dgm:spPr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</dgm:spPr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330DD1-D8CA-4144-B685-DF6B36353AF7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E2E687-5C29-4F27-ABDF-D0F25CB2F928}">
      <dgm:prSet phldrT="[Text]" custT="1"/>
      <dgm:spPr>
        <a:xfrm>
          <a:off x="1291608" y="296237"/>
          <a:ext cx="1216131" cy="1216131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Always internal with full QoS management</a:t>
          </a:r>
          <a:endParaRPr lang="en-US" sz="1800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8AE1704C-883C-4DD7-88C8-F347A6F33BB3}" type="parTrans" cxnId="{0409D639-3EA0-49D3-A75D-BF96CEC0A5C5}">
      <dgm:prSet/>
      <dgm:spPr/>
      <dgm:t>
        <a:bodyPr/>
        <a:lstStyle/>
        <a:p>
          <a:endParaRPr lang="en-US"/>
        </a:p>
      </dgm:t>
    </dgm:pt>
    <dgm:pt modelId="{A027B1FA-CEA0-4462-AE40-73B4CFE4022E}" type="sibTrans" cxnId="{0409D639-3EA0-49D3-A75D-BF96CEC0A5C5}">
      <dgm:prSet/>
      <dgm:spPr/>
      <dgm:t>
        <a:bodyPr/>
        <a:lstStyle/>
        <a:p>
          <a:endParaRPr lang="en-US"/>
        </a:p>
      </dgm:t>
    </dgm:pt>
    <dgm:pt modelId="{EC09C62F-3D3B-45CF-9ADC-7227FE171CF9}">
      <dgm:prSet phldrT="[Text]" custT="1"/>
      <dgm:spPr>
        <a:xfrm>
          <a:off x="2601288" y="296237"/>
          <a:ext cx="1216131" cy="1216131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Internal if not externally available with right SLA</a:t>
          </a:r>
          <a:endParaRPr lang="en-US" sz="1800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6C6C8D67-D97A-4CFC-9737-175F300F7F3F}" type="parTrans" cxnId="{CAF417BB-4743-40E7-AE66-741F56B5A2C6}">
      <dgm:prSet/>
      <dgm:spPr/>
      <dgm:t>
        <a:bodyPr/>
        <a:lstStyle/>
        <a:p>
          <a:endParaRPr lang="en-US"/>
        </a:p>
      </dgm:t>
    </dgm:pt>
    <dgm:pt modelId="{AD4803D0-E82E-4AFD-A41A-9484A8F0EDD5}" type="sibTrans" cxnId="{CAF417BB-4743-40E7-AE66-741F56B5A2C6}">
      <dgm:prSet/>
      <dgm:spPr/>
      <dgm:t>
        <a:bodyPr/>
        <a:lstStyle/>
        <a:p>
          <a:endParaRPr lang="en-US"/>
        </a:p>
      </dgm:t>
    </dgm:pt>
    <dgm:pt modelId="{EBB2F900-A06E-40A8-8F17-C96494000685}">
      <dgm:prSet phldrT="[Text]" custT="1"/>
      <dgm:spPr>
        <a:xfrm>
          <a:off x="1291608" y="1605917"/>
          <a:ext cx="1216131" cy="1216131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Preferably internal with light QoS management</a:t>
          </a:r>
          <a:endParaRPr lang="en-US" sz="1800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C7942C02-0781-4292-A90A-A4216084BD77}" type="parTrans" cxnId="{0378DCCD-51E0-4B70-B9F5-CC0CB0A18FF2}">
      <dgm:prSet/>
      <dgm:spPr/>
      <dgm:t>
        <a:bodyPr/>
        <a:lstStyle/>
        <a:p>
          <a:endParaRPr lang="en-US"/>
        </a:p>
      </dgm:t>
    </dgm:pt>
    <dgm:pt modelId="{7C02CE01-C00A-490D-B399-50CB3FC56CFA}" type="sibTrans" cxnId="{0378DCCD-51E0-4B70-B9F5-CC0CB0A18FF2}">
      <dgm:prSet/>
      <dgm:spPr/>
      <dgm:t>
        <a:bodyPr/>
        <a:lstStyle/>
        <a:p>
          <a:endParaRPr lang="en-US"/>
        </a:p>
      </dgm:t>
    </dgm:pt>
    <dgm:pt modelId="{EE25CCA4-29B8-42E7-B6CF-BDEE6BF1FC16}">
      <dgm:prSet phldrT="[Text]" custT="1"/>
      <dgm:spPr>
        <a:xfrm>
          <a:off x="2601288" y="1605917"/>
          <a:ext cx="1216131" cy="1216131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Always</a:t>
          </a:r>
          <a:b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</a:br>
          <a: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external</a:t>
          </a:r>
          <a:b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</a:br>
          <a:r>
            <a:rPr lang="en-US" sz="18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(with best SLA available)</a:t>
          </a:r>
          <a:endParaRPr lang="en-US" sz="1800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B998618B-1697-4373-A532-6A27B3DA2B77}" type="parTrans" cxnId="{FF228A6D-B15B-485D-B516-5099FDA7B664}">
      <dgm:prSet/>
      <dgm:spPr/>
      <dgm:t>
        <a:bodyPr/>
        <a:lstStyle/>
        <a:p>
          <a:endParaRPr lang="en-US"/>
        </a:p>
      </dgm:t>
    </dgm:pt>
    <dgm:pt modelId="{A7F768F8-1458-4569-A1CD-F34FA53F215B}" type="sibTrans" cxnId="{FF228A6D-B15B-485D-B516-5099FDA7B664}">
      <dgm:prSet/>
      <dgm:spPr/>
      <dgm:t>
        <a:bodyPr/>
        <a:lstStyle/>
        <a:p>
          <a:endParaRPr lang="en-US"/>
        </a:p>
      </dgm:t>
    </dgm:pt>
    <dgm:pt modelId="{7769F533-7CA8-4104-B449-7A1CC12D4104}" type="pres">
      <dgm:prSet presAssocID="{2F330DD1-D8CA-4144-B685-DF6B36353AF7}" presName="matrix" presStyleCnt="0">
        <dgm:presLayoutVars>
          <dgm:chMax val="1"/>
          <dgm:dir/>
          <dgm:resizeHandles val="exact"/>
        </dgm:presLayoutVars>
      </dgm:prSet>
      <dgm:spPr/>
    </dgm:pt>
    <dgm:pt modelId="{131A5975-6FE3-4112-B0AB-C520D2E3275A}" type="pres">
      <dgm:prSet presAssocID="{2F330DD1-D8CA-4144-B685-DF6B36353AF7}" presName="diamond" presStyleLbl="bgShp" presStyleIdx="0" presStyleCnt="1"/>
      <dgm:spPr>
        <a:xfrm>
          <a:off x="995370" y="0"/>
          <a:ext cx="3118287" cy="3118287"/>
        </a:xfrm>
        <a:prstGeom prst="diamond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gm:spPr>
    </dgm:pt>
    <dgm:pt modelId="{A6B75553-6AB4-498F-95E6-B8BBEF08B682}" type="pres">
      <dgm:prSet presAssocID="{2F330DD1-D8CA-4144-B685-DF6B36353AF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51E1027-4E6E-4EFF-B8A9-0E6E2DBE391F}" type="pres">
      <dgm:prSet presAssocID="{2F330DD1-D8CA-4144-B685-DF6B36353AF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EC3CE48-001F-4B0E-9781-781AC78D1BC4}" type="pres">
      <dgm:prSet presAssocID="{2F330DD1-D8CA-4144-B685-DF6B36353AF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E76697B-AB18-4B1B-A50D-CC9D59CC66A3}" type="pres">
      <dgm:prSet presAssocID="{2F330DD1-D8CA-4144-B685-DF6B36353AF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5318F01-B03F-41DC-A777-57135BAB94DE}" type="presOf" srcId="{EBB2F900-A06E-40A8-8F17-C96494000685}" destId="{1EC3CE48-001F-4B0E-9781-781AC78D1BC4}" srcOrd="0" destOrd="0" presId="urn:microsoft.com/office/officeart/2005/8/layout/matrix3"/>
    <dgm:cxn modelId="{39BA2F0B-1932-4C12-8902-5B3ADFF56D0C}" type="presOf" srcId="{EC09C62F-3D3B-45CF-9ADC-7227FE171CF9}" destId="{D51E1027-4E6E-4EFF-B8A9-0E6E2DBE391F}" srcOrd="0" destOrd="0" presId="urn:microsoft.com/office/officeart/2005/8/layout/matrix3"/>
    <dgm:cxn modelId="{0409D639-3EA0-49D3-A75D-BF96CEC0A5C5}" srcId="{2F330DD1-D8CA-4144-B685-DF6B36353AF7}" destId="{91E2E687-5C29-4F27-ABDF-D0F25CB2F928}" srcOrd="0" destOrd="0" parTransId="{8AE1704C-883C-4DD7-88C8-F347A6F33BB3}" sibTransId="{A027B1FA-CEA0-4462-AE40-73B4CFE4022E}"/>
    <dgm:cxn modelId="{FF228A6D-B15B-485D-B516-5099FDA7B664}" srcId="{2F330DD1-D8CA-4144-B685-DF6B36353AF7}" destId="{EE25CCA4-29B8-42E7-B6CF-BDEE6BF1FC16}" srcOrd="3" destOrd="0" parTransId="{B998618B-1697-4373-A532-6A27B3DA2B77}" sibTransId="{A7F768F8-1458-4569-A1CD-F34FA53F215B}"/>
    <dgm:cxn modelId="{BA8BE073-E090-4301-B5F9-08EA0B63A7BC}" type="presOf" srcId="{EE25CCA4-29B8-42E7-B6CF-BDEE6BF1FC16}" destId="{0E76697B-AB18-4B1B-A50D-CC9D59CC66A3}" srcOrd="0" destOrd="0" presId="urn:microsoft.com/office/officeart/2005/8/layout/matrix3"/>
    <dgm:cxn modelId="{AFC35F87-98A0-44D4-885D-8495A8B8DFFD}" type="presOf" srcId="{2F330DD1-D8CA-4144-B685-DF6B36353AF7}" destId="{7769F533-7CA8-4104-B449-7A1CC12D4104}" srcOrd="0" destOrd="0" presId="urn:microsoft.com/office/officeart/2005/8/layout/matrix3"/>
    <dgm:cxn modelId="{CAF417BB-4743-40E7-AE66-741F56B5A2C6}" srcId="{2F330DD1-D8CA-4144-B685-DF6B36353AF7}" destId="{EC09C62F-3D3B-45CF-9ADC-7227FE171CF9}" srcOrd="1" destOrd="0" parTransId="{6C6C8D67-D97A-4CFC-9737-175F300F7F3F}" sibTransId="{AD4803D0-E82E-4AFD-A41A-9484A8F0EDD5}"/>
    <dgm:cxn modelId="{0378DCCD-51E0-4B70-B9F5-CC0CB0A18FF2}" srcId="{2F330DD1-D8CA-4144-B685-DF6B36353AF7}" destId="{EBB2F900-A06E-40A8-8F17-C96494000685}" srcOrd="2" destOrd="0" parTransId="{C7942C02-0781-4292-A90A-A4216084BD77}" sibTransId="{7C02CE01-C00A-490D-B399-50CB3FC56CFA}"/>
    <dgm:cxn modelId="{E18E56FC-4E60-4C75-B5B7-8DD3C43DFBBE}" type="presOf" srcId="{91E2E687-5C29-4F27-ABDF-D0F25CB2F928}" destId="{A6B75553-6AB4-498F-95E6-B8BBEF08B682}" srcOrd="0" destOrd="0" presId="urn:microsoft.com/office/officeart/2005/8/layout/matrix3"/>
    <dgm:cxn modelId="{9B5CA00B-B2BC-44AB-AE4B-4C921A810CEC}" type="presParOf" srcId="{7769F533-7CA8-4104-B449-7A1CC12D4104}" destId="{131A5975-6FE3-4112-B0AB-C520D2E3275A}" srcOrd="0" destOrd="0" presId="urn:microsoft.com/office/officeart/2005/8/layout/matrix3"/>
    <dgm:cxn modelId="{E1DE7818-5632-4555-8C5C-57576A1AE1D6}" type="presParOf" srcId="{7769F533-7CA8-4104-B449-7A1CC12D4104}" destId="{A6B75553-6AB4-498F-95E6-B8BBEF08B682}" srcOrd="1" destOrd="0" presId="urn:microsoft.com/office/officeart/2005/8/layout/matrix3"/>
    <dgm:cxn modelId="{BC30E7E1-2F01-4168-BFED-A047DC1AF184}" type="presParOf" srcId="{7769F533-7CA8-4104-B449-7A1CC12D4104}" destId="{D51E1027-4E6E-4EFF-B8A9-0E6E2DBE391F}" srcOrd="2" destOrd="0" presId="urn:microsoft.com/office/officeart/2005/8/layout/matrix3"/>
    <dgm:cxn modelId="{02D9E31E-EC52-415B-985D-9C71DF6E6D33}" type="presParOf" srcId="{7769F533-7CA8-4104-B449-7A1CC12D4104}" destId="{1EC3CE48-001F-4B0E-9781-781AC78D1BC4}" srcOrd="3" destOrd="0" presId="urn:microsoft.com/office/officeart/2005/8/layout/matrix3"/>
    <dgm:cxn modelId="{09A56C67-324F-459E-933F-BA1C9A69DB6E}" type="presParOf" srcId="{7769F533-7CA8-4104-B449-7A1CC12D4104}" destId="{0E76697B-AB18-4B1B-A50D-CC9D59CC66A3}" srcOrd="4" destOrd="0" presId="urn:microsoft.com/office/officeart/2005/8/layout/matrix3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362BD6-1827-4C40-81A0-570234472630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C2DF64D-5C97-4A12-BF12-2042F9B267EC}">
      <dgm:prSet phldrT="[Text]" custT="1"/>
      <dgm:spPr>
        <a:xfrm>
          <a:off x="1334411" y="0"/>
          <a:ext cx="889607" cy="866615"/>
        </a:xfrm>
        <a:prstGeom prst="trapezoid">
          <a:avLst>
            <a:gd name="adj" fmla="val 51327"/>
          </a:avLst>
        </a:prstGeom>
        <a:solidFill>
          <a:srgbClr val="12A6DF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A9BDBA9-9EB9-48CB-B85C-A61509B83469}" type="par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BD78350-A40F-4583-B94D-DC1892515953}" type="sibTrans" cxnId="{DFF8E06C-A078-4A46-AEFB-0F6165055855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C964BFAB-9689-4910-B880-2F3A7FC442B8}">
      <dgm:prSet phldrT="[Text]" custT="1"/>
      <dgm:spPr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3BB4FC01-314F-4A99-97F2-12DB5E4AB057}" type="par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1C5A59A3-B142-438F-9D44-01E239B3BFA1}" type="sibTrans" cxnId="{940C39CE-E7CF-4F3D-8AA1-5BF58964119A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532B2511-99D7-4F96-8F5A-746EBF889376}">
      <dgm:prSet phldrT="[Text]" custT="1"/>
      <dgm:spPr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23587A2E-817D-40C6-8043-09533B02EDED}" type="par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605FECA3-49C3-49A1-B153-43280E487BE2}" type="sibTrans" cxnId="{98134B32-AC95-48A1-B58D-AE152248331B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2F72AF8-6AED-42B9-903E-5C6CB7D9B139}">
      <dgm:prSet phldrT="[Text]" custT="1"/>
      <dgm:spPr>
        <a:xfrm>
          <a:off x="0" y="2599846"/>
          <a:ext cx="3558430" cy="866615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2D8228D-5DA1-42BD-AA15-CE9E64925CBE}" type="par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338E0D14-B18F-4EE7-BDD6-F92749A48ECF}" type="sibTrans" cxnId="{E157E325-4B69-4A44-81BE-6B53AD5DA6EF}">
      <dgm:prSet/>
      <dgm:spPr/>
      <dgm:t>
        <a:bodyPr/>
        <a:lstStyle/>
        <a:p>
          <a:endParaRPr lang="nl-NL" sz="900">
            <a:solidFill>
              <a:schemeClr val="bg1"/>
            </a:solidFill>
          </a:endParaRPr>
        </a:p>
      </dgm:t>
    </dgm:pt>
    <dgm:pt modelId="{FBFBD3A7-4CF8-49DC-B707-7BA20B8EC10A}" type="pres">
      <dgm:prSet presAssocID="{6F362BD6-1827-4C40-81A0-570234472630}" presName="Name0" presStyleCnt="0">
        <dgm:presLayoutVars>
          <dgm:dir/>
          <dgm:animLvl val="lvl"/>
          <dgm:resizeHandles val="exact"/>
        </dgm:presLayoutVars>
      </dgm:prSet>
      <dgm:spPr/>
    </dgm:pt>
    <dgm:pt modelId="{57E94B6C-2BBC-4D9E-B329-F0188F2842D5}" type="pres">
      <dgm:prSet presAssocID="{7C2DF64D-5C97-4A12-BF12-2042F9B267EC}" presName="Name8" presStyleCnt="0"/>
      <dgm:spPr/>
    </dgm:pt>
    <dgm:pt modelId="{A1A2FC1F-9E78-4C9A-B36F-F219173E47C3}" type="pres">
      <dgm:prSet presAssocID="{7C2DF64D-5C97-4A12-BF12-2042F9B267EC}" presName="level" presStyleLbl="node1" presStyleIdx="0" presStyleCnt="4">
        <dgm:presLayoutVars>
          <dgm:chMax val="1"/>
          <dgm:bulletEnabled val="1"/>
        </dgm:presLayoutVars>
      </dgm:prSet>
      <dgm:spPr/>
    </dgm:pt>
    <dgm:pt modelId="{1A4B72F9-7F46-4DD6-BE35-CC829277F40A}" type="pres">
      <dgm:prSet presAssocID="{7C2DF64D-5C97-4A12-BF12-2042F9B267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9FFE36-B58E-4685-870F-8A2E08313FB8}" type="pres">
      <dgm:prSet presAssocID="{C964BFAB-9689-4910-B880-2F3A7FC442B8}" presName="Name8" presStyleCnt="0"/>
      <dgm:spPr/>
    </dgm:pt>
    <dgm:pt modelId="{1A1AEF0F-3572-4FB7-B912-1F60F24D3FBC}" type="pres">
      <dgm:prSet presAssocID="{C964BFAB-9689-4910-B880-2F3A7FC442B8}" presName="level" presStyleLbl="node1" presStyleIdx="1" presStyleCnt="4">
        <dgm:presLayoutVars>
          <dgm:chMax val="1"/>
          <dgm:bulletEnabled val="1"/>
        </dgm:presLayoutVars>
      </dgm:prSet>
      <dgm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</dgm:spPr>
    </dgm:pt>
    <dgm:pt modelId="{D09A887A-EDC1-4ECB-93EA-CC15AE8953EE}" type="pres">
      <dgm:prSet presAssocID="{C964BFAB-9689-4910-B880-2F3A7FC442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324823-7AFC-4EFF-BA3E-70E935931E28}" type="pres">
      <dgm:prSet presAssocID="{532B2511-99D7-4F96-8F5A-746EBF889376}" presName="Name8" presStyleCnt="0"/>
      <dgm:spPr/>
    </dgm:pt>
    <dgm:pt modelId="{2834D657-C257-447B-AFA9-ED73D9B1064F}" type="pres">
      <dgm:prSet presAssocID="{532B2511-99D7-4F96-8F5A-746EBF889376}" presName="level" presStyleLbl="node1" presStyleIdx="2" presStyleCnt="4">
        <dgm:presLayoutVars>
          <dgm:chMax val="1"/>
          <dgm:bulletEnabled val="1"/>
        </dgm:presLayoutVars>
      </dgm:prSet>
      <dgm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</dgm:spPr>
    </dgm:pt>
    <dgm:pt modelId="{2B075F9B-0100-4B6D-AD6A-AFB208CACCD9}" type="pres">
      <dgm:prSet presAssocID="{532B2511-99D7-4F96-8F5A-746EBF8893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B61A2A-9C73-439A-B99A-72CC7CFE7DB9}" type="pres">
      <dgm:prSet presAssocID="{32F72AF8-6AED-42B9-903E-5C6CB7D9B139}" presName="Name8" presStyleCnt="0"/>
      <dgm:spPr/>
    </dgm:pt>
    <dgm:pt modelId="{2DE68081-35EA-4FCF-A3B0-D81D49B81ECC}" type="pres">
      <dgm:prSet presAssocID="{32F72AF8-6AED-42B9-903E-5C6CB7D9B139}" presName="level" presStyleLbl="node1" presStyleIdx="3" presStyleCnt="4">
        <dgm:presLayoutVars>
          <dgm:chMax val="1"/>
          <dgm:bulletEnabled val="1"/>
        </dgm:presLayoutVars>
      </dgm:prSet>
      <dgm:spPr/>
    </dgm:pt>
    <dgm:pt modelId="{C96FF293-0116-4EF2-ADA2-F5382C3C8F2B}" type="pres">
      <dgm:prSet presAssocID="{32F72AF8-6AED-42B9-903E-5C6CB7D9B13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884A04-3803-4778-903A-A2F48DC30925}" type="presOf" srcId="{32F72AF8-6AED-42B9-903E-5C6CB7D9B139}" destId="{2DE68081-35EA-4FCF-A3B0-D81D49B81ECC}" srcOrd="0" destOrd="0" presId="urn:microsoft.com/office/officeart/2005/8/layout/pyramid1"/>
    <dgm:cxn modelId="{0D5B2321-477F-4E79-B589-42748AA2955B}" type="presOf" srcId="{6F362BD6-1827-4C40-81A0-570234472630}" destId="{FBFBD3A7-4CF8-49DC-B707-7BA20B8EC10A}" srcOrd="0" destOrd="0" presId="urn:microsoft.com/office/officeart/2005/8/layout/pyramid1"/>
    <dgm:cxn modelId="{E157E325-4B69-4A44-81BE-6B53AD5DA6EF}" srcId="{6F362BD6-1827-4C40-81A0-570234472630}" destId="{32F72AF8-6AED-42B9-903E-5C6CB7D9B139}" srcOrd="3" destOrd="0" parTransId="{D2D8228D-5DA1-42BD-AA15-CE9E64925CBE}" sibTransId="{338E0D14-B18F-4EE7-BDD6-F92749A48ECF}"/>
    <dgm:cxn modelId="{98134B32-AC95-48A1-B58D-AE152248331B}" srcId="{6F362BD6-1827-4C40-81A0-570234472630}" destId="{532B2511-99D7-4F96-8F5A-746EBF889376}" srcOrd="2" destOrd="0" parTransId="{23587A2E-817D-40C6-8043-09533B02EDED}" sibTransId="{605FECA3-49C3-49A1-B153-43280E487BE2}"/>
    <dgm:cxn modelId="{6F15953F-7BB8-4059-8497-D7FA0EA89A95}" type="presOf" srcId="{C964BFAB-9689-4910-B880-2F3A7FC442B8}" destId="{1A1AEF0F-3572-4FB7-B912-1F60F24D3FBC}" srcOrd="0" destOrd="0" presId="urn:microsoft.com/office/officeart/2005/8/layout/pyramid1"/>
    <dgm:cxn modelId="{665C7960-03D3-48C6-A715-DBFC2659B355}" type="presOf" srcId="{7C2DF64D-5C97-4A12-BF12-2042F9B267EC}" destId="{1A4B72F9-7F46-4DD6-BE35-CC829277F40A}" srcOrd="1" destOrd="0" presId="urn:microsoft.com/office/officeart/2005/8/layout/pyramid1"/>
    <dgm:cxn modelId="{DFF8E06C-A078-4A46-AEFB-0F6165055855}" srcId="{6F362BD6-1827-4C40-81A0-570234472630}" destId="{7C2DF64D-5C97-4A12-BF12-2042F9B267EC}" srcOrd="0" destOrd="0" parTransId="{8A9BDBA9-9EB9-48CB-B85C-A61509B83469}" sibTransId="{CBD78350-A40F-4583-B94D-DC1892515953}"/>
    <dgm:cxn modelId="{4B22E399-F63D-4949-9738-1B4A51E492D7}" type="presOf" srcId="{532B2511-99D7-4F96-8F5A-746EBF889376}" destId="{2834D657-C257-447B-AFA9-ED73D9B1064F}" srcOrd="0" destOrd="0" presId="urn:microsoft.com/office/officeart/2005/8/layout/pyramid1"/>
    <dgm:cxn modelId="{F8184DC4-6451-4315-AC7E-9C14B81C14F1}" type="presOf" srcId="{7C2DF64D-5C97-4A12-BF12-2042F9B267EC}" destId="{A1A2FC1F-9E78-4C9A-B36F-F219173E47C3}" srcOrd="0" destOrd="0" presId="urn:microsoft.com/office/officeart/2005/8/layout/pyramid1"/>
    <dgm:cxn modelId="{6ACA5CC5-6F39-4491-8DFE-136009C1DDE3}" type="presOf" srcId="{532B2511-99D7-4F96-8F5A-746EBF889376}" destId="{2B075F9B-0100-4B6D-AD6A-AFB208CACCD9}" srcOrd="1" destOrd="0" presId="urn:microsoft.com/office/officeart/2005/8/layout/pyramid1"/>
    <dgm:cxn modelId="{940C39CE-E7CF-4F3D-8AA1-5BF58964119A}" srcId="{6F362BD6-1827-4C40-81A0-570234472630}" destId="{C964BFAB-9689-4910-B880-2F3A7FC442B8}" srcOrd="1" destOrd="0" parTransId="{3BB4FC01-314F-4A99-97F2-12DB5E4AB057}" sibTransId="{1C5A59A3-B142-438F-9D44-01E239B3BFA1}"/>
    <dgm:cxn modelId="{BD805AEE-1DD3-44E2-8E97-E22504BEB364}" type="presOf" srcId="{C964BFAB-9689-4910-B880-2F3A7FC442B8}" destId="{D09A887A-EDC1-4ECB-93EA-CC15AE8953EE}" srcOrd="1" destOrd="0" presId="urn:microsoft.com/office/officeart/2005/8/layout/pyramid1"/>
    <dgm:cxn modelId="{600252F1-592E-4453-A2C8-39073500504B}" type="presOf" srcId="{32F72AF8-6AED-42B9-903E-5C6CB7D9B139}" destId="{C96FF293-0116-4EF2-ADA2-F5382C3C8F2B}" srcOrd="1" destOrd="0" presId="urn:microsoft.com/office/officeart/2005/8/layout/pyramid1"/>
    <dgm:cxn modelId="{13891475-9036-4B34-9147-E8573EADAE30}" type="presParOf" srcId="{FBFBD3A7-4CF8-49DC-B707-7BA20B8EC10A}" destId="{57E94B6C-2BBC-4D9E-B329-F0188F2842D5}" srcOrd="0" destOrd="0" presId="urn:microsoft.com/office/officeart/2005/8/layout/pyramid1"/>
    <dgm:cxn modelId="{DE1A795F-B69C-41BB-9798-9D63ADBE260B}" type="presParOf" srcId="{57E94B6C-2BBC-4D9E-B329-F0188F2842D5}" destId="{A1A2FC1F-9E78-4C9A-B36F-F219173E47C3}" srcOrd="0" destOrd="0" presId="urn:microsoft.com/office/officeart/2005/8/layout/pyramid1"/>
    <dgm:cxn modelId="{0DC96177-EF73-435D-8498-FECBE47C06D8}" type="presParOf" srcId="{57E94B6C-2BBC-4D9E-B329-F0188F2842D5}" destId="{1A4B72F9-7F46-4DD6-BE35-CC829277F40A}" srcOrd="1" destOrd="0" presId="urn:microsoft.com/office/officeart/2005/8/layout/pyramid1"/>
    <dgm:cxn modelId="{9BECAA18-DA96-4DDF-8F40-333543BE6566}" type="presParOf" srcId="{FBFBD3A7-4CF8-49DC-B707-7BA20B8EC10A}" destId="{199FFE36-B58E-4685-870F-8A2E08313FB8}" srcOrd="1" destOrd="0" presId="urn:microsoft.com/office/officeart/2005/8/layout/pyramid1"/>
    <dgm:cxn modelId="{7C5F1EFB-7AD8-4E35-A3CA-E0FB67420C20}" type="presParOf" srcId="{199FFE36-B58E-4685-870F-8A2E08313FB8}" destId="{1A1AEF0F-3572-4FB7-B912-1F60F24D3FBC}" srcOrd="0" destOrd="0" presId="urn:microsoft.com/office/officeart/2005/8/layout/pyramid1"/>
    <dgm:cxn modelId="{EA0CC78D-5B70-42A6-B598-2B94F0335614}" type="presParOf" srcId="{199FFE36-B58E-4685-870F-8A2E08313FB8}" destId="{D09A887A-EDC1-4ECB-93EA-CC15AE8953EE}" srcOrd="1" destOrd="0" presId="urn:microsoft.com/office/officeart/2005/8/layout/pyramid1"/>
    <dgm:cxn modelId="{68A39B41-B0FB-42DB-A8A0-F1E489409481}" type="presParOf" srcId="{FBFBD3A7-4CF8-49DC-B707-7BA20B8EC10A}" destId="{E4324823-7AFC-4EFF-BA3E-70E935931E28}" srcOrd="2" destOrd="0" presId="urn:microsoft.com/office/officeart/2005/8/layout/pyramid1"/>
    <dgm:cxn modelId="{27BC414F-7D2E-45BB-A6E3-E053A68767B3}" type="presParOf" srcId="{E4324823-7AFC-4EFF-BA3E-70E935931E28}" destId="{2834D657-C257-447B-AFA9-ED73D9B1064F}" srcOrd="0" destOrd="0" presId="urn:microsoft.com/office/officeart/2005/8/layout/pyramid1"/>
    <dgm:cxn modelId="{701AE04E-6428-4D3B-B385-7CA879F957AC}" type="presParOf" srcId="{E4324823-7AFC-4EFF-BA3E-70E935931E28}" destId="{2B075F9B-0100-4B6D-AD6A-AFB208CACCD9}" srcOrd="1" destOrd="0" presId="urn:microsoft.com/office/officeart/2005/8/layout/pyramid1"/>
    <dgm:cxn modelId="{2848919E-AF81-4894-88A7-92D2FE65CE14}" type="presParOf" srcId="{FBFBD3A7-4CF8-49DC-B707-7BA20B8EC10A}" destId="{D0B61A2A-9C73-439A-B99A-72CC7CFE7DB9}" srcOrd="3" destOrd="0" presId="urn:microsoft.com/office/officeart/2005/8/layout/pyramid1"/>
    <dgm:cxn modelId="{ACC3F7FC-2E4A-4E3A-ABD6-E70197A45B5E}" type="presParOf" srcId="{D0B61A2A-9C73-439A-B99A-72CC7CFE7DB9}" destId="{2DE68081-35EA-4FCF-A3B0-D81D49B81ECC}" srcOrd="0" destOrd="0" presId="urn:microsoft.com/office/officeart/2005/8/layout/pyramid1"/>
    <dgm:cxn modelId="{80DB88F9-8330-40D3-8A31-96B2ABF98FB0}" type="presParOf" srcId="{D0B61A2A-9C73-439A-B99A-72CC7CFE7DB9}" destId="{C96FF293-0116-4EF2-ADA2-F5382C3C8F2B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1725525" y="0"/>
          <a:ext cx="1150350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102660" y="361335"/>
        <a:ext cx="396080" cy="740820"/>
      </dsp:txXfrm>
    </dsp:sp>
    <dsp:sp modelId="{1A1AEF0F-3572-4FB7-B912-1F60F24D3FBC}">
      <dsp:nvSpPr>
        <dsp:cNvPr id="0" name=""/>
        <dsp:cNvSpPr/>
      </dsp:nvSpPr>
      <dsp:spPr>
        <a:xfrm>
          <a:off x="1150350" y="1102155"/>
          <a:ext cx="2300701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930108" y="1380105"/>
        <a:ext cx="741185" cy="824205"/>
      </dsp:txXfrm>
    </dsp:sp>
    <dsp:sp modelId="{2834D657-C257-447B-AFA9-ED73D9B1064F}">
      <dsp:nvSpPr>
        <dsp:cNvPr id="0" name=""/>
        <dsp:cNvSpPr/>
      </dsp:nvSpPr>
      <dsp:spPr>
        <a:xfrm>
          <a:off x="575175" y="2204309"/>
          <a:ext cx="3451051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556244" y="2389609"/>
        <a:ext cx="1488913" cy="916855"/>
      </dsp:txXfrm>
    </dsp:sp>
    <dsp:sp modelId="{2DE68081-35EA-4FCF-A3B0-D81D49B81ECC}">
      <dsp:nvSpPr>
        <dsp:cNvPr id="0" name=""/>
        <dsp:cNvSpPr/>
      </dsp:nvSpPr>
      <dsp:spPr>
        <a:xfrm>
          <a:off x="0" y="3306465"/>
          <a:ext cx="4601402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182380" y="3445440"/>
        <a:ext cx="2236641" cy="9631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BF055-948D-453B-BBAC-1E3D2608291F}">
      <dsp:nvSpPr>
        <dsp:cNvPr id="0" name=""/>
        <dsp:cNvSpPr/>
      </dsp:nvSpPr>
      <dsp:spPr>
        <a:xfrm>
          <a:off x="1579300" y="0"/>
          <a:ext cx="1052867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579300" y="0"/>
        <a:ext cx="1052867" cy="919708"/>
      </dsp:txXfrm>
    </dsp:sp>
    <dsp:sp modelId="{1DC9CE36-4FA4-4F77-BC2B-903CA984E736}">
      <dsp:nvSpPr>
        <dsp:cNvPr id="0" name=""/>
        <dsp:cNvSpPr/>
      </dsp:nvSpPr>
      <dsp:spPr>
        <a:xfrm>
          <a:off x="1052867" y="919708"/>
          <a:ext cx="2105734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BM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421370" y="919708"/>
        <a:ext cx="1368727" cy="919708"/>
      </dsp:txXfrm>
    </dsp:sp>
    <dsp:sp modelId="{2F1B807D-4EEE-4867-9E77-D1695716BB33}">
      <dsp:nvSpPr>
        <dsp:cNvPr id="0" name=""/>
        <dsp:cNvSpPr/>
      </dsp:nvSpPr>
      <dsp:spPr>
        <a:xfrm>
          <a:off x="526433" y="1839417"/>
          <a:ext cx="3158601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SC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079188" y="1839417"/>
        <a:ext cx="2053091" cy="919708"/>
      </dsp:txXfrm>
    </dsp:sp>
    <dsp:sp modelId="{E49DC566-1D50-42E4-8B13-F1C111C5E722}">
      <dsp:nvSpPr>
        <dsp:cNvPr id="0" name=""/>
        <dsp:cNvSpPr/>
      </dsp:nvSpPr>
      <dsp:spPr>
        <a:xfrm>
          <a:off x="0" y="2759126"/>
          <a:ext cx="4211469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737007" y="2759126"/>
        <a:ext cx="2737454" cy="9197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BF055-948D-453B-BBAC-1E3D2608291F}">
      <dsp:nvSpPr>
        <dsp:cNvPr id="0" name=""/>
        <dsp:cNvSpPr/>
      </dsp:nvSpPr>
      <dsp:spPr>
        <a:xfrm>
          <a:off x="1579300" y="0"/>
          <a:ext cx="1052867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579300" y="0"/>
        <a:ext cx="1052867" cy="919708"/>
      </dsp:txXfrm>
    </dsp:sp>
    <dsp:sp modelId="{1DC9CE36-4FA4-4F77-BC2B-903CA984E736}">
      <dsp:nvSpPr>
        <dsp:cNvPr id="0" name=""/>
        <dsp:cNvSpPr/>
      </dsp:nvSpPr>
      <dsp:spPr>
        <a:xfrm>
          <a:off x="1052867" y="919708"/>
          <a:ext cx="2105734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BM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421370" y="919708"/>
        <a:ext cx="1368727" cy="919708"/>
      </dsp:txXfrm>
    </dsp:sp>
    <dsp:sp modelId="{2F1B807D-4EEE-4867-9E77-D1695716BB33}">
      <dsp:nvSpPr>
        <dsp:cNvPr id="0" name=""/>
        <dsp:cNvSpPr/>
      </dsp:nvSpPr>
      <dsp:spPr>
        <a:xfrm>
          <a:off x="526433" y="1839417"/>
          <a:ext cx="3158601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SC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079188" y="1839417"/>
        <a:ext cx="2053091" cy="919708"/>
      </dsp:txXfrm>
    </dsp:sp>
    <dsp:sp modelId="{E49DC566-1D50-42E4-8B13-F1C111C5E722}">
      <dsp:nvSpPr>
        <dsp:cNvPr id="0" name=""/>
        <dsp:cNvSpPr/>
      </dsp:nvSpPr>
      <dsp:spPr>
        <a:xfrm>
          <a:off x="0" y="2759126"/>
          <a:ext cx="4211469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737007" y="2759126"/>
        <a:ext cx="2737454" cy="9197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BF055-948D-453B-BBAC-1E3D2608291F}">
      <dsp:nvSpPr>
        <dsp:cNvPr id="0" name=""/>
        <dsp:cNvSpPr/>
      </dsp:nvSpPr>
      <dsp:spPr>
        <a:xfrm>
          <a:off x="1579300" y="0"/>
          <a:ext cx="1052867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579300" y="0"/>
        <a:ext cx="1052867" cy="919708"/>
      </dsp:txXfrm>
    </dsp:sp>
    <dsp:sp modelId="{1DC9CE36-4FA4-4F77-BC2B-903CA984E736}">
      <dsp:nvSpPr>
        <dsp:cNvPr id="0" name=""/>
        <dsp:cNvSpPr/>
      </dsp:nvSpPr>
      <dsp:spPr>
        <a:xfrm>
          <a:off x="1052867" y="919708"/>
          <a:ext cx="2105734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BM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421370" y="919708"/>
        <a:ext cx="1368727" cy="919708"/>
      </dsp:txXfrm>
    </dsp:sp>
    <dsp:sp modelId="{2F1B807D-4EEE-4867-9E77-D1695716BB33}">
      <dsp:nvSpPr>
        <dsp:cNvPr id="0" name=""/>
        <dsp:cNvSpPr/>
      </dsp:nvSpPr>
      <dsp:spPr>
        <a:xfrm>
          <a:off x="526433" y="1839417"/>
          <a:ext cx="3158601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SC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079188" y="1839417"/>
        <a:ext cx="2053091" cy="919708"/>
      </dsp:txXfrm>
    </dsp:sp>
    <dsp:sp modelId="{E49DC566-1D50-42E4-8B13-F1C111C5E722}">
      <dsp:nvSpPr>
        <dsp:cNvPr id="0" name=""/>
        <dsp:cNvSpPr/>
      </dsp:nvSpPr>
      <dsp:spPr>
        <a:xfrm>
          <a:off x="0" y="2759126"/>
          <a:ext cx="4211469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737007" y="2759126"/>
        <a:ext cx="2737454" cy="9197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BF055-948D-453B-BBAC-1E3D2608291F}">
      <dsp:nvSpPr>
        <dsp:cNvPr id="0" name=""/>
        <dsp:cNvSpPr/>
      </dsp:nvSpPr>
      <dsp:spPr>
        <a:xfrm>
          <a:off x="1579300" y="0"/>
          <a:ext cx="1052867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S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579300" y="0"/>
        <a:ext cx="1052867" cy="919708"/>
      </dsp:txXfrm>
    </dsp:sp>
    <dsp:sp modelId="{1DC9CE36-4FA4-4F77-BC2B-903CA984E736}">
      <dsp:nvSpPr>
        <dsp:cNvPr id="0" name=""/>
        <dsp:cNvSpPr/>
      </dsp:nvSpPr>
      <dsp:spPr>
        <a:xfrm>
          <a:off x="1052867" y="919708"/>
          <a:ext cx="2105734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bg1"/>
              </a:solidFill>
            </a:rPr>
            <a:t>BM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421370" y="919708"/>
        <a:ext cx="1368727" cy="919708"/>
      </dsp:txXfrm>
    </dsp:sp>
    <dsp:sp modelId="{2F1B807D-4EEE-4867-9E77-D1695716BB33}">
      <dsp:nvSpPr>
        <dsp:cNvPr id="0" name=""/>
        <dsp:cNvSpPr/>
      </dsp:nvSpPr>
      <dsp:spPr>
        <a:xfrm>
          <a:off x="526433" y="1839417"/>
          <a:ext cx="3158601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accent2"/>
              </a:solidFill>
            </a:rPr>
            <a:t>SC</a:t>
          </a:r>
          <a:endParaRPr lang="en-US" sz="3600" kern="1200" dirty="0">
            <a:solidFill>
              <a:schemeClr val="accent2"/>
            </a:solidFill>
          </a:endParaRPr>
        </a:p>
      </dsp:txBody>
      <dsp:txXfrm>
        <a:off x="1079188" y="1839417"/>
        <a:ext cx="2053091" cy="919708"/>
      </dsp:txXfrm>
    </dsp:sp>
    <dsp:sp modelId="{E49DC566-1D50-42E4-8B13-F1C111C5E722}">
      <dsp:nvSpPr>
        <dsp:cNvPr id="0" name=""/>
        <dsp:cNvSpPr/>
      </dsp:nvSpPr>
      <dsp:spPr>
        <a:xfrm>
          <a:off x="0" y="2759126"/>
          <a:ext cx="4211469" cy="919708"/>
        </a:xfrm>
        <a:prstGeom prst="trapezoid">
          <a:avLst>
            <a:gd name="adj" fmla="val 57239"/>
          </a:avLst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solidFill>
                <a:schemeClr val="accent5"/>
              </a:solidFill>
            </a:rPr>
            <a:t>BS</a:t>
          </a:r>
          <a:endParaRPr lang="en-US" sz="3600" kern="1200" dirty="0">
            <a:solidFill>
              <a:schemeClr val="accent5"/>
            </a:solidFill>
          </a:endParaRPr>
        </a:p>
      </dsp:txBody>
      <dsp:txXfrm>
        <a:off x="737007" y="2759126"/>
        <a:ext cx="2737454" cy="919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1725525" y="0"/>
          <a:ext cx="1150350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102660" y="361335"/>
        <a:ext cx="396080" cy="740820"/>
      </dsp:txXfrm>
    </dsp:sp>
    <dsp:sp modelId="{1A1AEF0F-3572-4FB7-B912-1F60F24D3FBC}">
      <dsp:nvSpPr>
        <dsp:cNvPr id="0" name=""/>
        <dsp:cNvSpPr/>
      </dsp:nvSpPr>
      <dsp:spPr>
        <a:xfrm>
          <a:off x="1150350" y="1102155"/>
          <a:ext cx="2300701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930108" y="1380105"/>
        <a:ext cx="741185" cy="824205"/>
      </dsp:txXfrm>
    </dsp:sp>
    <dsp:sp modelId="{2834D657-C257-447B-AFA9-ED73D9B1064F}">
      <dsp:nvSpPr>
        <dsp:cNvPr id="0" name=""/>
        <dsp:cNvSpPr/>
      </dsp:nvSpPr>
      <dsp:spPr>
        <a:xfrm>
          <a:off x="575175" y="2204309"/>
          <a:ext cx="3451051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556244" y="2389609"/>
        <a:ext cx="1488913" cy="916855"/>
      </dsp:txXfrm>
    </dsp:sp>
    <dsp:sp modelId="{2DE68081-35EA-4FCF-A3B0-D81D49B81ECC}">
      <dsp:nvSpPr>
        <dsp:cNvPr id="0" name=""/>
        <dsp:cNvSpPr/>
      </dsp:nvSpPr>
      <dsp:spPr>
        <a:xfrm>
          <a:off x="0" y="3306465"/>
          <a:ext cx="4601402" cy="1102155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40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182380" y="3445440"/>
        <a:ext cx="2236641" cy="963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784123" y="0"/>
          <a:ext cx="522748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952944" y="159332"/>
        <a:ext cx="185106" cy="334036"/>
      </dsp:txXfrm>
    </dsp:sp>
    <dsp:sp modelId="{1A1AEF0F-3572-4FB7-B912-1F60F24D3FBC}">
      <dsp:nvSpPr>
        <dsp:cNvPr id="0" name=""/>
        <dsp:cNvSpPr/>
      </dsp:nvSpPr>
      <dsp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874531" y="615931"/>
        <a:ext cx="341931" cy="370805"/>
      </dsp:txXfrm>
    </dsp:sp>
    <dsp:sp modelId="{2834D657-C257-447B-AFA9-ED73D9B1064F}">
      <dsp:nvSpPr>
        <dsp:cNvPr id="0" name=""/>
        <dsp:cNvSpPr/>
      </dsp:nvSpPr>
      <dsp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704638" y="1068446"/>
        <a:ext cx="681718" cy="411659"/>
      </dsp:txXfrm>
    </dsp:sp>
    <dsp:sp modelId="{2DE68081-35EA-4FCF-A3B0-D81D49B81ECC}">
      <dsp:nvSpPr>
        <dsp:cNvPr id="0" name=""/>
        <dsp:cNvSpPr/>
      </dsp:nvSpPr>
      <dsp:spPr>
        <a:xfrm>
          <a:off x="0" y="1480105"/>
          <a:ext cx="2090995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34745" y="1541387"/>
        <a:ext cx="1021504" cy="4320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784123" y="0"/>
          <a:ext cx="522748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952944" y="159332"/>
        <a:ext cx="185106" cy="334036"/>
      </dsp:txXfrm>
    </dsp:sp>
    <dsp:sp modelId="{1A1AEF0F-3572-4FB7-B912-1F60F24D3FBC}">
      <dsp:nvSpPr>
        <dsp:cNvPr id="0" name=""/>
        <dsp:cNvSpPr/>
      </dsp:nvSpPr>
      <dsp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874531" y="615931"/>
        <a:ext cx="341931" cy="370805"/>
      </dsp:txXfrm>
    </dsp:sp>
    <dsp:sp modelId="{2834D657-C257-447B-AFA9-ED73D9B1064F}">
      <dsp:nvSpPr>
        <dsp:cNvPr id="0" name=""/>
        <dsp:cNvSpPr/>
      </dsp:nvSpPr>
      <dsp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704638" y="1068446"/>
        <a:ext cx="681718" cy="411659"/>
      </dsp:txXfrm>
    </dsp:sp>
    <dsp:sp modelId="{2DE68081-35EA-4FCF-A3B0-D81D49B81ECC}">
      <dsp:nvSpPr>
        <dsp:cNvPr id="0" name=""/>
        <dsp:cNvSpPr/>
      </dsp:nvSpPr>
      <dsp:spPr>
        <a:xfrm>
          <a:off x="0" y="1480105"/>
          <a:ext cx="2090995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34745" y="1541387"/>
        <a:ext cx="1021504" cy="432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784123" y="0"/>
          <a:ext cx="522748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952944" y="159332"/>
        <a:ext cx="185106" cy="334036"/>
      </dsp:txXfrm>
    </dsp:sp>
    <dsp:sp modelId="{1A1AEF0F-3572-4FB7-B912-1F60F24D3FBC}">
      <dsp:nvSpPr>
        <dsp:cNvPr id="0" name=""/>
        <dsp:cNvSpPr/>
      </dsp:nvSpPr>
      <dsp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874531" y="615931"/>
        <a:ext cx="341931" cy="370805"/>
      </dsp:txXfrm>
    </dsp:sp>
    <dsp:sp modelId="{2834D657-C257-447B-AFA9-ED73D9B1064F}">
      <dsp:nvSpPr>
        <dsp:cNvPr id="0" name=""/>
        <dsp:cNvSpPr/>
      </dsp:nvSpPr>
      <dsp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704638" y="1068446"/>
        <a:ext cx="681718" cy="411659"/>
      </dsp:txXfrm>
    </dsp:sp>
    <dsp:sp modelId="{2DE68081-35EA-4FCF-A3B0-D81D49B81ECC}">
      <dsp:nvSpPr>
        <dsp:cNvPr id="0" name=""/>
        <dsp:cNvSpPr/>
      </dsp:nvSpPr>
      <dsp:spPr>
        <a:xfrm>
          <a:off x="0" y="1480105"/>
          <a:ext cx="2090995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34745" y="1541387"/>
        <a:ext cx="1021504" cy="4320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784123" y="0"/>
          <a:ext cx="522748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952944" y="159332"/>
        <a:ext cx="185106" cy="334036"/>
      </dsp:txXfrm>
    </dsp:sp>
    <dsp:sp modelId="{1A1AEF0F-3572-4FB7-B912-1F60F24D3FBC}">
      <dsp:nvSpPr>
        <dsp:cNvPr id="0" name=""/>
        <dsp:cNvSpPr/>
      </dsp:nvSpPr>
      <dsp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705710" y="493368"/>
        <a:ext cx="679573" cy="493368"/>
      </dsp:txXfrm>
    </dsp:sp>
    <dsp:sp modelId="{2834D657-C257-447B-AFA9-ED73D9B1064F}">
      <dsp:nvSpPr>
        <dsp:cNvPr id="0" name=""/>
        <dsp:cNvSpPr/>
      </dsp:nvSpPr>
      <dsp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704638" y="1068446"/>
        <a:ext cx="681718" cy="411659"/>
      </dsp:txXfrm>
    </dsp:sp>
    <dsp:sp modelId="{2DE68081-35EA-4FCF-A3B0-D81D49B81ECC}">
      <dsp:nvSpPr>
        <dsp:cNvPr id="0" name=""/>
        <dsp:cNvSpPr/>
      </dsp:nvSpPr>
      <dsp:spPr>
        <a:xfrm>
          <a:off x="0" y="1480105"/>
          <a:ext cx="2090995" cy="493368"/>
        </a:xfrm>
        <a:prstGeom prst="trapezoid">
          <a:avLst>
            <a:gd name="adj" fmla="val 51327"/>
          </a:avLst>
        </a:prstGeom>
        <a:solidFill>
          <a:schemeClr val="accent4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34745" y="1541387"/>
        <a:ext cx="1021504" cy="4320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784123" y="0"/>
          <a:ext cx="522748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952944" y="159332"/>
        <a:ext cx="185106" cy="334036"/>
      </dsp:txXfrm>
    </dsp:sp>
    <dsp:sp modelId="{1A1AEF0F-3572-4FB7-B912-1F60F24D3FBC}">
      <dsp:nvSpPr>
        <dsp:cNvPr id="0" name=""/>
        <dsp:cNvSpPr/>
      </dsp:nvSpPr>
      <dsp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705710" y="493368"/>
        <a:ext cx="679573" cy="493368"/>
      </dsp:txXfrm>
    </dsp:sp>
    <dsp:sp modelId="{2834D657-C257-447B-AFA9-ED73D9B1064F}">
      <dsp:nvSpPr>
        <dsp:cNvPr id="0" name=""/>
        <dsp:cNvSpPr/>
      </dsp:nvSpPr>
      <dsp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535817" y="986737"/>
        <a:ext cx="1019360" cy="493368"/>
      </dsp:txXfrm>
    </dsp:sp>
    <dsp:sp modelId="{2DE68081-35EA-4FCF-A3B0-D81D49B81ECC}">
      <dsp:nvSpPr>
        <dsp:cNvPr id="0" name=""/>
        <dsp:cNvSpPr/>
      </dsp:nvSpPr>
      <dsp:spPr>
        <a:xfrm>
          <a:off x="0" y="1480105"/>
          <a:ext cx="2090995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34745" y="1541387"/>
        <a:ext cx="1021504" cy="4320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A5975-6FE3-4112-B0AB-C520D2E3275A}">
      <dsp:nvSpPr>
        <dsp:cNvPr id="0" name=""/>
        <dsp:cNvSpPr/>
      </dsp:nvSpPr>
      <dsp:spPr>
        <a:xfrm>
          <a:off x="1051371" y="0"/>
          <a:ext cx="4426766" cy="4426766"/>
        </a:xfrm>
        <a:prstGeom prst="diamond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75553-6AB4-498F-95E6-B8BBEF08B682}">
      <dsp:nvSpPr>
        <dsp:cNvPr id="0" name=""/>
        <dsp:cNvSpPr/>
      </dsp:nvSpPr>
      <dsp:spPr>
        <a:xfrm>
          <a:off x="1471914" y="420542"/>
          <a:ext cx="1726438" cy="1726438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Always internal with full QoS management</a:t>
          </a:r>
          <a:endParaRPr lang="en-US" sz="1800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1556192" y="504820"/>
        <a:ext cx="1557882" cy="1557882"/>
      </dsp:txXfrm>
    </dsp:sp>
    <dsp:sp modelId="{D51E1027-4E6E-4EFF-B8A9-0E6E2DBE391F}">
      <dsp:nvSpPr>
        <dsp:cNvPr id="0" name=""/>
        <dsp:cNvSpPr/>
      </dsp:nvSpPr>
      <dsp:spPr>
        <a:xfrm>
          <a:off x="3331156" y="420542"/>
          <a:ext cx="1726438" cy="1726438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Internal if not externally available with right SLA</a:t>
          </a:r>
          <a:endParaRPr lang="en-US" sz="1800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3415434" y="504820"/>
        <a:ext cx="1557882" cy="1557882"/>
      </dsp:txXfrm>
    </dsp:sp>
    <dsp:sp modelId="{1EC3CE48-001F-4B0E-9781-781AC78D1BC4}">
      <dsp:nvSpPr>
        <dsp:cNvPr id="0" name=""/>
        <dsp:cNvSpPr/>
      </dsp:nvSpPr>
      <dsp:spPr>
        <a:xfrm>
          <a:off x="1471914" y="2279784"/>
          <a:ext cx="1726438" cy="1726438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Preferably internal with light QoS management</a:t>
          </a:r>
          <a:endParaRPr lang="en-US" sz="1800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1556192" y="2364062"/>
        <a:ext cx="1557882" cy="1557882"/>
      </dsp:txXfrm>
    </dsp:sp>
    <dsp:sp modelId="{0E76697B-AB18-4B1B-A50D-CC9D59CC66A3}">
      <dsp:nvSpPr>
        <dsp:cNvPr id="0" name=""/>
        <dsp:cNvSpPr/>
      </dsp:nvSpPr>
      <dsp:spPr>
        <a:xfrm>
          <a:off x="3331156" y="2279784"/>
          <a:ext cx="1726438" cy="1726438"/>
        </a:xfrm>
        <a:prstGeom prst="roundRect">
          <a:avLst/>
        </a:prstGeom>
        <a:solidFill>
          <a:schemeClr val="bg1"/>
        </a:solidFill>
        <a:ln w="952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Always</a:t>
          </a:r>
          <a:b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</a:br>
          <a: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external</a:t>
          </a:r>
          <a:b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</a:br>
          <a:r>
            <a:rPr lang="en-US" sz="1800" kern="120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(with best SLA available)</a:t>
          </a:r>
          <a:endParaRPr lang="en-US" sz="1800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3415434" y="2364062"/>
        <a:ext cx="1557882" cy="15578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FC1F-9E78-4C9A-B36F-F219173E47C3}">
      <dsp:nvSpPr>
        <dsp:cNvPr id="0" name=""/>
        <dsp:cNvSpPr/>
      </dsp:nvSpPr>
      <dsp:spPr>
        <a:xfrm>
          <a:off x="784123" y="0"/>
          <a:ext cx="522748" cy="493368"/>
        </a:xfrm>
        <a:prstGeom prst="trapezoid">
          <a:avLst>
            <a:gd name="adj" fmla="val 51327"/>
          </a:avLst>
        </a:prstGeom>
        <a:solidFill>
          <a:srgbClr val="12A6DF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952944" y="159332"/>
        <a:ext cx="185106" cy="334036"/>
      </dsp:txXfrm>
    </dsp:sp>
    <dsp:sp modelId="{1A1AEF0F-3572-4FB7-B912-1F60F24D3FBC}">
      <dsp:nvSpPr>
        <dsp:cNvPr id="0" name=""/>
        <dsp:cNvSpPr/>
      </dsp:nvSpPr>
      <dsp:spPr>
        <a:xfrm>
          <a:off x="522748" y="493368"/>
          <a:ext cx="1045497" cy="493368"/>
        </a:xfrm>
        <a:prstGeom prst="trapezoid">
          <a:avLst>
            <a:gd name="adj" fmla="val 51327"/>
          </a:avLst>
        </a:prstGeom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BM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705710" y="493368"/>
        <a:ext cx="679573" cy="493368"/>
      </dsp:txXfrm>
    </dsp:sp>
    <dsp:sp modelId="{2834D657-C257-447B-AFA9-ED73D9B1064F}">
      <dsp:nvSpPr>
        <dsp:cNvPr id="0" name=""/>
        <dsp:cNvSpPr/>
      </dsp:nvSpPr>
      <dsp:spPr>
        <a:xfrm>
          <a:off x="261374" y="986737"/>
          <a:ext cx="1568246" cy="493368"/>
        </a:xfrm>
        <a:prstGeom prst="trapezoid">
          <a:avLst>
            <a:gd name="adj" fmla="val 51327"/>
          </a:avLst>
        </a:prstGeom>
        <a:solidFill>
          <a:srgbClr val="0F9ED5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SC</a:t>
          </a:r>
          <a:endParaRPr lang="nl-NL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535817" y="986737"/>
        <a:ext cx="1019360" cy="493368"/>
      </dsp:txXfrm>
    </dsp:sp>
    <dsp:sp modelId="{2DE68081-35EA-4FCF-A3B0-D81D49B81ECC}">
      <dsp:nvSpPr>
        <dsp:cNvPr id="0" name=""/>
        <dsp:cNvSpPr/>
      </dsp:nvSpPr>
      <dsp:spPr>
        <a:xfrm>
          <a:off x="0" y="1480105"/>
          <a:ext cx="2090995" cy="493368"/>
        </a:xfrm>
        <a:prstGeom prst="trapezoid">
          <a:avLst>
            <a:gd name="adj" fmla="val 51327"/>
          </a:avLst>
        </a:prstGeom>
        <a:solidFill>
          <a:schemeClr val="accent2"/>
        </a:solidFill>
        <a:ln>
          <a:solidFill>
            <a:sysClr val="window" lastClr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BS</a:t>
          </a:r>
          <a:endParaRPr lang="nl-NL" sz="18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34745" y="1541387"/>
        <a:ext cx="1021504" cy="432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E709F-A69B-41A8-BD42-52FC6819E071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99D59-AEBA-4547-A6A0-89419B0B412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579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99BBE-B871-48D7-983C-C0B1D7156D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99D59-AEBA-4547-A6A0-89419B0B4127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5593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99D59-AEBA-4547-A6A0-89419B0B4127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638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251AB-05F5-B896-29E2-9635A8D54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E09B9A-FAF2-538D-0B0F-101CED543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AD33D-EC95-81C0-1338-BB94B24BA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FBDAA-583B-794E-6BE3-23C068DF4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99D59-AEBA-4547-A6A0-89419B0B4127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3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99D59-AEBA-4547-A6A0-89419B0B4127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776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99D59-AEBA-4547-A6A0-89419B0B4127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3223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99D59-AEBA-4547-A6A0-89419B0B4127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9159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B26A-C88C-4FB1-8771-9ABAED8A14C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8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D361-335F-F4C5-CF84-2F84828E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37773-14ED-81C2-9BBB-023AE9B25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8556D-5900-293D-1A9E-A1958EC1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01611-6652-6F13-5EDD-2F2B761DE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B26A-C88C-4FB1-8771-9ABAED8A14C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1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4C84-ED07-210A-EE4A-13031DC3C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2556A-FE8B-E8B3-429D-B5801A05C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3CC4-BC6B-F624-464E-FDA1A093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4844F-9AF6-3CDD-7FC0-0B94A9B3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1C84-79ED-C2FE-00C7-DAAA0F7E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905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5267-0001-AE2F-885C-4B3F1E43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8B386-60AB-87B9-9A60-A94BD84EB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B0380-399E-88CC-8BF3-22E322CF5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6C75B-8CF0-AF84-F6F5-B32AD1F6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1B328-F602-80DD-72E2-A738B2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4899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FF4F7-8DE5-E06F-B066-7862703DB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B7751-9E24-9FE1-EEF6-AD9513A44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0512-9746-42F5-8AE2-8AC0E4E33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33206-8761-2F6C-E0ED-7A3EE73D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277D5-1D80-70EE-84A1-7057AA5F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395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321301"/>
            <a:ext cx="12191999" cy="768351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0" name="Black75"/>
          <p:cNvSpPr/>
          <p:nvPr userDrawn="1"/>
        </p:nvSpPr>
        <p:spPr>
          <a:xfrm>
            <a:off x="0" y="1008000"/>
            <a:ext cx="12192000" cy="144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008065"/>
            <a:ext cx="12191999" cy="1056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3067"/>
              </a:lnSpc>
              <a:defRPr sz="293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064000"/>
            <a:ext cx="12191999" cy="384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333" b="1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SUBTITLE OR DATE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-8890" y="6089650"/>
            <a:ext cx="12200889" cy="768351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467" b="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2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2448000"/>
            <a:ext cx="12192000" cy="144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447399"/>
            <a:ext cx="12191999" cy="1056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3067"/>
              </a:lnSpc>
              <a:defRPr sz="2933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504129"/>
            <a:ext cx="12191999" cy="384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333" b="1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SUBTITLE OR DATE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321301"/>
            <a:ext cx="12191999" cy="768351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8890" y="6089650"/>
            <a:ext cx="12191999" cy="768351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467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4840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3888000"/>
            <a:ext cx="12192000" cy="144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3886732"/>
            <a:ext cx="12191999" cy="1056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3067"/>
              </a:lnSpc>
              <a:defRPr sz="2933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4944788"/>
            <a:ext cx="12191999" cy="384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333" b="1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67" y="6091768"/>
            <a:ext cx="2404533" cy="766233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321301"/>
            <a:ext cx="12191999" cy="768351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8889" y="6089650"/>
            <a:ext cx="9796356" cy="768351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467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5862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2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1767" y="781058"/>
            <a:ext cx="4794251" cy="976317"/>
          </a:xfrm>
        </p:spPr>
        <p:txBody>
          <a:bodyPr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7534" y="1727201"/>
            <a:ext cx="4798484" cy="391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141" y="1728001"/>
            <a:ext cx="4794251" cy="39108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86501" y="782400"/>
            <a:ext cx="4805892" cy="976317"/>
          </a:xfrm>
        </p:spPr>
        <p:txBody>
          <a:bodyPr anchor="t"/>
          <a:lstStyle>
            <a:lvl1pPr marL="0" indent="0">
              <a:buNone/>
              <a:defRPr lang="nl-NL" sz="2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21318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8000" y="782400"/>
            <a:ext cx="4800000" cy="976317"/>
          </a:xfrm>
        </p:spPr>
        <p:txBody>
          <a:bodyPr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7534" y="1727201"/>
            <a:ext cx="4798484" cy="391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1" y="0"/>
            <a:ext cx="5905500" cy="608965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1884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8000" y="782400"/>
            <a:ext cx="6546851" cy="976317"/>
          </a:xfrm>
        </p:spPr>
        <p:txBody>
          <a:bodyPr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7534" y="1727201"/>
            <a:ext cx="6551084" cy="391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062384" y="0"/>
            <a:ext cx="4129616" cy="608965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357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2518834" y="1439335"/>
            <a:ext cx="7056967" cy="396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18834" y="5475024"/>
            <a:ext cx="7056967" cy="220133"/>
          </a:xfrm>
        </p:spPr>
        <p:txBody>
          <a:bodyPr/>
          <a:lstStyle>
            <a:lvl1pPr>
              <a:defRPr sz="1467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5302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6016-59D4-B03C-71E0-2FD09BBF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F0C7D-11FF-95DD-2875-5B187148E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D7567-F8B4-B7CA-16B3-5AE28F21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537AD-4261-D0EC-865D-B0934C4D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B61E-144D-ED54-9E80-92E9211C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2995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1766" y="1742189"/>
            <a:ext cx="2779185" cy="848611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54552" y="1736881"/>
            <a:ext cx="2779185" cy="848611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313886" y="1736881"/>
            <a:ext cx="2779185" cy="848611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1007534" y="2590802"/>
            <a:ext cx="2783417" cy="350039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4650320" y="2590802"/>
            <a:ext cx="2783417" cy="350039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8313886" y="2590802"/>
            <a:ext cx="2783417" cy="350039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7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024" y="782400"/>
            <a:ext cx="4800000" cy="976317"/>
          </a:xfrm>
        </p:spPr>
        <p:txBody>
          <a:bodyPr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93791" y="1727201"/>
            <a:ext cx="4798484" cy="391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806017" cy="60896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224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9207" y="782400"/>
            <a:ext cx="6427893" cy="976317"/>
          </a:xfrm>
        </p:spPr>
        <p:txBody>
          <a:bodyPr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54974" y="1727201"/>
            <a:ext cx="6432127" cy="3911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30133" cy="6089651"/>
          </a:xfrm>
        </p:spPr>
        <p:txBody>
          <a:bodyPr/>
          <a:lstStyle/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9027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1767" y="691201"/>
            <a:ext cx="10075333" cy="97843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5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1767" y="691201"/>
            <a:ext cx="10075333" cy="97843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7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1767" y="691201"/>
            <a:ext cx="10075333" cy="97843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6085043"/>
            <a:ext cx="1219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2520001" y="1732100"/>
            <a:ext cx="7056967" cy="39696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4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534" y="782401"/>
            <a:ext cx="10084741" cy="688452"/>
          </a:xfrm>
        </p:spPr>
        <p:txBody>
          <a:bodyPr wrap="none"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7535" y="3517901"/>
            <a:ext cx="10084741" cy="2120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1007534" y="1439335"/>
            <a:ext cx="10079567" cy="1536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15453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534" y="782401"/>
            <a:ext cx="10084741" cy="688452"/>
          </a:xfrm>
        </p:spPr>
        <p:txBody>
          <a:bodyPr wrap="none"/>
          <a:lstStyle>
            <a:lvl1pPr>
              <a:lnSpc>
                <a:spcPct val="100000"/>
              </a:lnSpc>
              <a:defRPr sz="260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the presentation - by tab Insert -&gt; Header text and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1007534" y="1439333"/>
            <a:ext cx="10079567" cy="419946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0118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49A7-0ACF-6625-3D41-997DC1048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11B0E-CDD0-393B-349A-F964857FB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7AA7F-61AA-0F95-A19D-29EAC69D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8B074-5683-CCDF-A5DE-26D82B3D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A735-3F65-396B-66F1-4DB5099F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4807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0072-F5E3-43C8-3C4D-DBDC3F06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7F7C6-227F-7F01-19FE-B103FCBBF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C730-3CE4-7AEE-A14C-89C1CA96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2D59A-F080-5153-047D-EA5095B1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387E9-F95A-E012-ED74-AA221538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2901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8F23-18DE-BBF6-6E08-811F7A8C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EEA2-C36A-231E-EC75-3E3E0598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06-0F63-AFD3-4F9A-4B2C4FD2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701C2-4857-B1D6-441E-8B95630F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5C304-E4E0-5C63-EA59-B10D8CA3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7891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2580-8A8E-E942-D769-3A9EE071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10142-96DD-A70E-2FF1-C706571F2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3AB4-528C-8F09-3DA4-A571D2EF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B8D87-F7BF-C63E-646C-08D346C1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7493D-EE3C-5E12-7839-8963B1C0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9960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FB97-A08F-B69A-1809-8AB691CC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3B51-71E9-DD55-BE08-4F00862AF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5D088-6472-6AA4-B18A-6B43CFA01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06C54-53EE-E03A-EEF5-E89AB4D8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DE5D-FDB7-F339-585A-E2B488F1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57DAD-5998-4AF5-09CD-6D07945F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6824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DA1E-6ABE-BCE3-B86B-EF5FCCE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66DDB-DDDD-4D67-94CB-FA7243EE3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A98B6-BBAC-3408-E44B-65512B1A6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A5305A-4718-F683-17BD-35066D248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C4F40-8FCE-FB9B-CF3C-FE98D642F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9B240-000B-8199-076D-5079F612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C5623-28A8-BAE3-582A-897236E6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7C771-ADBB-B8F4-1E01-CCDEA83E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7213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E197-A0CE-743E-B07B-2420AA3E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6BBA6-A11E-DD67-BCC2-8D043B9D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8E2D1-29A9-BE4F-2031-E401B2D6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BB3F6-78AC-1F2E-05CB-56F7122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36944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81610-8CE8-DCE1-9B90-EC9E943B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AE0B0-FCCD-6EB8-F8DF-64340577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76300-99FC-92C8-9F2A-4BB91291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47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AFCF9-EE79-62C2-99E3-78FC42B4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EFC5E-1AAB-E130-73BB-7A0AF301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C9A7D-6823-B1A8-BB19-F08CB75DA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742B5-5BA7-952B-AFED-CAC1518D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F9623-0F61-A361-2214-8F3AE6BF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25AF0-0081-EB2F-E012-4972A398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40074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483D-5E3B-73BB-ECE9-9D521670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7C765-67EA-D2DF-548B-24A281139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62801-8293-344F-5901-69901F799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6ECB6-B93F-9178-7A9A-E5C5C72E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44955-F2A8-BBEB-2DDD-28B24F01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4650C-2227-C6FC-8E46-324571F8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2872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E492-EC8F-60BA-72FD-93731C1D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046F1-D69F-394E-14F9-92C18CFA8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EDF7F-C267-AB9C-EB9B-8EFE45B1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023E0-71D1-5D53-9C26-C65B4005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D9B74-1F16-19B8-23CD-D9732EAE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0396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9564CD-2EDD-5BD5-A2BB-75F4DD8D3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0B22D-5EC5-D532-80AC-2845116B3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6CA5B-9B28-F0F7-8CE4-95F7D52F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7230E-89B4-A3B9-118C-A0FFA02F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2289F-FC42-EA8E-DC50-CC83878D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746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73643-1CC7-DB3C-69F8-E450F8FD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A920C-7479-E8C3-F7CF-9B76E0D16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001DA-C3A3-3538-EED1-C47E05DA1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5CCF3-F059-249D-AA54-B5774F4F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82A7F-252C-E4EC-6C1C-08000231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44D66-827C-AE97-0137-A16EC3F67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0732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08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5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84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15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1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4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01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02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63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3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A271-2D94-43DB-D03D-F814899A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3FD65-5C37-87FD-8A0B-0916C35BB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B79B5-E0F9-90CB-5D12-B43D181C9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218B2-53CC-E753-82EE-C5A506BA5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F17A8-C06B-10CB-0AFA-B7F8C17BF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3816D-89C6-9DC4-0DB7-006817F2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C9DCC0-3F9A-D325-E48E-5BCB43C6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58063-0C99-FD1F-1BF4-F18CFB52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4334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1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771A-F0F1-5EC2-CF2C-4B53CF35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64B00-3E50-15C0-80A2-DAF006BC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A8181-C423-B16B-E415-AB3B32BD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5DCE2-2A16-C75F-DD9D-84F089ED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02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A8314-05BC-124E-6521-86F64F97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0004F-19B3-3C36-6AFC-57934838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3CDA-2FD7-19FC-FF92-BCB14677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063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6832-1FE2-4BE2-4914-2292925E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64D8-76D9-B9B7-69C5-D11915F4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38031-6015-44AE-20BC-1AF6B914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C5BAA-8BA8-28D9-A439-AAA3F392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ED1EF-FB0B-FA76-DC30-1AE02438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4A97E-18BA-B004-F367-910E6674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3209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077D-028D-F267-C350-E5867DDA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14AF1-D5A4-CDCD-5FC1-337D0AEF3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A86DB-4F47-35EE-5EE2-847E9BA38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50984-E59D-64DA-3FC6-B1F1A25D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4DB66-1C25-68D1-0362-01B5AB31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A2A8D-6BFB-C6A8-8897-8CE1536A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693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52602-87E9-7D5B-1697-3F9419C6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54748-E496-4F4F-0983-399F3DAE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B60E3-5F75-F09B-F627-4E0BDF5A4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0DD3F0-F0BB-48A1-BC2B-5DBCB9E9083D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0C10-0020-CF25-A032-5C2A9984E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BC1C7-BD98-6AB5-C34C-64B706A03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FBDFB2-D163-4744-9BB4-2F6BE483A17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886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" y="6091200"/>
            <a:ext cx="1485899" cy="763048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467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1767" y="691615"/>
            <a:ext cx="10075333" cy="7187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766" y="1742189"/>
            <a:ext cx="10075335" cy="3896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5902" y="6091200"/>
            <a:ext cx="9389532" cy="7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467" b="0">
                <a:solidFill>
                  <a:schemeClr val="tx1"/>
                </a:solidFill>
              </a:defRPr>
            </a:lvl1pPr>
          </a:lstStyle>
          <a:p>
            <a:r>
              <a:rPr lang="en-GB"/>
              <a:t>Title of the presentation - by tab Insert -&gt; Header text and Footer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37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241294" indent="-2412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479988" indent="-2412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19649" indent="-237061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E6B014-3E3E-9B95-6ECD-4348788D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6E54-FBE4-DE5B-F877-36B46AB0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DFDC-994D-10A4-2B12-89B767498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629D6-ADE3-42AA-840D-A4D8280DABFE}" type="datetimeFigureOut">
              <a:rPr lang="en-NL" smtClean="0"/>
              <a:t>18/11/2024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9CFC1-7E7A-02B2-E34E-8082D31A4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68AE7-0928-C667-6FD4-76EC3648B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C899-9936-4B99-B7F4-17DE11C42E1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844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diagramDrawing" Target="../diagrams/drawing4.xml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diagramColors" Target="../diagrams/colors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15.jpg"/><Relationship Id="rId9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>
          <a:xfrm>
            <a:off x="-4446" y="1257887"/>
            <a:ext cx="12191999" cy="2299301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4400" b="0" dirty="0"/>
              <a:t>Networked Business Models, Interorganizational Business Processes and Cooperative Information Systems</a:t>
            </a:r>
            <a:br>
              <a:rPr lang="en-US" sz="4400" b="0" dirty="0"/>
            </a:br>
            <a:br>
              <a:rPr lang="en-US" sz="6600" b="0" dirty="0"/>
            </a:br>
            <a:endParaRPr lang="en-GB" sz="6600" b="0" dirty="0"/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>
          <a:xfrm>
            <a:off x="-4446" y="3557188"/>
            <a:ext cx="12191999" cy="1101969"/>
          </a:xfrm>
        </p:spPr>
        <p:txBody>
          <a:bodyPr anchor="ctr"/>
          <a:lstStyle/>
          <a:p>
            <a:r>
              <a:rPr lang="en-US" sz="3600" b="0" i="1" cap="none" dirty="0"/>
              <a:t>A Holistic Point of View</a:t>
            </a:r>
            <a:endParaRPr lang="en-GB" sz="3200" b="0" i="1" cap="non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-8890" y="6089648"/>
            <a:ext cx="12200889" cy="768353"/>
          </a:xfrm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12" y="6202561"/>
            <a:ext cx="875335" cy="520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80" y="6215152"/>
            <a:ext cx="1212523" cy="517343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" y="5321301"/>
            <a:ext cx="12191999" cy="768347"/>
          </a:xfrm>
        </p:spPr>
        <p:txBody>
          <a:bodyPr/>
          <a:lstStyle/>
          <a:p>
            <a:r>
              <a:rPr lang="en-GB" sz="2400" b="0" dirty="0"/>
              <a:t>Paul Grefen, Professor of Information Systems, Principal Digital Business Architect</a:t>
            </a:r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B4A96094-E493-310B-7B33-420ECBDE8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" y="6137605"/>
            <a:ext cx="2640696" cy="720395"/>
          </a:xfrm>
          <a:prstGeom prst="rect">
            <a:avLst/>
          </a:prstGeom>
        </p:spPr>
      </p:pic>
      <p:pic>
        <p:nvPicPr>
          <p:cNvPr id="12" name="Picture 11" descr="A black and orange logo&#10;&#10;Description automatically generated">
            <a:extLst>
              <a:ext uri="{FF2B5EF4-FFF2-40B4-BE49-F238E27FC236}">
                <a16:creationId xmlns:a16="http://schemas.microsoft.com/office/drawing/2014/main" id="{066C2236-CB43-6BBA-0903-0D4D6440B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76" y="6231545"/>
            <a:ext cx="1809554" cy="5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D4F7AD1-973B-0711-76FD-EF4D5FACD8D7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1" name="Picture 10" descr="A large container ship with many stacked containers&#10;&#10;Description automatically generated">
              <a:extLst>
                <a:ext uri="{FF2B5EF4-FFF2-40B4-BE49-F238E27FC236}">
                  <a16:creationId xmlns:a16="http://schemas.microsoft.com/office/drawing/2014/main" id="{08217D74-F370-4B62-AFCB-65143F6D9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8140" y="0"/>
              <a:ext cx="2869096" cy="6858000"/>
            </a:xfrm>
            <a:prstGeom prst="rect">
              <a:avLst/>
            </a:prstGeom>
          </p:spPr>
        </p:pic>
        <p:pic>
          <p:nvPicPr>
            <p:cNvPr id="12" name="Picture 11" descr="A person driving a forklift&#10;&#10;Description automatically generated">
              <a:extLst>
                <a:ext uri="{FF2B5EF4-FFF2-40B4-BE49-F238E27FC236}">
                  <a16:creationId xmlns:a16="http://schemas.microsoft.com/office/drawing/2014/main" id="{1DCB3435-E22F-CD8C-5035-A84862445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4584825" cy="2140226"/>
            </a:xfrm>
            <a:prstGeom prst="rect">
              <a:avLst/>
            </a:prstGeom>
          </p:spPr>
        </p:pic>
        <p:pic>
          <p:nvPicPr>
            <p:cNvPr id="29" name="Picture 28" descr="A truck on the road&#10;&#10;Description automatically generated">
              <a:extLst>
                <a:ext uri="{FF2B5EF4-FFF2-40B4-BE49-F238E27FC236}">
                  <a16:creationId xmlns:a16="http://schemas.microsoft.com/office/drawing/2014/main" id="{14786296-940D-A624-AA95-80C28ED45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211457"/>
              <a:ext cx="4584825" cy="214022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8F7AC7-3478-71ED-4923-8DEEB7C5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22913"/>
              <a:ext cx="4584824" cy="243508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DC6E43-F9E8-9348-597D-E7961545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0551" y="0"/>
              <a:ext cx="4591449" cy="2140225"/>
            </a:xfrm>
            <a:prstGeom prst="rect">
              <a:avLst/>
            </a:prstGeom>
          </p:spPr>
        </p:pic>
        <p:pic>
          <p:nvPicPr>
            <p:cNvPr id="32" name="Picture 31" descr="A person working on a computer&#10;&#10;Description automatically generated">
              <a:extLst>
                <a:ext uri="{FF2B5EF4-FFF2-40B4-BE49-F238E27FC236}">
                  <a16:creationId xmlns:a16="http://schemas.microsoft.com/office/drawing/2014/main" id="{B983A7DE-EE8A-76CD-BFFE-C84435141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0548" y="2211457"/>
              <a:ext cx="4591449" cy="21402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7B63A1-0F2A-9882-1128-640A2A75B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0548" y="4422912"/>
              <a:ext cx="4591449" cy="2435087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32F23F4-7587-87C3-F473-D94C1FF0D665}"/>
              </a:ext>
            </a:extLst>
          </p:cNvPr>
          <p:cNvSpPr/>
          <p:nvPr/>
        </p:nvSpPr>
        <p:spPr>
          <a:xfrm>
            <a:off x="-1" y="0"/>
            <a:ext cx="12191998" cy="6857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FA571-F6D1-5452-95AD-8871C52AB014}"/>
              </a:ext>
            </a:extLst>
          </p:cNvPr>
          <p:cNvGrpSpPr/>
          <p:nvPr/>
        </p:nvGrpSpPr>
        <p:grpSpPr>
          <a:xfrm>
            <a:off x="3359428" y="970721"/>
            <a:ext cx="5632170" cy="1537253"/>
            <a:chOff x="3359428" y="950843"/>
            <a:chExt cx="5632170" cy="15372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DDD402-7A5A-963C-A10C-3B5F5A8BCB44}"/>
                </a:ext>
              </a:extLst>
            </p:cNvPr>
            <p:cNvSpPr/>
            <p:nvPr/>
          </p:nvSpPr>
          <p:spPr>
            <a:xfrm>
              <a:off x="3359428" y="952500"/>
              <a:ext cx="980661" cy="1533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business strategy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CE08A8-5C7E-A77F-EAF2-0D3E3B21FCBB}"/>
                </a:ext>
              </a:extLst>
            </p:cNvPr>
            <p:cNvSpPr/>
            <p:nvPr/>
          </p:nvSpPr>
          <p:spPr>
            <a:xfrm>
              <a:off x="4909931" y="954157"/>
              <a:ext cx="980661" cy="1533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business strategy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41DE4A-58CF-A560-3F87-F020475D4CA9}"/>
                </a:ext>
              </a:extLst>
            </p:cNvPr>
            <p:cNvSpPr/>
            <p:nvPr/>
          </p:nvSpPr>
          <p:spPr>
            <a:xfrm>
              <a:off x="8010937" y="950843"/>
              <a:ext cx="980661" cy="1533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business strategy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6DC581-CC61-5E20-E9F3-2C3D0776AC87}"/>
                </a:ext>
              </a:extLst>
            </p:cNvPr>
            <p:cNvSpPr/>
            <p:nvPr/>
          </p:nvSpPr>
          <p:spPr>
            <a:xfrm>
              <a:off x="6460434" y="952500"/>
              <a:ext cx="980661" cy="1533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business strategy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F3483A-F4A7-9304-6999-6D3BC9BBB63A}"/>
              </a:ext>
            </a:extLst>
          </p:cNvPr>
          <p:cNvGrpSpPr/>
          <p:nvPr/>
        </p:nvGrpSpPr>
        <p:grpSpPr>
          <a:xfrm>
            <a:off x="9209130" y="972378"/>
            <a:ext cx="1054678" cy="1533939"/>
            <a:chOff x="9209130" y="952500"/>
            <a:chExt cx="1054678" cy="1533939"/>
          </a:xfrm>
        </p:grpSpPr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E2848916-217C-E096-E251-E6548AD9D056}"/>
                </a:ext>
              </a:extLst>
            </p:cNvPr>
            <p:cNvSpPr/>
            <p:nvPr/>
          </p:nvSpPr>
          <p:spPr>
            <a:xfrm>
              <a:off x="9209130" y="952500"/>
              <a:ext cx="185529" cy="1533939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6F7610-1313-0961-A8B7-4915B397C32F}"/>
                </a:ext>
              </a:extLst>
            </p:cNvPr>
            <p:cNvSpPr txBox="1"/>
            <p:nvPr/>
          </p:nvSpPr>
          <p:spPr>
            <a:xfrm>
              <a:off x="9394659" y="1488636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C00000"/>
                  </a:solidFill>
                </a:rPr>
                <a:t>why?</a:t>
              </a:r>
              <a:endParaRPr lang="en-NL" sz="2400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FF751-22CB-D907-03EA-E16E6CD22077}"/>
              </a:ext>
            </a:extLst>
          </p:cNvPr>
          <p:cNvGrpSpPr/>
          <p:nvPr/>
        </p:nvGrpSpPr>
        <p:grpSpPr>
          <a:xfrm>
            <a:off x="3359428" y="2504660"/>
            <a:ext cx="7021911" cy="1187728"/>
            <a:chOff x="3359428" y="2484782"/>
            <a:chExt cx="7021911" cy="11877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9A2F3F-CB4D-3CE3-73EE-8E39F74DC7F8}"/>
                </a:ext>
              </a:extLst>
            </p:cNvPr>
            <p:cNvSpPr/>
            <p:nvPr/>
          </p:nvSpPr>
          <p:spPr>
            <a:xfrm>
              <a:off x="3359428" y="2840935"/>
              <a:ext cx="5632170" cy="8315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collaborative / networked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business model(s)</a:t>
              </a:r>
              <a:endParaRPr lang="en-NL" sz="2400" dirty="0">
                <a:solidFill>
                  <a:srgbClr val="002060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89B6893-A1A1-6891-466C-6D5A5670D5B7}"/>
                </a:ext>
              </a:extLst>
            </p:cNvPr>
            <p:cNvCxnSpPr/>
            <p:nvPr/>
          </p:nvCxnSpPr>
          <p:spPr>
            <a:xfrm>
              <a:off x="3856384" y="2484782"/>
              <a:ext cx="0" cy="354496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867143C-8BD9-038E-6CBD-62D77CE41513}"/>
                </a:ext>
              </a:extLst>
            </p:cNvPr>
            <p:cNvCxnSpPr/>
            <p:nvPr/>
          </p:nvCxnSpPr>
          <p:spPr>
            <a:xfrm>
              <a:off x="5400261" y="2484782"/>
              <a:ext cx="0" cy="354496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3DC980-56DC-CF53-346D-EF2EF1C969E6}"/>
                </a:ext>
              </a:extLst>
            </p:cNvPr>
            <p:cNvCxnSpPr/>
            <p:nvPr/>
          </p:nvCxnSpPr>
          <p:spPr>
            <a:xfrm>
              <a:off x="6950762" y="2484782"/>
              <a:ext cx="0" cy="354496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9963EB8-F78C-93AA-7C9A-0B9A6B9CEC2F}"/>
                </a:ext>
              </a:extLst>
            </p:cNvPr>
            <p:cNvCxnSpPr/>
            <p:nvPr/>
          </p:nvCxnSpPr>
          <p:spPr>
            <a:xfrm>
              <a:off x="8501267" y="2486439"/>
              <a:ext cx="0" cy="354496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4F08D1DB-B02B-2A87-97EA-33BFEA999144}"/>
                </a:ext>
              </a:extLst>
            </p:cNvPr>
            <p:cNvSpPr/>
            <p:nvPr/>
          </p:nvSpPr>
          <p:spPr>
            <a:xfrm>
              <a:off x="9209131" y="2840936"/>
              <a:ext cx="185528" cy="831574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50FDF4-E27A-BCF2-9E3A-1F39CBF509B9}"/>
                </a:ext>
              </a:extLst>
            </p:cNvPr>
            <p:cNvSpPr txBox="1"/>
            <p:nvPr/>
          </p:nvSpPr>
          <p:spPr>
            <a:xfrm>
              <a:off x="9394659" y="3022575"/>
              <a:ext cx="9866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C00000"/>
                  </a:solidFill>
                </a:rPr>
                <a:t>what?</a:t>
              </a:r>
              <a:endParaRPr lang="en-NL" sz="2400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35871-EF9E-6773-36F6-8E79C713BC11}"/>
              </a:ext>
            </a:extLst>
          </p:cNvPr>
          <p:cNvGrpSpPr/>
          <p:nvPr/>
        </p:nvGrpSpPr>
        <p:grpSpPr>
          <a:xfrm>
            <a:off x="3359428" y="3692387"/>
            <a:ext cx="6932953" cy="1195430"/>
            <a:chOff x="3359428" y="3666462"/>
            <a:chExt cx="6932953" cy="11954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5BA8EF-A1D3-D4A1-EEF6-D28AFACCBDCF}"/>
                </a:ext>
              </a:extLst>
            </p:cNvPr>
            <p:cNvSpPr/>
            <p:nvPr/>
          </p:nvSpPr>
          <p:spPr>
            <a:xfrm>
              <a:off x="3359428" y="4027005"/>
              <a:ext cx="5632170" cy="8315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inter-organizational / networked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business process(es)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271B5CE-E5E7-CDFF-458E-B990DB6DA780}"/>
                </a:ext>
              </a:extLst>
            </p:cNvPr>
            <p:cNvCxnSpPr>
              <a:cxnSpLocks/>
              <a:stCxn id="4" idx="2"/>
              <a:endCxn id="5" idx="0"/>
            </p:cNvCxnSpPr>
            <p:nvPr/>
          </p:nvCxnSpPr>
          <p:spPr>
            <a:xfrm>
              <a:off x="6175513" y="3666462"/>
              <a:ext cx="0" cy="360543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541D57CA-09F5-4027-B263-7884885F5DE3}"/>
                </a:ext>
              </a:extLst>
            </p:cNvPr>
            <p:cNvSpPr/>
            <p:nvPr/>
          </p:nvSpPr>
          <p:spPr>
            <a:xfrm>
              <a:off x="9209131" y="4030318"/>
              <a:ext cx="185528" cy="831574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3FD0ED-5A53-057B-FEB1-914E40801A40}"/>
                </a:ext>
              </a:extLst>
            </p:cNvPr>
            <p:cNvSpPr txBox="1"/>
            <p:nvPr/>
          </p:nvSpPr>
          <p:spPr>
            <a:xfrm>
              <a:off x="9395789" y="4207564"/>
              <a:ext cx="896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C00000"/>
                  </a:solidFill>
                </a:rPr>
                <a:t>how?</a:t>
              </a:r>
              <a:endParaRPr lang="en-NL" sz="2400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34F4F9-EF34-F4A5-4F47-FE74999A2EAB}"/>
              </a:ext>
            </a:extLst>
          </p:cNvPr>
          <p:cNvGrpSpPr/>
          <p:nvPr/>
        </p:nvGrpSpPr>
        <p:grpSpPr>
          <a:xfrm>
            <a:off x="3359428" y="4884504"/>
            <a:ext cx="7643404" cy="1180023"/>
            <a:chOff x="3359428" y="4864626"/>
            <a:chExt cx="7643404" cy="11800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AE63B2-BFA6-8349-6FE4-EFA059A79C80}"/>
                </a:ext>
              </a:extLst>
            </p:cNvPr>
            <p:cNvSpPr/>
            <p:nvPr/>
          </p:nvSpPr>
          <p:spPr>
            <a:xfrm>
              <a:off x="3359428" y="5213075"/>
              <a:ext cx="5632170" cy="8315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cooperative / networked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information systems</a:t>
              </a:r>
              <a:endParaRPr lang="en-NL" sz="2400" dirty="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E5FE026-0455-3C55-FF02-4189FC5C63D2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>
              <a:off x="6175513" y="4864626"/>
              <a:ext cx="0" cy="348449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C1236F98-B35C-F7D7-2B92-B89B5BADFD67}"/>
                </a:ext>
              </a:extLst>
            </p:cNvPr>
            <p:cNvSpPr/>
            <p:nvPr/>
          </p:nvSpPr>
          <p:spPr>
            <a:xfrm>
              <a:off x="9209131" y="5213075"/>
              <a:ext cx="185528" cy="831574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2A91AF-F1B4-4028-6491-F4FDCC98710D}"/>
                </a:ext>
              </a:extLst>
            </p:cNvPr>
            <p:cNvSpPr txBox="1"/>
            <p:nvPr/>
          </p:nvSpPr>
          <p:spPr>
            <a:xfrm>
              <a:off x="9395789" y="5398029"/>
              <a:ext cx="1607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C00000"/>
                  </a:solidFill>
                </a:rPr>
                <a:t>with what?</a:t>
              </a:r>
              <a:endParaRPr lang="en-NL" sz="2400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5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3572E-F077-5DBF-1B98-D0DCA3A22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A01DB7-7659-7910-8368-A4AD1F04F4EC}"/>
              </a:ext>
            </a:extLst>
          </p:cNvPr>
          <p:cNvGrpSpPr/>
          <p:nvPr/>
        </p:nvGrpSpPr>
        <p:grpSpPr>
          <a:xfrm>
            <a:off x="2842591" y="901148"/>
            <a:ext cx="6725478" cy="5277680"/>
            <a:chOff x="2842591" y="901148"/>
            <a:chExt cx="6725478" cy="527768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47391C3-579A-47C9-1856-6EACEF7916DD}"/>
                </a:ext>
              </a:extLst>
            </p:cNvPr>
            <p:cNvSpPr/>
            <p:nvPr/>
          </p:nvSpPr>
          <p:spPr>
            <a:xfrm>
              <a:off x="2842594" y="901148"/>
              <a:ext cx="6725475" cy="1709530"/>
            </a:xfrm>
            <a:prstGeom prst="rect">
              <a:avLst/>
            </a:prstGeom>
            <a:solidFill>
              <a:srgbClr val="E97132">
                <a:alpha val="25098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2BFB73-FE07-9632-D3A9-D87BBE3CBABB}"/>
                </a:ext>
              </a:extLst>
            </p:cNvPr>
            <p:cNvSpPr/>
            <p:nvPr/>
          </p:nvSpPr>
          <p:spPr>
            <a:xfrm>
              <a:off x="2842592" y="2753141"/>
              <a:ext cx="6725475" cy="1036981"/>
            </a:xfrm>
            <a:prstGeom prst="rect">
              <a:avLst/>
            </a:prstGeom>
            <a:solidFill>
              <a:srgbClr val="E97132">
                <a:alpha val="25098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C3943F-DF35-91B6-F1D6-BFE6491D1992}"/>
                </a:ext>
              </a:extLst>
            </p:cNvPr>
            <p:cNvSpPr/>
            <p:nvPr/>
          </p:nvSpPr>
          <p:spPr>
            <a:xfrm>
              <a:off x="2842592" y="3944180"/>
              <a:ext cx="6725475" cy="1036981"/>
            </a:xfrm>
            <a:prstGeom prst="rect">
              <a:avLst/>
            </a:prstGeom>
            <a:solidFill>
              <a:srgbClr val="E97132">
                <a:alpha val="25098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777D5CB-D3C7-164D-3882-87DE38D8AC95}"/>
                </a:ext>
              </a:extLst>
            </p:cNvPr>
            <p:cNvSpPr/>
            <p:nvPr/>
          </p:nvSpPr>
          <p:spPr>
            <a:xfrm>
              <a:off x="2842591" y="5141847"/>
              <a:ext cx="6725475" cy="1036981"/>
            </a:xfrm>
            <a:prstGeom prst="rect">
              <a:avLst/>
            </a:prstGeom>
            <a:solidFill>
              <a:srgbClr val="E97132">
                <a:alpha val="25098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96DA7DA-57C0-13BA-F66C-E428783E2478}"/>
              </a:ext>
            </a:extLst>
          </p:cNvPr>
          <p:cNvSpPr/>
          <p:nvPr/>
        </p:nvSpPr>
        <p:spPr>
          <a:xfrm>
            <a:off x="4823795" y="722243"/>
            <a:ext cx="1179436" cy="5837583"/>
          </a:xfrm>
          <a:prstGeom prst="rect">
            <a:avLst/>
          </a:prstGeom>
          <a:solidFill>
            <a:srgbClr val="4EA72E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ACA04-1394-EEEB-092E-FB165E5D4A30}"/>
              </a:ext>
            </a:extLst>
          </p:cNvPr>
          <p:cNvSpPr/>
          <p:nvPr/>
        </p:nvSpPr>
        <p:spPr>
          <a:xfrm>
            <a:off x="6380939" y="722243"/>
            <a:ext cx="1179436" cy="5837583"/>
          </a:xfrm>
          <a:prstGeom prst="rect">
            <a:avLst/>
          </a:prstGeom>
          <a:solidFill>
            <a:srgbClr val="4EA72E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89BAC-7B4C-67AC-2E99-D34C17E54860}"/>
              </a:ext>
            </a:extLst>
          </p:cNvPr>
          <p:cNvSpPr/>
          <p:nvPr/>
        </p:nvSpPr>
        <p:spPr>
          <a:xfrm>
            <a:off x="7918181" y="722243"/>
            <a:ext cx="1179436" cy="5837583"/>
          </a:xfrm>
          <a:prstGeom prst="rect">
            <a:avLst/>
          </a:prstGeom>
          <a:solidFill>
            <a:srgbClr val="4EA72E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31D3A5-0A1C-4120-C24D-C17079967222}"/>
              </a:ext>
            </a:extLst>
          </p:cNvPr>
          <p:cNvSpPr/>
          <p:nvPr/>
        </p:nvSpPr>
        <p:spPr>
          <a:xfrm>
            <a:off x="3286553" y="722243"/>
            <a:ext cx="1179436" cy="5837583"/>
          </a:xfrm>
          <a:prstGeom prst="rect">
            <a:avLst/>
          </a:prstGeom>
          <a:solidFill>
            <a:srgbClr val="4EA72E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4CDD7-22CE-D241-FFC4-AF570735B98A}"/>
              </a:ext>
            </a:extLst>
          </p:cNvPr>
          <p:cNvSpPr/>
          <p:nvPr/>
        </p:nvSpPr>
        <p:spPr>
          <a:xfrm>
            <a:off x="3372680" y="2860814"/>
            <a:ext cx="5632170" cy="8315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collaborative / networked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business model(s)</a:t>
            </a:r>
            <a:endParaRPr lang="en-NL" sz="24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73E905-A885-74D2-3137-83084FF7B9B5}"/>
              </a:ext>
            </a:extLst>
          </p:cNvPr>
          <p:cNvSpPr/>
          <p:nvPr/>
        </p:nvSpPr>
        <p:spPr>
          <a:xfrm>
            <a:off x="3372680" y="4046884"/>
            <a:ext cx="5632170" cy="8315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inter-organizational / networked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business process(es)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D5B2C3-2DF2-54ED-6C37-D122A79D3547}"/>
              </a:ext>
            </a:extLst>
          </p:cNvPr>
          <p:cNvSpPr/>
          <p:nvPr/>
        </p:nvSpPr>
        <p:spPr>
          <a:xfrm>
            <a:off x="3372680" y="5232954"/>
            <a:ext cx="5632170" cy="8315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cooperative / networked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information systems</a:t>
            </a:r>
            <a:endParaRPr lang="en-NL" sz="2400" dirty="0">
              <a:solidFill>
                <a:srgbClr val="00206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8D01A5-3971-6447-0287-58BD41EC321D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6188765" y="3692388"/>
            <a:ext cx="0" cy="354496"/>
          </a:xfrm>
          <a:prstGeom prst="straightConnector1">
            <a:avLst/>
          </a:prstGeom>
          <a:solidFill>
            <a:schemeClr val="bg1"/>
          </a:solidFill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369A279-4CE9-49F0-4B01-FA4BFFFC1E09}"/>
              </a:ext>
            </a:extLst>
          </p:cNvPr>
          <p:cNvCxnSpPr>
            <a:cxnSpLocks/>
            <a:stCxn id="12" idx="2"/>
            <a:endCxn id="29" idx="0"/>
          </p:cNvCxnSpPr>
          <p:nvPr/>
        </p:nvCxnSpPr>
        <p:spPr>
          <a:xfrm>
            <a:off x="6188765" y="4878458"/>
            <a:ext cx="0" cy="354496"/>
          </a:xfrm>
          <a:prstGeom prst="straightConnector1">
            <a:avLst/>
          </a:prstGeom>
          <a:solidFill>
            <a:schemeClr val="bg1"/>
          </a:solidFill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ECC934C-EB6A-3DE7-14D3-037977411B4B}"/>
              </a:ext>
            </a:extLst>
          </p:cNvPr>
          <p:cNvSpPr/>
          <p:nvPr/>
        </p:nvSpPr>
        <p:spPr>
          <a:xfrm>
            <a:off x="3372680" y="972379"/>
            <a:ext cx="980661" cy="15339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business strategy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092547-9850-1021-C5FE-9084FFCEB7FB}"/>
              </a:ext>
            </a:extLst>
          </p:cNvPr>
          <p:cNvSpPr/>
          <p:nvPr/>
        </p:nvSpPr>
        <p:spPr>
          <a:xfrm>
            <a:off x="4923183" y="974036"/>
            <a:ext cx="980661" cy="15339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business strategy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82F3CF-F6BE-734C-302F-E9DEF5959BF7}"/>
              </a:ext>
            </a:extLst>
          </p:cNvPr>
          <p:cNvSpPr/>
          <p:nvPr/>
        </p:nvSpPr>
        <p:spPr>
          <a:xfrm>
            <a:off x="8024189" y="970722"/>
            <a:ext cx="980661" cy="15339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business strategy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E1D8FF-2E53-2C95-10F8-9C37015EE5CA}"/>
              </a:ext>
            </a:extLst>
          </p:cNvPr>
          <p:cNvSpPr/>
          <p:nvPr/>
        </p:nvSpPr>
        <p:spPr>
          <a:xfrm>
            <a:off x="6473686" y="972379"/>
            <a:ext cx="980661" cy="15339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business strategy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07CC76-C4E0-053A-BE40-105711849F53}"/>
              </a:ext>
            </a:extLst>
          </p:cNvPr>
          <p:cNvCxnSpPr/>
          <p:nvPr/>
        </p:nvCxnSpPr>
        <p:spPr>
          <a:xfrm>
            <a:off x="3869636" y="2504661"/>
            <a:ext cx="0" cy="354496"/>
          </a:xfrm>
          <a:prstGeom prst="straightConnector1">
            <a:avLst/>
          </a:prstGeom>
          <a:solidFill>
            <a:schemeClr val="bg1"/>
          </a:solidFill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C06405-C48B-E6CB-BAE4-46F860A7C6DE}"/>
              </a:ext>
            </a:extLst>
          </p:cNvPr>
          <p:cNvCxnSpPr/>
          <p:nvPr/>
        </p:nvCxnSpPr>
        <p:spPr>
          <a:xfrm>
            <a:off x="5413513" y="2504661"/>
            <a:ext cx="0" cy="354496"/>
          </a:xfrm>
          <a:prstGeom prst="straightConnector1">
            <a:avLst/>
          </a:prstGeom>
          <a:solidFill>
            <a:schemeClr val="bg1"/>
          </a:solidFill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735ADE8-38AF-88AE-7529-25EB9F44F42A}"/>
              </a:ext>
            </a:extLst>
          </p:cNvPr>
          <p:cNvCxnSpPr/>
          <p:nvPr/>
        </p:nvCxnSpPr>
        <p:spPr>
          <a:xfrm>
            <a:off x="6964014" y="2504661"/>
            <a:ext cx="0" cy="354496"/>
          </a:xfrm>
          <a:prstGeom prst="straightConnector1">
            <a:avLst/>
          </a:prstGeom>
          <a:solidFill>
            <a:schemeClr val="bg1"/>
          </a:solidFill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227825A-3D6A-243D-E42C-A092DB03F36E}"/>
              </a:ext>
            </a:extLst>
          </p:cNvPr>
          <p:cNvCxnSpPr/>
          <p:nvPr/>
        </p:nvCxnSpPr>
        <p:spPr>
          <a:xfrm>
            <a:off x="8514519" y="2506318"/>
            <a:ext cx="0" cy="354496"/>
          </a:xfrm>
          <a:prstGeom prst="straightConnector1">
            <a:avLst/>
          </a:prstGeom>
          <a:solidFill>
            <a:schemeClr val="bg1"/>
          </a:solidFill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15EC7E0-A98B-4050-6C04-B7A946B66438}"/>
              </a:ext>
            </a:extLst>
          </p:cNvPr>
          <p:cNvSpPr txBox="1"/>
          <p:nvPr/>
        </p:nvSpPr>
        <p:spPr>
          <a:xfrm>
            <a:off x="3646502" y="88985"/>
            <a:ext cx="5076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/>
                </a:solidFill>
              </a:rPr>
              <a:t>↓         business perspective       ↓</a:t>
            </a:r>
            <a:endParaRPr lang="en-NL" sz="2800" dirty="0">
              <a:solidFill>
                <a:schemeClr val="accent6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3AA19B-FC6B-709D-771A-6E74F66BE71C}"/>
              </a:ext>
            </a:extLst>
          </p:cNvPr>
          <p:cNvSpPr txBox="1"/>
          <p:nvPr/>
        </p:nvSpPr>
        <p:spPr>
          <a:xfrm rot="16200000">
            <a:off x="217166" y="3289972"/>
            <a:ext cx="444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↓    research perspective    ↓</a:t>
            </a:r>
            <a:endParaRPr lang="en-NL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2" grpId="0" animBg="1"/>
      <p:bldP spid="40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1743C2-DE0A-667C-AF86-005B589F636F}"/>
              </a:ext>
            </a:extLst>
          </p:cNvPr>
          <p:cNvGrpSpPr/>
          <p:nvPr/>
        </p:nvGrpSpPr>
        <p:grpSpPr>
          <a:xfrm>
            <a:off x="3945060" y="3170886"/>
            <a:ext cx="4590455" cy="840991"/>
            <a:chOff x="3945060" y="3170886"/>
            <a:chExt cx="4590455" cy="8409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406475-9EBF-9B6F-713D-1E075EB0FA9F}"/>
                </a:ext>
              </a:extLst>
            </p:cNvPr>
            <p:cNvSpPr/>
            <p:nvPr/>
          </p:nvSpPr>
          <p:spPr>
            <a:xfrm>
              <a:off x="3945060" y="3170886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6"/>
                  </a:solidFill>
                </a:rPr>
                <a:t>Business</a:t>
              </a:r>
            </a:p>
            <a:p>
              <a:pPr algn="ctr"/>
              <a:r>
                <a:rPr lang="en-US" sz="2000" dirty="0">
                  <a:solidFill>
                    <a:schemeClr val="accent6"/>
                  </a:solidFill>
                </a:rPr>
                <a:t>Collaboration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7D860F1E-26A3-C91D-1DC9-602336637A2A}"/>
                </a:ext>
              </a:extLst>
            </p:cNvPr>
            <p:cNvCxnSpPr>
              <a:cxnSpLocks/>
              <a:stCxn id="8" idx="1"/>
              <a:endCxn id="21" idx="3"/>
            </p:cNvCxnSpPr>
            <p:nvPr/>
          </p:nvCxnSpPr>
          <p:spPr>
            <a:xfrm rot="10800000" flipV="1">
              <a:off x="5676796" y="3582108"/>
              <a:ext cx="2858719" cy="252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785208-3528-31EF-8FD4-D549FBDAD4F7}"/>
                </a:ext>
              </a:extLst>
            </p:cNvPr>
            <p:cNvSpPr txBox="1"/>
            <p:nvPr/>
          </p:nvSpPr>
          <p:spPr>
            <a:xfrm>
              <a:off x="6222499" y="3611767"/>
              <a:ext cx="1610762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enacted by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CCA385-EA34-C820-994D-FC7C1197D5C2}"/>
              </a:ext>
            </a:extLst>
          </p:cNvPr>
          <p:cNvGrpSpPr/>
          <p:nvPr/>
        </p:nvGrpSpPr>
        <p:grpSpPr>
          <a:xfrm>
            <a:off x="3280032" y="565834"/>
            <a:ext cx="5255482" cy="3018803"/>
            <a:chOff x="3280032" y="565834"/>
            <a:chExt cx="5255482" cy="30188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DDEC35-722B-B144-8C1C-FBC594168D31}"/>
                </a:ext>
              </a:extLst>
            </p:cNvPr>
            <p:cNvSpPr/>
            <p:nvPr/>
          </p:nvSpPr>
          <p:spPr>
            <a:xfrm>
              <a:off x="3946820" y="828765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6"/>
                  </a:solidFill>
                </a:rPr>
                <a:t>Market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ECA75766-FE32-0AA4-D876-E18D1B582EF6}"/>
                </a:ext>
              </a:extLst>
            </p:cNvPr>
            <p:cNvCxnSpPr>
              <a:cxnSpLocks/>
              <a:stCxn id="6" idx="1"/>
              <a:endCxn id="18" idx="2"/>
            </p:cNvCxnSpPr>
            <p:nvPr/>
          </p:nvCxnSpPr>
          <p:spPr>
            <a:xfrm rot="10800000">
              <a:off x="4812689" y="1656266"/>
              <a:ext cx="3722825" cy="742489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A33FAD8-D29F-9118-3ED5-5A2156882C2E}"/>
                </a:ext>
              </a:extLst>
            </p:cNvPr>
            <p:cNvCxnSpPr>
              <a:cxnSpLocks/>
              <a:stCxn id="21" idx="1"/>
              <a:endCxn id="18" idx="1"/>
            </p:cNvCxnSpPr>
            <p:nvPr/>
          </p:nvCxnSpPr>
          <p:spPr>
            <a:xfrm rot="10800000" flipH="1">
              <a:off x="3945060" y="1242516"/>
              <a:ext cx="1760" cy="2342121"/>
            </a:xfrm>
            <a:prstGeom prst="bentConnector3">
              <a:avLst>
                <a:gd name="adj1" fmla="val -12988636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778CD5-529F-E31A-254B-53C5B8CD6DA3}"/>
                </a:ext>
              </a:extLst>
            </p:cNvPr>
            <p:cNvSpPr txBox="1"/>
            <p:nvPr/>
          </p:nvSpPr>
          <p:spPr>
            <a:xfrm rot="5400000">
              <a:off x="2523126" y="2187422"/>
              <a:ext cx="1913922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takes place in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35BFE07-C1A4-FBE4-369B-77E9F50B51DA}"/>
                </a:ext>
              </a:extLst>
            </p:cNvPr>
            <p:cNvSpPr txBox="1"/>
            <p:nvPr/>
          </p:nvSpPr>
          <p:spPr>
            <a:xfrm>
              <a:off x="7305452" y="2430943"/>
              <a:ext cx="981935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fits in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94F6DF3-E02A-2A65-EB14-DCE74B389F4C}"/>
                </a:ext>
              </a:extLst>
            </p:cNvPr>
            <p:cNvSpPr txBox="1"/>
            <p:nvPr/>
          </p:nvSpPr>
          <p:spPr>
            <a:xfrm>
              <a:off x="5649368" y="565834"/>
              <a:ext cx="575799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i="1" dirty="0"/>
                <a:t>← is</a:t>
              </a:r>
            </a:p>
            <a:p>
              <a:pPr algn="r"/>
              <a:r>
                <a:rPr lang="en-US" sz="2000" i="1" dirty="0"/>
                <a:t>in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1B5B0D6-9691-EF78-0DEB-0EC2BCCEC10B}"/>
                </a:ext>
              </a:extLst>
            </p:cNvPr>
            <p:cNvCxnSpPr>
              <a:cxnSpLocks/>
              <a:stCxn id="18" idx="3"/>
              <a:endCxn id="5" idx="1"/>
            </p:cNvCxnSpPr>
            <p:nvPr/>
          </p:nvCxnSpPr>
          <p:spPr>
            <a:xfrm flipV="1">
              <a:off x="5678555" y="1241441"/>
              <a:ext cx="640007" cy="10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6EA6D5-F731-6696-1CF9-3B1F01ECAEA3}"/>
              </a:ext>
            </a:extLst>
          </p:cNvPr>
          <p:cNvGrpSpPr/>
          <p:nvPr/>
        </p:nvGrpSpPr>
        <p:grpSpPr>
          <a:xfrm>
            <a:off x="1417313" y="826617"/>
            <a:ext cx="7118201" cy="4368328"/>
            <a:chOff x="1417313" y="826617"/>
            <a:chExt cx="7118201" cy="436832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262009-7345-D7AA-3EAA-2CF9F48A43E8}"/>
                </a:ext>
              </a:extLst>
            </p:cNvPr>
            <p:cNvSpPr txBox="1"/>
            <p:nvPr/>
          </p:nvSpPr>
          <p:spPr>
            <a:xfrm>
              <a:off x="4827639" y="4757115"/>
              <a:ext cx="1741502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executed on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FFDDECD-0909-7DDA-022A-AE2E8887841F}"/>
                </a:ext>
              </a:extLst>
            </p:cNvPr>
            <p:cNvSpPr/>
            <p:nvPr/>
          </p:nvSpPr>
          <p:spPr>
            <a:xfrm>
              <a:off x="1635770" y="4367445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Orchestration Platform</a:t>
              </a:r>
            </a:p>
          </p:txBody>
        </p:sp>
        <p:cxnSp>
          <p:nvCxnSpPr>
            <p:cNvPr id="69" name="Elbow Connector 22">
              <a:extLst>
                <a:ext uri="{FF2B5EF4-FFF2-40B4-BE49-F238E27FC236}">
                  <a16:creationId xmlns:a16="http://schemas.microsoft.com/office/drawing/2014/main" id="{062E9FFB-40A2-B1E4-4D77-588C88214468}"/>
                </a:ext>
              </a:extLst>
            </p:cNvPr>
            <p:cNvCxnSpPr>
              <a:cxnSpLocks/>
              <a:stCxn id="64" idx="0"/>
              <a:endCxn id="18" idx="0"/>
            </p:cNvCxnSpPr>
            <p:nvPr/>
          </p:nvCxnSpPr>
          <p:spPr>
            <a:xfrm rot="5400000" flipH="1" flipV="1">
              <a:off x="1887823" y="1442580"/>
              <a:ext cx="3538680" cy="2311050"/>
            </a:xfrm>
            <a:prstGeom prst="bentConnector3">
              <a:avLst>
                <a:gd name="adj1" fmla="val 10646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E19F054-D9A7-8696-4CAE-85D4C36FE309}"/>
                </a:ext>
              </a:extLst>
            </p:cNvPr>
            <p:cNvSpPr txBox="1"/>
            <p:nvPr/>
          </p:nvSpPr>
          <p:spPr>
            <a:xfrm rot="5400000">
              <a:off x="1708701" y="2554798"/>
              <a:ext cx="1179169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serving</a:t>
              </a:r>
            </a:p>
          </p:txBody>
        </p:sp>
        <p:cxnSp>
          <p:nvCxnSpPr>
            <p:cNvPr id="80" name="Elbow Connector 22">
              <a:extLst>
                <a:ext uri="{FF2B5EF4-FFF2-40B4-BE49-F238E27FC236}">
                  <a16:creationId xmlns:a16="http://schemas.microsoft.com/office/drawing/2014/main" id="{1CFB43B7-FA1F-817A-633C-43D544759CBE}"/>
                </a:ext>
              </a:extLst>
            </p:cNvPr>
            <p:cNvCxnSpPr>
              <a:cxnSpLocks/>
              <a:stCxn id="64" idx="1"/>
              <a:endCxn id="3" idx="0"/>
            </p:cNvCxnSpPr>
            <p:nvPr/>
          </p:nvCxnSpPr>
          <p:spPr>
            <a:xfrm rot="10800000" flipH="1">
              <a:off x="1635769" y="826617"/>
              <a:ext cx="5139849" cy="3954578"/>
            </a:xfrm>
            <a:prstGeom prst="bentConnector4">
              <a:avLst>
                <a:gd name="adj1" fmla="val -4448"/>
                <a:gd name="adj2" fmla="val 110305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BB4CB35-BE8D-EB14-D913-1D1D6D718AC5}"/>
                </a:ext>
              </a:extLst>
            </p:cNvPr>
            <p:cNvSpPr txBox="1"/>
            <p:nvPr/>
          </p:nvSpPr>
          <p:spPr>
            <a:xfrm rot="5400000">
              <a:off x="769700" y="2630998"/>
              <a:ext cx="169533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operated by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EF94224-45D2-D2B5-AA8F-1AA23D869F89}"/>
                </a:ext>
              </a:extLst>
            </p:cNvPr>
            <p:cNvCxnSpPr>
              <a:cxnSpLocks/>
              <a:stCxn id="64" idx="3"/>
              <a:endCxn id="12" idx="1"/>
            </p:cNvCxnSpPr>
            <p:nvPr/>
          </p:nvCxnSpPr>
          <p:spPr>
            <a:xfrm flipV="1">
              <a:off x="3367505" y="4771457"/>
              <a:ext cx="5168009" cy="973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96DDE0-5E46-025A-B312-9501DD21E18D}"/>
              </a:ext>
            </a:extLst>
          </p:cNvPr>
          <p:cNvGrpSpPr/>
          <p:nvPr/>
        </p:nvGrpSpPr>
        <p:grpSpPr>
          <a:xfrm>
            <a:off x="740401" y="826617"/>
            <a:ext cx="7795113" cy="5547940"/>
            <a:chOff x="740401" y="826617"/>
            <a:chExt cx="7795113" cy="554794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F2437D-7D16-7A44-E089-7BF57043C667}"/>
                </a:ext>
              </a:extLst>
            </p:cNvPr>
            <p:cNvSpPr txBox="1"/>
            <p:nvPr/>
          </p:nvSpPr>
          <p:spPr>
            <a:xfrm>
              <a:off x="4827639" y="5968016"/>
              <a:ext cx="1741502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executed on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E02E257-D866-2BE5-AA68-47376F7932BA}"/>
                </a:ext>
              </a:extLst>
            </p:cNvPr>
            <p:cNvSpPr/>
            <p:nvPr/>
          </p:nvSpPr>
          <p:spPr>
            <a:xfrm>
              <a:off x="1635770" y="5547057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Service </a:t>
              </a:r>
            </a:p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Platform</a:t>
              </a:r>
            </a:p>
          </p:txBody>
        </p:sp>
        <p:cxnSp>
          <p:nvCxnSpPr>
            <p:cNvPr id="84" name="Elbow Connector 22">
              <a:extLst>
                <a:ext uri="{FF2B5EF4-FFF2-40B4-BE49-F238E27FC236}">
                  <a16:creationId xmlns:a16="http://schemas.microsoft.com/office/drawing/2014/main" id="{5A2B790B-9821-664E-3FDF-59092C646C8A}"/>
                </a:ext>
              </a:extLst>
            </p:cNvPr>
            <p:cNvCxnSpPr>
              <a:cxnSpLocks/>
              <a:stCxn id="58" idx="1"/>
              <a:endCxn id="48" idx="0"/>
            </p:cNvCxnSpPr>
            <p:nvPr/>
          </p:nvCxnSpPr>
          <p:spPr>
            <a:xfrm rot="10800000" flipH="1">
              <a:off x="1635769" y="826617"/>
              <a:ext cx="5918277" cy="5134190"/>
            </a:xfrm>
            <a:prstGeom prst="bentConnector4">
              <a:avLst>
                <a:gd name="adj1" fmla="val -14723"/>
                <a:gd name="adj2" fmla="val 111938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3A6B8D3-D38B-7635-FE71-2C6EB83A985C}"/>
                </a:ext>
              </a:extLst>
            </p:cNvPr>
            <p:cNvSpPr txBox="1"/>
            <p:nvPr/>
          </p:nvSpPr>
          <p:spPr>
            <a:xfrm rot="5400000">
              <a:off x="92788" y="2630998"/>
              <a:ext cx="169533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operated by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D7F0246-10D6-609B-F529-7D700CA671A1}"/>
                </a:ext>
              </a:extLst>
            </p:cNvPr>
            <p:cNvCxnSpPr>
              <a:cxnSpLocks/>
              <a:stCxn id="58" idx="3"/>
              <a:endCxn id="13" idx="1"/>
            </p:cNvCxnSpPr>
            <p:nvPr/>
          </p:nvCxnSpPr>
          <p:spPr>
            <a:xfrm>
              <a:off x="3367505" y="5960807"/>
              <a:ext cx="5168009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2B21AB-2AEA-CAB3-E738-5DA581452CC8}"/>
              </a:ext>
            </a:extLst>
          </p:cNvPr>
          <p:cNvGrpSpPr/>
          <p:nvPr/>
        </p:nvGrpSpPr>
        <p:grpSpPr>
          <a:xfrm>
            <a:off x="8535513" y="1985004"/>
            <a:ext cx="1731736" cy="4389553"/>
            <a:chOff x="8535513" y="1985004"/>
            <a:chExt cx="1731736" cy="43895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1BA04E-CF08-88CF-5E4B-1926911489C5}"/>
                </a:ext>
              </a:extLst>
            </p:cNvPr>
            <p:cNvSpPr/>
            <p:nvPr/>
          </p:nvSpPr>
          <p:spPr>
            <a:xfrm>
              <a:off x="8535513" y="1985004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Business</a:t>
              </a:r>
            </a:p>
            <a:p>
              <a:pPr algn="ctr"/>
              <a:r>
                <a:rPr lang="en-US" sz="2000">
                  <a:solidFill>
                    <a:srgbClr val="C00000"/>
                  </a:solidFill>
                </a:rPr>
                <a:t>Strategy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EBA8FA-A3C1-F669-FD99-AA836D43F14D}"/>
                </a:ext>
              </a:extLst>
            </p:cNvPr>
            <p:cNvSpPr/>
            <p:nvPr/>
          </p:nvSpPr>
          <p:spPr>
            <a:xfrm>
              <a:off x="8535514" y="3168358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Business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Model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0F3992-0331-31BC-0259-CAF47A8D53E3}"/>
                </a:ext>
              </a:extLst>
            </p:cNvPr>
            <p:cNvSpPr/>
            <p:nvPr/>
          </p:nvSpPr>
          <p:spPr>
            <a:xfrm>
              <a:off x="8535514" y="4357707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Service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Composition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B75D42-6722-CB64-0B1D-436253D22FB3}"/>
                </a:ext>
              </a:extLst>
            </p:cNvPr>
            <p:cNvSpPr/>
            <p:nvPr/>
          </p:nvSpPr>
          <p:spPr>
            <a:xfrm>
              <a:off x="8535514" y="5547057"/>
              <a:ext cx="1731735" cy="827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Business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Service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C936571-8A4C-7A53-A104-0FA913173FDC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9401381" y="2812504"/>
              <a:ext cx="1" cy="35585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4A3C1D2-AC63-9733-41AB-037B3A0876AB}"/>
                </a:ext>
              </a:extLst>
            </p:cNvPr>
            <p:cNvCxnSpPr>
              <a:cxnSpLocks/>
              <a:stCxn id="8" idx="2"/>
              <a:endCxn id="12" idx="0"/>
            </p:cNvCxnSpPr>
            <p:nvPr/>
          </p:nvCxnSpPr>
          <p:spPr>
            <a:xfrm>
              <a:off x="9401382" y="3995858"/>
              <a:ext cx="0" cy="361849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D2AE26B-E224-66F8-4ADD-4DB560F526AF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9401381" y="5185207"/>
              <a:ext cx="1" cy="36185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469F81-7309-CE8C-6340-D7D8A9417D5C}"/>
              </a:ext>
            </a:extLst>
          </p:cNvPr>
          <p:cNvGrpSpPr/>
          <p:nvPr/>
        </p:nvGrpSpPr>
        <p:grpSpPr>
          <a:xfrm>
            <a:off x="6318562" y="826617"/>
            <a:ext cx="5211974" cy="5547941"/>
            <a:chOff x="6318562" y="826617"/>
            <a:chExt cx="5211974" cy="5547941"/>
          </a:xfrm>
        </p:grpSpPr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B30B3BB7-3404-9BB0-1F17-6652A005A167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 rot="16200000" flipH="1">
              <a:off x="8127999" y="711621"/>
              <a:ext cx="329813" cy="221695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B39C21-EEA5-A010-6595-CE85C9131A39}"/>
                </a:ext>
              </a:extLst>
            </p:cNvPr>
            <p:cNvSpPr txBox="1"/>
            <p:nvPr/>
          </p:nvSpPr>
          <p:spPr>
            <a:xfrm>
              <a:off x="6456388" y="1658178"/>
              <a:ext cx="793807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has ↓</a:t>
              </a:r>
            </a:p>
          </p:txBody>
        </p:sp>
        <p:cxnSp>
          <p:nvCxnSpPr>
            <p:cNvPr id="61" name="Elbow Connector 49">
              <a:extLst>
                <a:ext uri="{FF2B5EF4-FFF2-40B4-BE49-F238E27FC236}">
                  <a16:creationId xmlns:a16="http://schemas.microsoft.com/office/drawing/2014/main" id="{0452CA63-44FB-4520-8B41-0E9447A4D111}"/>
                </a:ext>
              </a:extLst>
            </p:cNvPr>
            <p:cNvCxnSpPr>
              <a:cxnSpLocks/>
              <a:stCxn id="13" idx="2"/>
              <a:endCxn id="5" idx="3"/>
            </p:cNvCxnSpPr>
            <p:nvPr/>
          </p:nvCxnSpPr>
          <p:spPr>
            <a:xfrm rot="5400000" flipH="1">
              <a:off x="6159282" y="3132457"/>
              <a:ext cx="5133116" cy="1351085"/>
            </a:xfrm>
            <a:prstGeom prst="bentConnector4">
              <a:avLst>
                <a:gd name="adj1" fmla="val -4453"/>
                <a:gd name="adj2" fmla="val -158266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DCFA607-A6E1-4237-3F00-CA100C977930}"/>
                </a:ext>
              </a:extLst>
            </p:cNvPr>
            <p:cNvSpPr txBox="1"/>
            <p:nvPr/>
          </p:nvSpPr>
          <p:spPr>
            <a:xfrm rot="5400000">
              <a:off x="10587842" y="3802152"/>
              <a:ext cx="1485278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offered by</a:t>
              </a:r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33FCEBE-C9DD-8DE2-9554-C5169548F379}"/>
                </a:ext>
              </a:extLst>
            </p:cNvPr>
            <p:cNvGrpSpPr/>
            <p:nvPr/>
          </p:nvGrpSpPr>
          <p:grpSpPr>
            <a:xfrm>
              <a:off x="6318562" y="826617"/>
              <a:ext cx="1731735" cy="828574"/>
              <a:chOff x="6583605" y="819991"/>
              <a:chExt cx="1731735" cy="82857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AEFCCA-1903-B187-5F73-791D64CF8CE8}"/>
                  </a:ext>
                </a:extLst>
              </p:cNvPr>
              <p:cNvSpPr/>
              <p:nvPr/>
            </p:nvSpPr>
            <p:spPr>
              <a:xfrm>
                <a:off x="6939144" y="819991"/>
                <a:ext cx="203036" cy="21051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0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05F4EA4-C87F-A489-4715-244F7629BC69}"/>
                  </a:ext>
                </a:extLst>
              </p:cNvPr>
              <p:cNvSpPr/>
              <p:nvPr/>
            </p:nvSpPr>
            <p:spPr>
              <a:xfrm>
                <a:off x="7717572" y="819991"/>
                <a:ext cx="203036" cy="21051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0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EB5B71-2C83-5105-50CE-E79AF0EB777B}"/>
                  </a:ext>
                </a:extLst>
              </p:cNvPr>
              <p:cNvSpPr/>
              <p:nvPr/>
            </p:nvSpPr>
            <p:spPr>
              <a:xfrm>
                <a:off x="6583605" y="821065"/>
                <a:ext cx="1731735" cy="8275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accent6"/>
                    </a:solidFill>
                  </a:rPr>
                  <a:t>Business</a:t>
                </a:r>
              </a:p>
              <a:p>
                <a:pPr algn="ctr"/>
                <a:r>
                  <a:rPr lang="en-US" sz="2000" dirty="0">
                    <a:solidFill>
                      <a:schemeClr val="accent6"/>
                    </a:solidFill>
                  </a:rPr>
                  <a:t>Organization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608236-59F0-FA87-324F-A4DF78094396}"/>
                </a:ext>
              </a:extLst>
            </p:cNvPr>
            <p:cNvSpPr txBox="1"/>
            <p:nvPr/>
          </p:nvSpPr>
          <p:spPr>
            <a:xfrm rot="5400000">
              <a:off x="10261498" y="3802152"/>
              <a:ext cx="981935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← fits in</a:t>
              </a:r>
            </a:p>
          </p:txBody>
        </p:sp>
        <p:cxnSp>
          <p:nvCxnSpPr>
            <p:cNvPr id="162" name="Elbow Connector 6">
              <a:extLst>
                <a:ext uri="{FF2B5EF4-FFF2-40B4-BE49-F238E27FC236}">
                  <a16:creationId xmlns:a16="http://schemas.microsoft.com/office/drawing/2014/main" id="{3EDDAF76-0EA6-A144-B1BE-9321E01C34B9}"/>
                </a:ext>
              </a:extLst>
            </p:cNvPr>
            <p:cNvCxnSpPr>
              <a:cxnSpLocks/>
              <a:stCxn id="6" idx="3"/>
              <a:endCxn id="13" idx="3"/>
            </p:cNvCxnSpPr>
            <p:nvPr/>
          </p:nvCxnSpPr>
          <p:spPr>
            <a:xfrm>
              <a:off x="10267248" y="2398754"/>
              <a:ext cx="1" cy="3562053"/>
            </a:xfrm>
            <a:prstGeom prst="bentConnector3">
              <a:avLst>
                <a:gd name="adj1" fmla="val 2286010000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67C7D2-7EDA-2CCC-FBF7-847B7ADFAAEF}"/>
              </a:ext>
            </a:extLst>
          </p:cNvPr>
          <p:cNvSpPr txBox="1"/>
          <p:nvPr/>
        </p:nvSpPr>
        <p:spPr>
          <a:xfrm>
            <a:off x="8725840" y="100875"/>
            <a:ext cx="3338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NL"/>
            </a:defPPr>
            <a:lvl1pPr algn="r"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Grefen, P. (2015). Service-Dominant</a:t>
            </a:r>
          </a:p>
          <a:p>
            <a:r>
              <a:rPr lang="en-US" dirty="0"/>
              <a:t>Business Engineering with BASE/X: </a:t>
            </a:r>
          </a:p>
          <a:p>
            <a:r>
              <a:rPr lang="en-US" dirty="0"/>
              <a:t>Business Modeling Handbook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0109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BBB55-CD9C-5B4E-58B7-D2F0A678D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DDBB-2D80-3880-B0CF-C9FA610A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41" y="0"/>
            <a:ext cx="10075333" cy="2259108"/>
          </a:xfrm>
        </p:spPr>
        <p:txBody>
          <a:bodyPr anchor="b"/>
          <a:lstStyle/>
          <a:p>
            <a:r>
              <a:rPr lang="en-US" sz="6600" dirty="0"/>
              <a:t>The BASE/X Framework</a:t>
            </a:r>
            <a:endParaRPr lang="en-NL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31F05-E3BA-2B09-B765-27FEF0033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141" y="2849252"/>
            <a:ext cx="10075335" cy="254445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Service-dominant, networked business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Bi-speed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Business models to business processes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Business processes to information 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9DB99F-5086-69C9-D263-2078B818CF93}"/>
              </a:ext>
            </a:extLst>
          </p:cNvPr>
          <p:cNvGrpSpPr/>
          <p:nvPr/>
        </p:nvGrpSpPr>
        <p:grpSpPr>
          <a:xfrm>
            <a:off x="0" y="6102626"/>
            <a:ext cx="12192000" cy="755374"/>
            <a:chOff x="0" y="6102626"/>
            <a:chExt cx="12192000" cy="755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834C45-80A8-6615-14FF-EEE93AE7965B}"/>
                </a:ext>
              </a:extLst>
            </p:cNvPr>
            <p:cNvSpPr/>
            <p:nvPr/>
          </p:nvSpPr>
          <p:spPr>
            <a:xfrm>
              <a:off x="0" y="6102626"/>
              <a:ext cx="12192000" cy="75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E1F247-639A-5419-1944-A638AA2A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912" y="6202561"/>
              <a:ext cx="875335" cy="5202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1947E3-82FE-3BFD-AC82-335C78A0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80" y="6215152"/>
              <a:ext cx="1212523" cy="517343"/>
            </a:xfrm>
            <a:prstGeom prst="rect">
              <a:avLst/>
            </a:prstGeom>
          </p:spPr>
        </p:pic>
        <p:pic>
          <p:nvPicPr>
            <p:cNvPr id="8" name="Picture 7" descr="A red and black logo&#10;&#10;Description automatically generated">
              <a:extLst>
                <a:ext uri="{FF2B5EF4-FFF2-40B4-BE49-F238E27FC236}">
                  <a16:creationId xmlns:a16="http://schemas.microsoft.com/office/drawing/2014/main" id="{EA2310C0-501F-67D4-E50B-36AB484A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4" y="6137605"/>
              <a:ext cx="2640696" cy="720395"/>
            </a:xfrm>
            <a:prstGeom prst="rect">
              <a:avLst/>
            </a:prstGeom>
          </p:spPr>
        </p:pic>
        <p:pic>
          <p:nvPicPr>
            <p:cNvPr id="9" name="Picture 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163630A4-E04F-1438-3527-14BA0A809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223" y="6237678"/>
              <a:ext cx="1809554" cy="52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1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0F9D3-4933-1726-A1D4-B82ABE5B7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F38F07-4FE7-4FC1-B113-5C443CCE095F}"/>
              </a:ext>
            </a:extLst>
          </p:cNvPr>
          <p:cNvGraphicFramePr/>
          <p:nvPr/>
        </p:nvGraphicFramePr>
        <p:xfrm>
          <a:off x="3852435" y="1146009"/>
          <a:ext cx="4601402" cy="440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BEC1529-78DB-5A31-409F-9BA4A621F064}"/>
              </a:ext>
            </a:extLst>
          </p:cNvPr>
          <p:cNvGrpSpPr/>
          <p:nvPr/>
        </p:nvGrpSpPr>
        <p:grpSpPr>
          <a:xfrm>
            <a:off x="1081484" y="1450627"/>
            <a:ext cx="4466581" cy="3764471"/>
            <a:chOff x="1081484" y="1450627"/>
            <a:chExt cx="4466581" cy="37644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737D46-F49F-E05D-3377-1A2C60393A2E}"/>
                </a:ext>
              </a:extLst>
            </p:cNvPr>
            <p:cNvSpPr txBox="1"/>
            <p:nvPr/>
          </p:nvSpPr>
          <p:spPr>
            <a:xfrm>
              <a:off x="2663686" y="1450627"/>
              <a:ext cx="2884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business strategy</a:t>
              </a:r>
              <a:endParaRPr lang="en-NL" sz="2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6EC999-BD3B-8A4E-CD4B-2D8BBCD8B634}"/>
                </a:ext>
              </a:extLst>
            </p:cNvPr>
            <p:cNvSpPr txBox="1"/>
            <p:nvPr/>
          </p:nvSpPr>
          <p:spPr>
            <a:xfrm>
              <a:off x="2365512" y="2531368"/>
              <a:ext cx="26452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business model</a:t>
              </a:r>
              <a:endParaRPr lang="en-NL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5C3E0F-5391-BC0F-76FC-D5F5B0C4D29E}"/>
                </a:ext>
              </a:extLst>
            </p:cNvPr>
            <p:cNvSpPr txBox="1"/>
            <p:nvPr/>
          </p:nvSpPr>
          <p:spPr>
            <a:xfrm>
              <a:off x="1139686" y="3611623"/>
              <a:ext cx="3323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service composition</a:t>
              </a:r>
              <a:endParaRPr lang="en-NL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B6BB00-4735-3A5A-137F-0EDB79B23C5C}"/>
                </a:ext>
              </a:extLst>
            </p:cNvPr>
            <p:cNvSpPr txBox="1"/>
            <p:nvPr/>
          </p:nvSpPr>
          <p:spPr>
            <a:xfrm>
              <a:off x="1081484" y="4691878"/>
              <a:ext cx="2770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business service</a:t>
              </a:r>
              <a:endParaRPr lang="en-NL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B44132-7312-4D2B-422E-A83FA543C156}"/>
              </a:ext>
            </a:extLst>
          </p:cNvPr>
          <p:cNvGrpSpPr/>
          <p:nvPr/>
        </p:nvGrpSpPr>
        <p:grpSpPr>
          <a:xfrm>
            <a:off x="6736814" y="1450870"/>
            <a:ext cx="3568877" cy="3758086"/>
            <a:chOff x="6736814" y="1450870"/>
            <a:chExt cx="3568877" cy="37580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D4F30C-8D28-E808-5CB9-BA2B994F23B9}"/>
                </a:ext>
              </a:extLst>
            </p:cNvPr>
            <p:cNvSpPr txBox="1"/>
            <p:nvPr/>
          </p:nvSpPr>
          <p:spPr>
            <a:xfrm>
              <a:off x="6736814" y="1450870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why?</a:t>
              </a:r>
              <a:endParaRPr lang="en-NL" sz="28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6CA31B-2210-56C4-D3D1-1C3E6047801B}"/>
                </a:ext>
              </a:extLst>
            </p:cNvPr>
            <p:cNvSpPr txBox="1"/>
            <p:nvPr/>
          </p:nvSpPr>
          <p:spPr>
            <a:xfrm>
              <a:off x="7334063" y="2531571"/>
              <a:ext cx="1122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what?</a:t>
              </a:r>
              <a:endParaRPr lang="en-NL" sz="2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755F08-5A33-BB8C-79E1-3172F6E38CE5}"/>
                </a:ext>
              </a:extLst>
            </p:cNvPr>
            <p:cNvSpPr txBox="1"/>
            <p:nvPr/>
          </p:nvSpPr>
          <p:spPr>
            <a:xfrm>
              <a:off x="7892593" y="3611623"/>
              <a:ext cx="10147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how?</a:t>
              </a:r>
              <a:endParaRPr lang="en-NL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FD3349-595E-F9D6-ADFB-5EADDFD47209}"/>
                </a:ext>
              </a:extLst>
            </p:cNvPr>
            <p:cNvSpPr txBox="1"/>
            <p:nvPr/>
          </p:nvSpPr>
          <p:spPr>
            <a:xfrm>
              <a:off x="8453837" y="4685736"/>
              <a:ext cx="18518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with what?</a:t>
              </a:r>
              <a:endParaRPr lang="en-NL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2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0F0EC47-493D-893E-F834-0B480AC61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704318"/>
              </p:ext>
            </p:extLst>
          </p:nvPr>
        </p:nvGraphicFramePr>
        <p:xfrm>
          <a:off x="3852435" y="1146009"/>
          <a:ext cx="4601402" cy="440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7E4323-3A50-79A1-B18C-C86DD03E01B0}"/>
              </a:ext>
            </a:extLst>
          </p:cNvPr>
          <p:cNvGrpSpPr/>
          <p:nvPr/>
        </p:nvGrpSpPr>
        <p:grpSpPr>
          <a:xfrm>
            <a:off x="556551" y="668506"/>
            <a:ext cx="7819295" cy="4989856"/>
            <a:chOff x="556551" y="668506"/>
            <a:chExt cx="7819295" cy="49898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CD56E9-D6C7-17B3-8E01-D28610ABC507}"/>
                </a:ext>
              </a:extLst>
            </p:cNvPr>
            <p:cNvSpPr txBox="1"/>
            <p:nvPr/>
          </p:nvSpPr>
          <p:spPr>
            <a:xfrm>
              <a:off x="556551" y="668506"/>
              <a:ext cx="3472069" cy="1207670"/>
            </a:xfrm>
            <a:prstGeom prst="rect">
              <a:avLst/>
            </a:prstGeom>
            <a:noFill/>
          </p:spPr>
          <p:txBody>
            <a:bodyPr wrap="square" lIns="98709" tIns="49355" rIns="98709" bIns="49355" rtlCol="0">
              <a:spAutoFit/>
            </a:bodyPr>
            <a:lstStyle/>
            <a:p>
              <a:pPr marL="0" marR="0" lvl="0" indent="0" algn="l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Strategic Design Loop:</a:t>
              </a:r>
            </a:p>
            <a:p>
              <a:pPr marL="0" marR="0" lvl="0" indent="0" algn="l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evolutionary alignment</a:t>
              </a:r>
            </a:p>
            <a:p>
              <a:pPr marL="0" marR="0" lvl="0" indent="0" algn="l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of identity and capabilities</a:t>
              </a:r>
              <a:endPara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Circular Arrow 5">
              <a:extLst>
                <a:ext uri="{FF2B5EF4-FFF2-40B4-BE49-F238E27FC236}">
                  <a16:creationId xmlns:a16="http://schemas.microsoft.com/office/drawing/2014/main" id="{32EF9264-F389-24E2-2A50-55CEA91BA92E}"/>
                </a:ext>
              </a:extLst>
            </p:cNvPr>
            <p:cNvSpPr/>
            <p:nvPr/>
          </p:nvSpPr>
          <p:spPr>
            <a:xfrm>
              <a:off x="3930424" y="1146009"/>
              <a:ext cx="4445422" cy="4512353"/>
            </a:xfrm>
            <a:prstGeom prst="circularArrow">
              <a:avLst>
                <a:gd name="adj1" fmla="val 5914"/>
                <a:gd name="adj2" fmla="val 1142319"/>
                <a:gd name="adj3" fmla="val 20457689"/>
                <a:gd name="adj4" fmla="val 420607"/>
                <a:gd name="adj5" fmla="val 8030"/>
              </a:avLst>
            </a:prstGeom>
            <a:solidFill>
              <a:srgbClr val="92D050">
                <a:alpha val="69804"/>
              </a:srgbClr>
            </a:solidFill>
            <a:ln w="3175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FCECD6F-3C15-AB9C-ACCA-65E38FD426E9}"/>
                </a:ext>
              </a:extLst>
            </p:cNvPr>
            <p:cNvCxnSpPr>
              <a:cxnSpLocks/>
            </p:cNvCxnSpPr>
            <p:nvPr/>
          </p:nvCxnSpPr>
          <p:spPr>
            <a:xfrm>
              <a:off x="3621403" y="1876176"/>
              <a:ext cx="865048" cy="798063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595324-4CA6-DCD2-C1A9-DBC7718777CF}"/>
              </a:ext>
            </a:extLst>
          </p:cNvPr>
          <p:cNvGrpSpPr/>
          <p:nvPr/>
        </p:nvGrpSpPr>
        <p:grpSpPr>
          <a:xfrm>
            <a:off x="553286" y="2312996"/>
            <a:ext cx="6730703" cy="3151243"/>
            <a:chOff x="553286" y="2312996"/>
            <a:chExt cx="6730703" cy="31512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24BCA2-4B77-28A2-3601-DCBE7F89B3E0}"/>
                </a:ext>
              </a:extLst>
            </p:cNvPr>
            <p:cNvSpPr txBox="1"/>
            <p:nvPr/>
          </p:nvSpPr>
          <p:spPr>
            <a:xfrm>
              <a:off x="553286" y="4256569"/>
              <a:ext cx="3373872" cy="1207670"/>
            </a:xfrm>
            <a:prstGeom prst="rect">
              <a:avLst/>
            </a:prstGeom>
            <a:noFill/>
          </p:spPr>
          <p:txBody>
            <a:bodyPr wrap="square" lIns="98709" tIns="49355" rIns="98709" bIns="49355" rtlCol="0">
              <a:spAutoFit/>
            </a:bodyPr>
            <a:lstStyle/>
            <a:p>
              <a:pPr marL="0" marR="0" lvl="0" indent="0" algn="l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Tactical Design Loop:</a:t>
              </a:r>
            </a:p>
            <a:p>
              <a:pPr marL="0" marR="0" lvl="0" indent="0" algn="l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revolutionary conception of market offerings</a:t>
              </a:r>
            </a:p>
          </p:txBody>
        </p:sp>
        <p:sp>
          <p:nvSpPr>
            <p:cNvPr id="4" name="Circular Arrow 6">
              <a:extLst>
                <a:ext uri="{FF2B5EF4-FFF2-40B4-BE49-F238E27FC236}">
                  <a16:creationId xmlns:a16="http://schemas.microsoft.com/office/drawing/2014/main" id="{4DC951ED-FD1D-8B11-148C-D04B84D99BF9}"/>
                </a:ext>
              </a:extLst>
            </p:cNvPr>
            <p:cNvSpPr/>
            <p:nvPr/>
          </p:nvSpPr>
          <p:spPr>
            <a:xfrm>
              <a:off x="5022283" y="2312996"/>
              <a:ext cx="2261706" cy="2178377"/>
            </a:xfrm>
            <a:prstGeom prst="circularArrow">
              <a:avLst>
                <a:gd name="adj1" fmla="val 11549"/>
                <a:gd name="adj2" fmla="val 1142319"/>
                <a:gd name="adj3" fmla="val 20496466"/>
                <a:gd name="adj4" fmla="val 420607"/>
                <a:gd name="adj5" fmla="val 15336"/>
              </a:avLst>
            </a:prstGeom>
            <a:solidFill>
              <a:srgbClr val="92D050">
                <a:alpha val="69804"/>
              </a:srgbClr>
            </a:solidFill>
            <a:ln w="3175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26A2A88-D035-1423-FBFE-78CA594C4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1668" y="3644607"/>
              <a:ext cx="1927698" cy="941673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45EFFB-C210-6285-B29F-3B1A33503EC0}"/>
              </a:ext>
            </a:extLst>
          </p:cNvPr>
          <p:cNvGrpSpPr/>
          <p:nvPr/>
        </p:nvGrpSpPr>
        <p:grpSpPr>
          <a:xfrm>
            <a:off x="5880170" y="4256569"/>
            <a:ext cx="5849209" cy="1207670"/>
            <a:chOff x="5900511" y="4052167"/>
            <a:chExt cx="5849209" cy="12076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9F0CA2-BAD8-9233-7FB6-7160A1D8F83B}"/>
                </a:ext>
              </a:extLst>
            </p:cNvPr>
            <p:cNvSpPr txBox="1"/>
            <p:nvPr/>
          </p:nvSpPr>
          <p:spPr>
            <a:xfrm>
              <a:off x="8349739" y="4052167"/>
              <a:ext cx="3399981" cy="1207670"/>
            </a:xfrm>
            <a:prstGeom prst="rect">
              <a:avLst/>
            </a:prstGeom>
            <a:noFill/>
          </p:spPr>
          <p:txBody>
            <a:bodyPr wrap="square" lIns="98709" tIns="49355" rIns="98709" bIns="49355" rtlCol="0">
              <a:spAutoFit/>
            </a:bodyPr>
            <a:lstStyle/>
            <a:p>
              <a:pPr marL="0" marR="0" lvl="0" indent="0" algn="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Confrontation of Means:</a:t>
              </a:r>
            </a:p>
            <a:p>
              <a:pPr marL="0" marR="0" lvl="0" indent="0" algn="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alignment of required and available capabilities</a:t>
              </a:r>
            </a:p>
          </p:txBody>
        </p:sp>
        <p:sp>
          <p:nvSpPr>
            <p:cNvPr id="6" name="Up-Down Arrow 19">
              <a:extLst>
                <a:ext uri="{FF2B5EF4-FFF2-40B4-BE49-F238E27FC236}">
                  <a16:creationId xmlns:a16="http://schemas.microsoft.com/office/drawing/2014/main" id="{3448770F-BB48-09C5-5516-5E494AAD8C8D}"/>
                </a:ext>
              </a:extLst>
            </p:cNvPr>
            <p:cNvSpPr/>
            <p:nvPr/>
          </p:nvSpPr>
          <p:spPr>
            <a:xfrm rot="10800000">
              <a:off x="5900511" y="4131370"/>
              <a:ext cx="545928" cy="777994"/>
            </a:xfrm>
            <a:prstGeom prst="upDownArrow">
              <a:avLst/>
            </a:prstGeom>
            <a:solidFill>
              <a:srgbClr val="92D050">
                <a:alpha val="69804"/>
              </a:srgbClr>
            </a:solidFill>
            <a:ln w="3175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8B7931E-9658-0D9B-6CF7-F92B6E5BE2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5218" y="4552865"/>
              <a:ext cx="2579386" cy="105274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9ACBFA-D864-E132-0A38-DC5A068DF088}"/>
              </a:ext>
            </a:extLst>
          </p:cNvPr>
          <p:cNvGrpSpPr/>
          <p:nvPr/>
        </p:nvGrpSpPr>
        <p:grpSpPr>
          <a:xfrm>
            <a:off x="5880170" y="668506"/>
            <a:ext cx="5869551" cy="1800091"/>
            <a:chOff x="5880170" y="668506"/>
            <a:chExt cx="5869551" cy="18000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ECFD62-7A86-9A3B-A72B-2B4D61657A0D}"/>
                </a:ext>
              </a:extLst>
            </p:cNvPr>
            <p:cNvSpPr txBox="1"/>
            <p:nvPr/>
          </p:nvSpPr>
          <p:spPr>
            <a:xfrm>
              <a:off x="8349740" y="668506"/>
              <a:ext cx="3399981" cy="1207670"/>
            </a:xfrm>
            <a:prstGeom prst="rect">
              <a:avLst/>
            </a:prstGeom>
            <a:noFill/>
          </p:spPr>
          <p:txBody>
            <a:bodyPr wrap="square" lIns="98709" tIns="49355" rIns="98709" bIns="49355" rtlCol="0">
              <a:spAutoFit/>
            </a:bodyPr>
            <a:lstStyle/>
            <a:p>
              <a:pPr marL="0" marR="0" lvl="0" indent="0" algn="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Confrontation of Goals:</a:t>
              </a:r>
            </a:p>
            <a:p>
              <a:pPr marL="0" marR="0" lvl="0" indent="0" algn="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alignment of identity</a:t>
              </a:r>
            </a:p>
            <a:p>
              <a:pPr marL="0" marR="0" lvl="0" indent="0" algn="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market offerings</a:t>
              </a:r>
            </a:p>
          </p:txBody>
        </p:sp>
        <p:sp>
          <p:nvSpPr>
            <p:cNvPr id="5" name="Up-Down Arrow 7">
              <a:extLst>
                <a:ext uri="{FF2B5EF4-FFF2-40B4-BE49-F238E27FC236}">
                  <a16:creationId xmlns:a16="http://schemas.microsoft.com/office/drawing/2014/main" id="{830E114A-A429-F777-E01B-3DE9736B14AD}"/>
                </a:ext>
              </a:extLst>
            </p:cNvPr>
            <p:cNvSpPr/>
            <p:nvPr/>
          </p:nvSpPr>
          <p:spPr>
            <a:xfrm>
              <a:off x="5880170" y="1690603"/>
              <a:ext cx="545928" cy="777994"/>
            </a:xfrm>
            <a:prstGeom prst="upDownArrow">
              <a:avLst/>
            </a:prstGeom>
            <a:solidFill>
              <a:srgbClr val="92D050">
                <a:alpha val="69804"/>
              </a:srgbClr>
            </a:solidFill>
            <a:ln w="3175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46E7D5-5C64-19DB-6B1D-2BD0E85A7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4877" y="1291457"/>
              <a:ext cx="2738427" cy="791367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BEE743E-87BE-B8D9-F98B-8F4FB392F3FB}"/>
              </a:ext>
            </a:extLst>
          </p:cNvPr>
          <p:cNvSpPr txBox="1"/>
          <p:nvPr/>
        </p:nvSpPr>
        <p:spPr>
          <a:xfrm>
            <a:off x="248891" y="6068699"/>
            <a:ext cx="5266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NL"/>
            </a:defPPr>
            <a:lvl1pPr algn="r"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/>
              <a:t>Grefen, P. (2015). Service-Dominant Business Engineering</a:t>
            </a:r>
          </a:p>
          <a:p>
            <a:pPr algn="l"/>
            <a:r>
              <a:rPr lang="en-US" dirty="0"/>
              <a:t>with BASE/X: Business Modeling Handbook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8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D81ADBF-A444-2B58-4322-DCBCA59EB948}"/>
              </a:ext>
            </a:extLst>
          </p:cNvPr>
          <p:cNvGrpSpPr/>
          <p:nvPr/>
        </p:nvGrpSpPr>
        <p:grpSpPr>
          <a:xfrm>
            <a:off x="3458434" y="809287"/>
            <a:ext cx="5275131" cy="5239426"/>
            <a:chOff x="1815480" y="2083795"/>
            <a:chExt cx="4046444" cy="403755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A4DCB5-9D4A-5788-9B85-C66481805AF0}"/>
                </a:ext>
              </a:extLst>
            </p:cNvPr>
            <p:cNvSpPr/>
            <p:nvPr/>
          </p:nvSpPr>
          <p:spPr>
            <a:xfrm>
              <a:off x="3349757" y="3671225"/>
              <a:ext cx="977891" cy="95004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D524C6-D633-D199-1775-1C368F468F4E}"/>
                </a:ext>
              </a:extLst>
            </p:cNvPr>
            <p:cNvSpPr/>
            <p:nvPr/>
          </p:nvSpPr>
          <p:spPr>
            <a:xfrm>
              <a:off x="2827092" y="3171201"/>
              <a:ext cx="2023222" cy="19500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EA59DF1-DBE3-42E7-C6AC-46FC0EF70A27}"/>
                </a:ext>
              </a:extLst>
            </p:cNvPr>
            <p:cNvSpPr/>
            <p:nvPr/>
          </p:nvSpPr>
          <p:spPr>
            <a:xfrm>
              <a:off x="2321286" y="2621174"/>
              <a:ext cx="3034832" cy="3000147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9852FC-0AF0-4BCC-2E82-F1AA58E2637F}"/>
                </a:ext>
              </a:extLst>
            </p:cNvPr>
            <p:cNvSpPr txBox="1"/>
            <p:nvPr/>
          </p:nvSpPr>
          <p:spPr>
            <a:xfrm>
              <a:off x="3138306" y="3189929"/>
              <a:ext cx="1400795" cy="4980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actor</a:t>
              </a:r>
            </a:p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value proposition</a:t>
              </a:r>
              <a:endPara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57EFBE-9B5F-614F-221A-93EEFC676CB9}"/>
                </a:ext>
              </a:extLst>
            </p:cNvPr>
            <p:cNvSpPr txBox="1"/>
            <p:nvPr/>
          </p:nvSpPr>
          <p:spPr>
            <a:xfrm>
              <a:off x="3005505" y="2636871"/>
              <a:ext cx="1666395" cy="4980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actor</a:t>
              </a:r>
            </a:p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coproduction activity</a:t>
              </a:r>
              <a:endPara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D347FA-0EBC-ED21-D996-AFCAF121141A}"/>
                </a:ext>
              </a:extLst>
            </p:cNvPr>
            <p:cNvCxnSpPr>
              <a:stCxn id="5" idx="5"/>
              <a:endCxn id="19" idx="5"/>
            </p:cNvCxnSpPr>
            <p:nvPr/>
          </p:nvCxnSpPr>
          <p:spPr>
            <a:xfrm>
              <a:off x="4184439" y="4482141"/>
              <a:ext cx="1084897" cy="105338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772563-9544-6E43-9A70-3BD91382B1DC}"/>
                </a:ext>
              </a:extLst>
            </p:cNvPr>
            <p:cNvCxnSpPr>
              <a:stCxn id="5" idx="6"/>
              <a:endCxn id="19" idx="6"/>
            </p:cNvCxnSpPr>
            <p:nvPr/>
          </p:nvCxnSpPr>
          <p:spPr>
            <a:xfrm flipV="1">
              <a:off x="4327647" y="4121247"/>
              <a:ext cx="1534277" cy="2500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672AF1-78F1-DA68-8C5E-BC6C6CFFD55B}"/>
                </a:ext>
              </a:extLst>
            </p:cNvPr>
            <p:cNvCxnSpPr>
              <a:stCxn id="5" idx="4"/>
              <a:endCxn id="19" idx="4"/>
            </p:cNvCxnSpPr>
            <p:nvPr/>
          </p:nvCxnSpPr>
          <p:spPr>
            <a:xfrm>
              <a:off x="3838702" y="4621272"/>
              <a:ext cx="0" cy="150007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FD5C71-28C1-8205-4393-19BE5B870017}"/>
                </a:ext>
              </a:extLst>
            </p:cNvPr>
            <p:cNvSpPr txBox="1"/>
            <p:nvPr/>
          </p:nvSpPr>
          <p:spPr>
            <a:xfrm rot="1497737">
              <a:off x="4531385" y="4413992"/>
              <a:ext cx="1172083" cy="54550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Actor 2:</a:t>
              </a:r>
            </a:p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kern="0" dirty="0" err="1">
                  <a:solidFill>
                    <a:srgbClr val="C00000"/>
                  </a:solidFill>
                  <a:latin typeface="Calibri"/>
                </a:rPr>
                <a:t>Orchestrator</a:t>
              </a: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A5ED96-7513-0394-EE9E-F86CE0AB7910}"/>
                </a:ext>
              </a:extLst>
            </p:cNvPr>
            <p:cNvSpPr txBox="1"/>
            <p:nvPr/>
          </p:nvSpPr>
          <p:spPr>
            <a:xfrm rot="3953170">
              <a:off x="3965418" y="5104855"/>
              <a:ext cx="725361" cy="30691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Actor 3</a:t>
              </a: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24096A-3AFB-965E-D3FD-A766517D3840}"/>
                </a:ext>
              </a:extLst>
            </p:cNvPr>
            <p:cNvCxnSpPr>
              <a:stCxn id="5" idx="3"/>
              <a:endCxn id="19" idx="3"/>
            </p:cNvCxnSpPr>
            <p:nvPr/>
          </p:nvCxnSpPr>
          <p:spPr>
            <a:xfrm flipH="1">
              <a:off x="2408068" y="4482141"/>
              <a:ext cx="1084897" cy="105338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09765C-E255-2111-3022-B07D08EF3690}"/>
                </a:ext>
              </a:extLst>
            </p:cNvPr>
            <p:cNvSpPr txBox="1"/>
            <p:nvPr/>
          </p:nvSpPr>
          <p:spPr>
            <a:xfrm rot="6944565">
              <a:off x="3011840" y="5104492"/>
              <a:ext cx="725361" cy="30691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Actor 4</a:t>
              </a: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3712B5-206E-4A18-EF55-5AD69501729C}"/>
                </a:ext>
              </a:extLst>
            </p:cNvPr>
            <p:cNvSpPr txBox="1"/>
            <p:nvPr/>
          </p:nvSpPr>
          <p:spPr>
            <a:xfrm>
              <a:off x="3349758" y="3656455"/>
              <a:ext cx="971822" cy="9249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co-produced</a:t>
              </a:r>
            </a:p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value-</a:t>
              </a:r>
            </a:p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in-use</a:t>
              </a:r>
              <a:endParaRPr kumimoji="0" lang="nl-NL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DC9955-B79E-3DB3-1F02-C68D12058745}"/>
                </a:ext>
              </a:extLst>
            </p:cNvPr>
            <p:cNvCxnSpPr>
              <a:stCxn id="5" idx="2"/>
              <a:endCxn id="19" idx="2"/>
            </p:cNvCxnSpPr>
            <p:nvPr/>
          </p:nvCxnSpPr>
          <p:spPr>
            <a:xfrm flipH="1" flipV="1">
              <a:off x="1815480" y="4121247"/>
              <a:ext cx="1534277" cy="2500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33D719E-4A30-3EC1-1A44-4C9D2853F3B7}"/>
                </a:ext>
              </a:extLst>
            </p:cNvPr>
            <p:cNvSpPr/>
            <p:nvPr/>
          </p:nvSpPr>
          <p:spPr>
            <a:xfrm>
              <a:off x="1815480" y="2121149"/>
              <a:ext cx="4046444" cy="4000196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6EABC-A1A1-63AB-BF42-3B7801E1E304}"/>
                </a:ext>
              </a:extLst>
            </p:cNvPr>
            <p:cNvSpPr txBox="1"/>
            <p:nvPr/>
          </p:nvSpPr>
          <p:spPr>
            <a:xfrm>
              <a:off x="3326435" y="2083795"/>
              <a:ext cx="1024529" cy="4980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actor</a:t>
              </a:r>
            </a:p>
            <a:p>
              <a:pPr marL="0" marR="0" lvl="0" indent="0" algn="ctr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cost/benefit</a:t>
              </a:r>
              <a:endPara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1C2640-8FD6-646C-183D-291575DB56BD}"/>
                </a:ext>
              </a:extLst>
            </p:cNvPr>
            <p:cNvSpPr txBox="1"/>
            <p:nvPr/>
          </p:nvSpPr>
          <p:spPr>
            <a:xfrm rot="9323456">
              <a:off x="2301113" y="4503149"/>
              <a:ext cx="722039" cy="30832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Actor 5</a:t>
              </a: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7051DB-138D-3A29-E9D3-06ABC8293F46}"/>
                </a:ext>
              </a:extLst>
            </p:cNvPr>
            <p:cNvSpPr txBox="1"/>
            <p:nvPr/>
          </p:nvSpPr>
          <p:spPr>
            <a:xfrm rot="19788083">
              <a:off x="4565477" y="3281864"/>
              <a:ext cx="921239" cy="54550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Actor 1:</a:t>
              </a:r>
            </a:p>
            <a:p>
              <a:pPr marL="0" marR="0" lvl="0" indent="0" defTabSz="10101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Customer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D0AAB52-4EA0-CC1B-6595-BDAE819A5F3E}"/>
                </a:ext>
              </a:extLst>
            </p:cNvPr>
            <p:cNvCxnSpPr>
              <a:stCxn id="5" idx="7"/>
              <a:endCxn id="19" idx="7"/>
            </p:cNvCxnSpPr>
            <p:nvPr/>
          </p:nvCxnSpPr>
          <p:spPr>
            <a:xfrm flipV="1">
              <a:off x="4184439" y="2706965"/>
              <a:ext cx="1084897" cy="110339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400463-57B3-7BD6-FD08-382A67105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957777"/>
              </p:ext>
            </p:extLst>
          </p:nvPr>
        </p:nvGraphicFramePr>
        <p:xfrm>
          <a:off x="9900000" y="4680000"/>
          <a:ext cx="2090995" cy="197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127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043E509A-3E67-6FA0-D194-C4F9C4915BA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4" name="Picture 53" descr="A large container ship with many stacked containers&#10;&#10;Description automatically generated">
              <a:extLst>
                <a:ext uri="{FF2B5EF4-FFF2-40B4-BE49-F238E27FC236}">
                  <a16:creationId xmlns:a16="http://schemas.microsoft.com/office/drawing/2014/main" id="{3905B350-31ED-711B-D9F9-D447F64D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8140" y="0"/>
              <a:ext cx="2869096" cy="6858000"/>
            </a:xfrm>
            <a:prstGeom prst="rect">
              <a:avLst/>
            </a:prstGeom>
          </p:spPr>
        </p:pic>
        <p:pic>
          <p:nvPicPr>
            <p:cNvPr id="55" name="Picture 54" descr="A person driving a forklift&#10;&#10;Description automatically generated">
              <a:extLst>
                <a:ext uri="{FF2B5EF4-FFF2-40B4-BE49-F238E27FC236}">
                  <a16:creationId xmlns:a16="http://schemas.microsoft.com/office/drawing/2014/main" id="{0D84ABF8-7142-5284-B9D5-EF4C9F0EF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4584825" cy="2140226"/>
            </a:xfrm>
            <a:prstGeom prst="rect">
              <a:avLst/>
            </a:prstGeom>
          </p:spPr>
        </p:pic>
        <p:pic>
          <p:nvPicPr>
            <p:cNvPr id="56" name="Picture 55" descr="A truck on the road&#10;&#10;Description automatically generated">
              <a:extLst>
                <a:ext uri="{FF2B5EF4-FFF2-40B4-BE49-F238E27FC236}">
                  <a16:creationId xmlns:a16="http://schemas.microsoft.com/office/drawing/2014/main" id="{3EC9799D-0D0C-CC54-6A8C-F7E339C9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211457"/>
              <a:ext cx="4584825" cy="21402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93E56E7-4284-5DA1-9357-39917797C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22913"/>
              <a:ext cx="4584824" cy="243508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AAEF7C-A4C1-D76E-4657-4DC4B7618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0551" y="0"/>
              <a:ext cx="4591449" cy="2140225"/>
            </a:xfrm>
            <a:prstGeom prst="rect">
              <a:avLst/>
            </a:prstGeom>
          </p:spPr>
        </p:pic>
        <p:pic>
          <p:nvPicPr>
            <p:cNvPr id="59" name="Picture 58" descr="A person working on a computer&#10;&#10;Description automatically generated">
              <a:extLst>
                <a:ext uri="{FF2B5EF4-FFF2-40B4-BE49-F238E27FC236}">
                  <a16:creationId xmlns:a16="http://schemas.microsoft.com/office/drawing/2014/main" id="{FF3B8990-C084-DF6F-603C-72AA625A9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0548" y="2211457"/>
              <a:ext cx="4591449" cy="214022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BD09294-6ACE-93DE-BD05-2BB56D2AD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0548" y="4422912"/>
              <a:ext cx="4591449" cy="243508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8FD6F-177B-5CD1-6866-1495DD797927}"/>
              </a:ext>
            </a:extLst>
          </p:cNvPr>
          <p:cNvGrpSpPr/>
          <p:nvPr/>
        </p:nvGrpSpPr>
        <p:grpSpPr>
          <a:xfrm>
            <a:off x="2910799" y="286767"/>
            <a:ext cx="6370401" cy="6284465"/>
            <a:chOff x="2910799" y="286767"/>
            <a:chExt cx="6370401" cy="62844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B4BE7CB-4D30-6EF6-2A33-A5657F85A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0799" y="286771"/>
              <a:ext cx="6370401" cy="6256825"/>
            </a:xfrm>
            <a:prstGeom prst="ellipse">
              <a:avLst/>
            </a:prstGeom>
            <a:solidFill>
              <a:srgbClr val="9ACDFF"/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 val="8200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1D96B68-0059-26D3-223C-1B2620744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0307" y="610400"/>
              <a:ext cx="5711393" cy="5609567"/>
            </a:xfrm>
            <a:prstGeom prst="ellipse">
              <a:avLst/>
            </a:prstGeom>
            <a:solidFill>
              <a:srgbClr val="BFDFFF"/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 val="8200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D559707-DB30-CD40-5DB1-7C1D3B82DB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8090" y="1356984"/>
              <a:ext cx="4217645" cy="4142449"/>
            </a:xfrm>
            <a:prstGeom prst="ellipse">
              <a:avLst/>
            </a:prstGeom>
            <a:solidFill>
              <a:srgbClr val="D1E8FF"/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 val="8200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en-NL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8644B2C-590F-5ED3-CA5B-5E2021781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187" y="1882267"/>
              <a:ext cx="3075366" cy="3020536"/>
            </a:xfrm>
            <a:prstGeom prst="ellipse">
              <a:avLst/>
            </a:prstGeom>
            <a:solidFill>
              <a:srgbClr val="E5F2FF"/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03112B-5FB7-670F-E7CF-DC63BBAB0948}"/>
                </a:ext>
              </a:extLst>
            </p:cNvPr>
            <p:cNvCxnSpPr/>
            <p:nvPr/>
          </p:nvCxnSpPr>
          <p:spPr>
            <a:xfrm flipV="1">
              <a:off x="6575853" y="1203058"/>
              <a:ext cx="1772423" cy="1754440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E36E993-1601-B84A-1518-05466029F292}"/>
                </a:ext>
              </a:extLst>
            </p:cNvPr>
            <p:cNvCxnSpPr/>
            <p:nvPr/>
          </p:nvCxnSpPr>
          <p:spPr>
            <a:xfrm>
              <a:off x="6768873" y="3415179"/>
              <a:ext cx="2512327" cy="0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130FA8-1E55-B710-D8FC-0567295A2624}"/>
                </a:ext>
              </a:extLst>
            </p:cNvPr>
            <p:cNvCxnSpPr/>
            <p:nvPr/>
          </p:nvCxnSpPr>
          <p:spPr>
            <a:xfrm>
              <a:off x="6575853" y="3872861"/>
              <a:ext cx="1772423" cy="1754440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EB9541-D3DA-98F7-5BA7-F29DC4DDDE46}"/>
                </a:ext>
              </a:extLst>
            </p:cNvPr>
            <p:cNvCxnSpPr/>
            <p:nvPr/>
          </p:nvCxnSpPr>
          <p:spPr>
            <a:xfrm flipH="1">
              <a:off x="6096004" y="4062436"/>
              <a:ext cx="13867" cy="2481155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C035AB-7E28-65B7-730D-9A1C6ADD7997}"/>
                </a:ext>
              </a:extLst>
            </p:cNvPr>
            <p:cNvCxnSpPr/>
            <p:nvPr/>
          </p:nvCxnSpPr>
          <p:spPr>
            <a:xfrm flipH="1">
              <a:off x="3843722" y="3872861"/>
              <a:ext cx="1800155" cy="1754440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4FBD64D-1AA9-BF47-3CFE-B4B671FF9FC1}"/>
                </a:ext>
              </a:extLst>
            </p:cNvPr>
            <p:cNvCxnSpPr/>
            <p:nvPr/>
          </p:nvCxnSpPr>
          <p:spPr>
            <a:xfrm flipH="1">
              <a:off x="2910799" y="3415179"/>
              <a:ext cx="2540059" cy="0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199849-DD1E-D8BB-A109-A31540171E91}"/>
                </a:ext>
              </a:extLst>
            </p:cNvPr>
            <p:cNvCxnSpPr/>
            <p:nvPr/>
          </p:nvCxnSpPr>
          <p:spPr>
            <a:xfrm flipH="1" flipV="1">
              <a:off x="3843727" y="1203058"/>
              <a:ext cx="1819266" cy="1792045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4" name="Pie 12">
              <a:extLst>
                <a:ext uri="{FF2B5EF4-FFF2-40B4-BE49-F238E27FC236}">
                  <a16:creationId xmlns:a16="http://schemas.microsoft.com/office/drawing/2014/main" id="{6002B66A-30B9-4E3C-D91F-9347049F50C3}"/>
                </a:ext>
              </a:extLst>
            </p:cNvPr>
            <p:cNvSpPr/>
            <p:nvPr/>
          </p:nvSpPr>
          <p:spPr>
            <a:xfrm>
              <a:off x="2910799" y="314407"/>
              <a:ext cx="6370401" cy="6256825"/>
            </a:xfrm>
            <a:prstGeom prst="pie">
              <a:avLst>
                <a:gd name="adj1" fmla="val 18894042"/>
                <a:gd name="adj2" fmla="val 23807"/>
              </a:avLst>
            </a:prstGeom>
            <a:solidFill>
              <a:srgbClr val="FFFF00">
                <a:alpha val="21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" name="Pie 13">
              <a:extLst>
                <a:ext uri="{FF2B5EF4-FFF2-40B4-BE49-F238E27FC236}">
                  <a16:creationId xmlns:a16="http://schemas.microsoft.com/office/drawing/2014/main" id="{51C53DD1-4028-683F-3D45-88A3F6B6AE1F}"/>
                </a:ext>
              </a:extLst>
            </p:cNvPr>
            <p:cNvSpPr/>
            <p:nvPr/>
          </p:nvSpPr>
          <p:spPr>
            <a:xfrm>
              <a:off x="2910799" y="287847"/>
              <a:ext cx="6370401" cy="6256825"/>
            </a:xfrm>
            <a:prstGeom prst="pie">
              <a:avLst>
                <a:gd name="adj1" fmla="val 26497"/>
                <a:gd name="adj2" fmla="val 2699569"/>
              </a:avLst>
            </a:prstGeom>
            <a:solidFill>
              <a:srgbClr val="D64787">
                <a:lumMod val="60000"/>
                <a:lumOff val="40000"/>
                <a:alpha val="36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5E338F-1AE4-413D-5631-3935BD66B5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0858" y="2767922"/>
              <a:ext cx="1318014" cy="1294516"/>
            </a:xfrm>
            <a:prstGeom prst="ellipse">
              <a:avLst/>
            </a:prstGeom>
            <a:solidFill>
              <a:sysClr val="window" lastClr="FFFFFF"/>
            </a:solidFill>
            <a:ln w="22225" cap="rnd" cmpd="sng" algn="ctr">
              <a:solidFill>
                <a:srgbClr val="30ACEC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877F45-5B38-2B3B-8F78-06009C5D258F}"/>
                </a:ext>
              </a:extLst>
            </p:cNvPr>
            <p:cNvSpPr/>
            <p:nvPr/>
          </p:nvSpPr>
          <p:spPr>
            <a:xfrm>
              <a:off x="5478934" y="2871436"/>
              <a:ext cx="130245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Express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Container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Delivery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56E750-EF25-53A0-A34A-A4518070B2C8}"/>
                </a:ext>
              </a:extLst>
            </p:cNvPr>
            <p:cNvSpPr/>
            <p:nvPr/>
          </p:nvSpPr>
          <p:spPr>
            <a:xfrm rot="17588023">
              <a:off x="7472061" y="4172141"/>
              <a:ext cx="2321735" cy="600970"/>
            </a:xfrm>
            <a:prstGeom prst="rect">
              <a:avLst/>
            </a:prstGeom>
          </p:spPr>
          <p:txBody>
            <a:bodyPr wrap="square">
              <a:prstTxWarp prst="textArchDown">
                <a:avLst>
                  <a:gd name="adj" fmla="val 123822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LSP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801BA0-C7CD-223E-1229-01DA12D113D2}"/>
                </a:ext>
              </a:extLst>
            </p:cNvPr>
            <p:cNvSpPr/>
            <p:nvPr/>
          </p:nvSpPr>
          <p:spPr>
            <a:xfrm rot="1558079">
              <a:off x="4143555" y="5852218"/>
              <a:ext cx="1518522" cy="303981"/>
            </a:xfrm>
            <a:prstGeom prst="rect">
              <a:avLst/>
            </a:prstGeom>
          </p:spPr>
          <p:txBody>
            <a:bodyPr wrap="square">
              <a:prstTxWarp prst="textArchDown">
                <a:avLst>
                  <a:gd name="adj" fmla="val 460741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Shipping Line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63B34F-8FA7-A6E9-946D-ABEE3192065C}"/>
                </a:ext>
              </a:extLst>
            </p:cNvPr>
            <p:cNvCxnSpPr/>
            <p:nvPr/>
          </p:nvCxnSpPr>
          <p:spPr>
            <a:xfrm flipH="1" flipV="1">
              <a:off x="6096004" y="286767"/>
              <a:ext cx="13867" cy="2481155"/>
            </a:xfrm>
            <a:prstGeom prst="line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370951-7C22-99E1-06CB-DFD3303390FE}"/>
                </a:ext>
              </a:extLst>
            </p:cNvPr>
            <p:cNvSpPr/>
            <p:nvPr/>
          </p:nvSpPr>
          <p:spPr>
            <a:xfrm rot="4065172">
              <a:off x="2673227" y="4375793"/>
              <a:ext cx="1496747" cy="309499"/>
            </a:xfrm>
            <a:prstGeom prst="rect">
              <a:avLst/>
            </a:prstGeom>
          </p:spPr>
          <p:txBody>
            <a:bodyPr wrap="square">
              <a:prstTxWarp prst="textArchDown">
                <a:avLst>
                  <a:gd name="adj" fmla="val 460741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Inland Operator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42E0BD-7B75-E1FA-3232-2F16F7EE6659}"/>
                </a:ext>
              </a:extLst>
            </p:cNvPr>
            <p:cNvSpPr/>
            <p:nvPr/>
          </p:nvSpPr>
          <p:spPr>
            <a:xfrm rot="17390733">
              <a:off x="2437056" y="2196247"/>
              <a:ext cx="2401289" cy="741832"/>
            </a:xfrm>
            <a:prstGeom prst="rect">
              <a:avLst/>
            </a:prstGeom>
          </p:spPr>
          <p:txBody>
            <a:bodyPr wrap="square">
              <a:prstTxWarp prst="textArchUp">
                <a:avLst>
                  <a:gd name="adj" fmla="val 13379501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Inland Terminal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01DAA1-9C52-A85B-978B-F3F921F607C6}"/>
                </a:ext>
              </a:extLst>
            </p:cNvPr>
            <p:cNvSpPr/>
            <p:nvPr/>
          </p:nvSpPr>
          <p:spPr>
            <a:xfrm rot="20219572">
              <a:off x="3876685" y="697488"/>
              <a:ext cx="2346387" cy="584254"/>
            </a:xfrm>
            <a:prstGeom prst="rect">
              <a:avLst/>
            </a:prstGeom>
          </p:spPr>
          <p:txBody>
            <a:bodyPr wrap="square">
              <a:prstTxWarp prst="textArchUp">
                <a:avLst>
                  <a:gd name="adj" fmla="val 9711976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Customs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A4B3B-2BAD-1499-3DB7-593FCF0E3202}"/>
                </a:ext>
              </a:extLst>
            </p:cNvPr>
            <p:cNvSpPr txBox="1"/>
            <p:nvPr/>
          </p:nvSpPr>
          <p:spPr>
            <a:xfrm rot="17668389">
              <a:off x="5880240" y="3218371"/>
              <a:ext cx="1422543" cy="732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Integr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.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Network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knowledge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D075F5-2204-F9B4-EFC6-C626907193D2}"/>
                </a:ext>
              </a:extLst>
            </p:cNvPr>
            <p:cNvSpPr txBox="1"/>
            <p:nvPr/>
          </p:nvSpPr>
          <p:spPr>
            <a:xfrm rot="20183074">
              <a:off x="6055633" y="4209496"/>
              <a:ext cx="851840" cy="279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12614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Priority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3E0222-07E7-F23A-AF4D-3EFED04FB692}"/>
                </a:ext>
              </a:extLst>
            </p:cNvPr>
            <p:cNvSpPr txBox="1"/>
            <p:nvPr/>
          </p:nvSpPr>
          <p:spPr>
            <a:xfrm rot="3942451">
              <a:off x="5031742" y="3501666"/>
              <a:ext cx="959548" cy="28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12614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Flexible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Capacity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85370E-471B-9FC6-802C-21CA8A35F1F4}"/>
                </a:ext>
              </a:extLst>
            </p:cNvPr>
            <p:cNvSpPr txBox="1"/>
            <p:nvPr/>
          </p:nvSpPr>
          <p:spPr>
            <a:xfrm rot="20165494">
              <a:off x="5423679" y="2512055"/>
              <a:ext cx="950912" cy="750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ＭＳ Ｐゴシック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Flexibility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Priority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E80E9F-2DF0-3DE3-0F0A-9FD25C893DD9}"/>
                </a:ext>
              </a:extLst>
            </p:cNvPr>
            <p:cNvSpPr txBox="1"/>
            <p:nvPr/>
          </p:nvSpPr>
          <p:spPr>
            <a:xfrm rot="17668389">
              <a:off x="6650034" y="3575764"/>
              <a:ext cx="1422543" cy="732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Securely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Orchestrate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3F83CD-38D5-B757-67FF-2035086FB21B}"/>
                </a:ext>
              </a:extLst>
            </p:cNvPr>
            <p:cNvSpPr txBox="1"/>
            <p:nvPr/>
          </p:nvSpPr>
          <p:spPr>
            <a:xfrm rot="20240644">
              <a:off x="5909119" y="4589278"/>
              <a:ext cx="1481819" cy="4095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12614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Handle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Containers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ＭＳ Ｐゴシック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274F31-FA06-B068-4F8E-557601CD2D02}"/>
                </a:ext>
              </a:extLst>
            </p:cNvPr>
            <p:cNvSpPr txBox="1"/>
            <p:nvPr/>
          </p:nvSpPr>
          <p:spPr>
            <a:xfrm rot="1521744">
              <a:off x="4887496" y="4605663"/>
              <a:ext cx="1336014" cy="4095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12614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Organize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Loading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4C6617-A3CF-D208-7F8F-44C8DD19817D}"/>
                </a:ext>
              </a:extLst>
            </p:cNvPr>
            <p:cNvSpPr txBox="1"/>
            <p:nvPr/>
          </p:nvSpPr>
          <p:spPr>
            <a:xfrm rot="4132029">
              <a:off x="4148934" y="3748991"/>
              <a:ext cx="1109203" cy="417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12614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Transport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Containers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06D48F-1F42-7336-E761-CDCCF4F4C203}"/>
                </a:ext>
              </a:extLst>
            </p:cNvPr>
            <p:cNvSpPr txBox="1"/>
            <p:nvPr/>
          </p:nvSpPr>
          <p:spPr>
            <a:xfrm rot="17396718">
              <a:off x="4137761" y="2743905"/>
              <a:ext cx="1090545" cy="28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Handle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Containers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377A5F-323B-4AD1-6E90-56C1D636C46E}"/>
                </a:ext>
              </a:extLst>
            </p:cNvPr>
            <p:cNvSpPr txBox="1"/>
            <p:nvPr/>
          </p:nvSpPr>
          <p:spPr>
            <a:xfrm rot="20251205">
              <a:off x="4953560" y="1911036"/>
              <a:ext cx="1110341" cy="279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Provide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Clearance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597B51-A6A7-AD37-654C-3A063472CF44}"/>
                </a:ext>
              </a:extLst>
            </p:cNvPr>
            <p:cNvSpPr txBox="1"/>
            <p:nvPr/>
          </p:nvSpPr>
          <p:spPr>
            <a:xfrm rot="4097080">
              <a:off x="6997763" y="2716299"/>
              <a:ext cx="1090546" cy="284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Order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Transport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4342E4-1A9E-F428-CD84-0597664B6FAD}"/>
                </a:ext>
              </a:extLst>
            </p:cNvPr>
            <p:cNvSpPr txBox="1"/>
            <p:nvPr/>
          </p:nvSpPr>
          <p:spPr>
            <a:xfrm rot="4042410">
              <a:off x="6074629" y="2882419"/>
              <a:ext cx="933959" cy="763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ＭＳ Ｐゴシック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Requests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Freight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Data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C160AF-F54A-2997-672B-C3CCC76095F0}"/>
                </a:ext>
              </a:extLst>
            </p:cNvPr>
            <p:cNvSpPr txBox="1"/>
            <p:nvPr/>
          </p:nvSpPr>
          <p:spPr>
            <a:xfrm rot="1470927">
              <a:off x="5305147" y="4209120"/>
              <a:ext cx="851840" cy="279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12614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Priority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7629EC-042F-1E96-F74C-3AE8F26E5D92}"/>
                </a:ext>
              </a:extLst>
            </p:cNvPr>
            <p:cNvSpPr txBox="1"/>
            <p:nvPr/>
          </p:nvSpPr>
          <p:spPr>
            <a:xfrm rot="17540736">
              <a:off x="4922843" y="2722050"/>
              <a:ext cx="931128" cy="7660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ＭＳ Ｐゴシック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rPr>
                <a:t>Priority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503C60A-FEAF-4D5C-0F00-BDEBAFE8C395}"/>
                </a:ext>
              </a:extLst>
            </p:cNvPr>
            <p:cNvGrpSpPr/>
            <p:nvPr/>
          </p:nvGrpSpPr>
          <p:grpSpPr>
            <a:xfrm>
              <a:off x="3981084" y="1635872"/>
              <a:ext cx="4260516" cy="4009398"/>
              <a:chOff x="5848613" y="1835381"/>
              <a:chExt cx="4130229" cy="3969374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13D38A-7440-DD61-51E2-3BD0F9555AAD}"/>
                  </a:ext>
                </a:extLst>
              </p:cNvPr>
              <p:cNvSpPr txBox="1"/>
              <p:nvPr/>
            </p:nvSpPr>
            <p:spPr>
              <a:xfrm rot="4037629">
                <a:off x="5313966" y="3661069"/>
                <a:ext cx="2212253" cy="1142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Down">
                  <a:avLst>
                    <a:gd name="adj" fmla="val 21558852"/>
                  </a:avLst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Fee + Data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Flexibility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Operations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41E91F7-9878-4B16-02C4-8E9ACB41818D}"/>
                  </a:ext>
                </a:extLst>
              </p:cNvPr>
              <p:cNvSpPr txBox="1"/>
              <p:nvPr/>
            </p:nvSpPr>
            <p:spPr>
              <a:xfrm rot="17511367">
                <a:off x="8301235" y="3678720"/>
                <a:ext cx="2212253" cy="1142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Down">
                  <a:avLst>
                    <a:gd name="adj" fmla="val 21558852"/>
                  </a:avLst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Express Fee</a:t>
                </a:r>
                <a:b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Branding + Data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Data - Ops - Fees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3E1316C-27A5-864E-B53F-63F8AE3C2845}"/>
                  </a:ext>
                </a:extLst>
              </p:cNvPr>
              <p:cNvSpPr txBox="1"/>
              <p:nvPr/>
            </p:nvSpPr>
            <p:spPr>
              <a:xfrm rot="20080915">
                <a:off x="6643704" y="1835381"/>
                <a:ext cx="1076386" cy="276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Fee + Data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Flexibility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Operations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ＭＳ Ｐゴシック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EF3BD4-4A90-36AA-B383-DAFEA619325A}"/>
                  </a:ext>
                </a:extLst>
              </p:cNvPr>
              <p:cNvSpPr txBox="1"/>
              <p:nvPr/>
            </p:nvSpPr>
            <p:spPr>
              <a:xfrm rot="17337288">
                <a:off x="5487940" y="2757526"/>
                <a:ext cx="1079660" cy="275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Fee + Data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Flexibility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Operations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AC0B088-8501-CD48-8F01-038B4903F551}"/>
                  </a:ext>
                </a:extLst>
              </p:cNvPr>
              <p:cNvSpPr txBox="1"/>
              <p:nvPr/>
            </p:nvSpPr>
            <p:spPr>
              <a:xfrm rot="4068598">
                <a:off x="8838707" y="2700641"/>
                <a:ext cx="1838649" cy="275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Fast Delivery</a:t>
                </a:r>
                <a:b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</a:b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Express Fee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Data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17BD244-F1ED-4958-D97B-AA8FD3E66FE7}"/>
                  </a:ext>
                </a:extLst>
              </p:cNvPr>
              <p:cNvSpPr txBox="1"/>
              <p:nvPr/>
            </p:nvSpPr>
            <p:spPr>
              <a:xfrm rot="20130425">
                <a:off x="7384647" y="4561421"/>
                <a:ext cx="2212253" cy="1142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Down">
                  <a:avLst>
                    <a:gd name="adj" fmla="val 21558852"/>
                  </a:avLst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Fee + Data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Market Share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Operations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6C8027-732F-0AF0-7580-F110108AEBB0}"/>
                  </a:ext>
                </a:extLst>
              </p:cNvPr>
              <p:cNvSpPr txBox="1"/>
              <p:nvPr/>
            </p:nvSpPr>
            <p:spPr>
              <a:xfrm rot="1593617">
                <a:off x="6130413" y="4661795"/>
                <a:ext cx="2212253" cy="1142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prstTxWarp prst="textArchDown">
                  <a:avLst>
                    <a:gd name="adj" fmla="val 21558852"/>
                  </a:avLst>
                </a:prstTxWarp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+ Branding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ＭＳ Ｐゴシック" charset="0"/>
                  </a:rPr>
                  <a:t>- Operations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797106-6242-ABC1-C6DA-A88559211654}"/>
                </a:ext>
              </a:extLst>
            </p:cNvPr>
            <p:cNvSpPr/>
            <p:nvPr/>
          </p:nvSpPr>
          <p:spPr>
            <a:xfrm rot="4110523">
              <a:off x="6830966" y="1874542"/>
              <a:ext cx="2763372" cy="1407327"/>
            </a:xfrm>
            <a:prstGeom prst="rect">
              <a:avLst/>
            </a:prstGeom>
          </p:spPr>
          <p:txBody>
            <a:bodyPr wrap="square">
              <a:prstTxWarp prst="textArchUp">
                <a:avLst>
                  <a:gd name="adj" fmla="val 11092829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Shipper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19A5AA5-2A4B-DAD2-1409-B3C7F9DA57CB}"/>
                </a:ext>
              </a:extLst>
            </p:cNvPr>
            <p:cNvSpPr/>
            <p:nvPr/>
          </p:nvSpPr>
          <p:spPr>
            <a:xfrm rot="20242365">
              <a:off x="5860341" y="5638440"/>
              <a:ext cx="2443285" cy="590255"/>
            </a:xfrm>
            <a:prstGeom prst="rect">
              <a:avLst/>
            </a:prstGeom>
          </p:spPr>
          <p:txBody>
            <a:bodyPr wrap="square">
              <a:prstTxWarp prst="textArchDown">
                <a:avLst>
                  <a:gd name="adj" fmla="val 444817"/>
                </a:avLst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Deep-Sea Terminal</a:t>
              </a:r>
            </a:p>
          </p:txBody>
        </p:sp>
      </p:grp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CBA919AA-3D69-3054-4F2E-F1FF256411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828611"/>
              </p:ext>
            </p:extLst>
          </p:nvPr>
        </p:nvGraphicFramePr>
        <p:xfrm>
          <a:off x="9900000" y="4680000"/>
          <a:ext cx="2090995" cy="197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707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Chevron 1">
            <a:extLst>
              <a:ext uri="{FF2B5EF4-FFF2-40B4-BE49-F238E27FC236}">
                <a16:creationId xmlns:a16="http://schemas.microsoft.com/office/drawing/2014/main" id="{12931439-5E54-3A30-B826-754D99DF1180}"/>
              </a:ext>
            </a:extLst>
          </p:cNvPr>
          <p:cNvSpPr/>
          <p:nvPr/>
        </p:nvSpPr>
        <p:spPr>
          <a:xfrm>
            <a:off x="3625517" y="3015916"/>
            <a:ext cx="4620126" cy="966536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Dominant Business Model Operationalization Method (SDBMOM)</a:t>
            </a:r>
            <a:endParaRPr lang="en-NL" dirty="0">
              <a:solidFill>
                <a:schemeClr val="tx1"/>
              </a:solidFill>
            </a:endParaRP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F21B0399-7BEF-F27A-7BEB-66D274FCB9AF}"/>
              </a:ext>
            </a:extLst>
          </p:cNvPr>
          <p:cNvSpPr/>
          <p:nvPr/>
        </p:nvSpPr>
        <p:spPr>
          <a:xfrm>
            <a:off x="3769895" y="1596190"/>
            <a:ext cx="1844842" cy="1419726"/>
          </a:xfrm>
          <a:prstGeom prst="down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Business Service Catalog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(capabilities)</a:t>
            </a:r>
            <a:endParaRPr lang="en-NL" dirty="0">
              <a:solidFill>
                <a:schemeClr val="tx1"/>
              </a:solidFill>
            </a:endParaRPr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BF9299F9-EB6D-26E3-1B2F-362E899F0B26}"/>
              </a:ext>
            </a:extLst>
          </p:cNvPr>
          <p:cNvSpPr/>
          <p:nvPr/>
        </p:nvSpPr>
        <p:spPr>
          <a:xfrm>
            <a:off x="5947610" y="1596190"/>
            <a:ext cx="1844842" cy="1419726"/>
          </a:xfrm>
          <a:prstGeom prst="down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Customer Experience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(control flow)</a:t>
            </a:r>
            <a:endParaRPr lang="en-NL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777F3-F5BC-E2F7-534D-7C2EB2A3F9F2}"/>
              </a:ext>
            </a:extLst>
          </p:cNvPr>
          <p:cNvSpPr/>
          <p:nvPr/>
        </p:nvSpPr>
        <p:spPr>
          <a:xfrm>
            <a:off x="1738565" y="2847473"/>
            <a:ext cx="1732546" cy="12994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Business Model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(actors, activities)</a:t>
            </a:r>
            <a:endParaRPr lang="en-NL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0C7357-63D1-4281-0C69-CE83661CD6FF}"/>
              </a:ext>
            </a:extLst>
          </p:cNvPr>
          <p:cNvSpPr/>
          <p:nvPr/>
        </p:nvSpPr>
        <p:spPr>
          <a:xfrm>
            <a:off x="8390020" y="2847473"/>
            <a:ext cx="1732547" cy="12994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Composition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(conceptual process model)</a:t>
            </a:r>
            <a:endParaRPr lang="en-NL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1D09F7-1EAD-170B-C6D0-6E7FB9401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552124"/>
              </p:ext>
            </p:extLst>
          </p:nvPr>
        </p:nvGraphicFramePr>
        <p:xfrm>
          <a:off x="9900000" y="4680000"/>
          <a:ext cx="2090995" cy="197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6DD6C1-9410-CD7C-FE85-46DE3D73F7C4}"/>
              </a:ext>
            </a:extLst>
          </p:cNvPr>
          <p:cNvSpPr txBox="1"/>
          <p:nvPr/>
        </p:nvSpPr>
        <p:spPr>
          <a:xfrm>
            <a:off x="248891" y="6068699"/>
            <a:ext cx="665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NL"/>
            </a:defPPr>
            <a:lvl1pPr algn="r"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/>
              <a:t>Suratno, B. et al. (2018). A Method for Operationalizing Service-Dominant </a:t>
            </a:r>
          </a:p>
          <a:p>
            <a:pPr algn="l"/>
            <a:r>
              <a:rPr lang="en-US" dirty="0"/>
              <a:t>Business Models into Conceptual Process Models. In: Procs. BMSD 2018.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8273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D583C2-90C8-B42C-B1C8-39FF3113C0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1" y="278030"/>
            <a:ext cx="10114329" cy="630194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F3C5DBA-0C69-30B4-B380-A747FD5852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857657"/>
              </p:ext>
            </p:extLst>
          </p:nvPr>
        </p:nvGraphicFramePr>
        <p:xfrm>
          <a:off x="9900000" y="4680000"/>
          <a:ext cx="2090995" cy="197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563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735B5-136B-B284-A044-6B4CB071B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7C0197-D12A-94D0-8B67-2E3DEBF0D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"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69BCC-4134-1172-7C94-3AC94F67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3174"/>
            <a:ext cx="12192001" cy="3514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7CAE8-1BE6-E95F-33D8-D25DB93C53AE}"/>
              </a:ext>
            </a:extLst>
          </p:cNvPr>
          <p:cNvSpPr txBox="1"/>
          <p:nvPr/>
        </p:nvSpPr>
        <p:spPr>
          <a:xfrm>
            <a:off x="81622" y="6155033"/>
            <a:ext cx="321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pictures/trademarks owned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the respective </a:t>
            </a:r>
            <a:r>
              <a:rPr lang="en-US" i="1" dirty="0">
                <a:solidFill>
                  <a:prstClr val="white"/>
                </a:solidFill>
                <a:latin typeface="Aptos" panose="02110004020202020204"/>
              </a:rPr>
              <a:t>firm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endParaRPr kumimoji="0" lang="en-NL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FCADD-25F4-B841-593C-B82E09BDD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72" y="1567240"/>
            <a:ext cx="8154856" cy="344522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7FD32C4-89AC-B1DE-828B-F0ED17D9F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502320"/>
              </p:ext>
            </p:extLst>
          </p:nvPr>
        </p:nvGraphicFramePr>
        <p:xfrm>
          <a:off x="9900000" y="4680000"/>
          <a:ext cx="2090995" cy="197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7CC35D-65CD-6889-4F4C-8F6FC41E543B}"/>
              </a:ext>
            </a:extLst>
          </p:cNvPr>
          <p:cNvSpPr txBox="1"/>
          <p:nvPr/>
        </p:nvSpPr>
        <p:spPr>
          <a:xfrm>
            <a:off x="248891" y="6068699"/>
            <a:ext cx="7353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NL"/>
            </a:defPPr>
            <a:lvl1pPr algn="r"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/>
              <a:t>Adali, O.E. et al. (2020). A Multi-concern Method for Identifying Business Services:</a:t>
            </a:r>
          </a:p>
          <a:p>
            <a:pPr algn="l"/>
            <a:r>
              <a:rPr lang="en-US" dirty="0"/>
              <a:t>A Situational Method Engineering Study. In Procs. BPMDS and EMMSAD 2020.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95978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900C3F0-97DD-5B54-D7E5-E3907E262901}"/>
              </a:ext>
            </a:extLst>
          </p:cNvPr>
          <p:cNvGrpSpPr/>
          <p:nvPr/>
        </p:nvGrpSpPr>
        <p:grpSpPr>
          <a:xfrm>
            <a:off x="2007020" y="695826"/>
            <a:ext cx="7645040" cy="5219953"/>
            <a:chOff x="2300573" y="1717789"/>
            <a:chExt cx="5981878" cy="3677021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56EC22E9-C938-BF3F-5F5C-F80A8477F57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30800600"/>
                </p:ext>
              </p:extLst>
            </p:nvPr>
          </p:nvGraphicFramePr>
          <p:xfrm>
            <a:off x="2881932" y="1994679"/>
            <a:ext cx="5109029" cy="31182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7050FA-218F-CE02-0351-7B7A7BCA51F7}"/>
                </a:ext>
              </a:extLst>
            </p:cNvPr>
            <p:cNvSpPr txBox="1"/>
            <p:nvPr/>
          </p:nvSpPr>
          <p:spPr>
            <a:xfrm>
              <a:off x="4888104" y="1717789"/>
              <a:ext cx="1096686" cy="281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10195"/>
              <a:r>
                <a:rPr lang="en-US" sz="2000" i="1" dirty="0">
                  <a:solidFill>
                    <a:srgbClr val="C00000"/>
                  </a:solidFill>
                  <a:latin typeface="Calibri"/>
                </a:rPr>
                <a:t>core service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3441A8-6A22-1E31-3D31-D481D89EB78E}"/>
                </a:ext>
              </a:extLst>
            </p:cNvPr>
            <p:cNvSpPr txBox="1"/>
            <p:nvPr/>
          </p:nvSpPr>
          <p:spPr>
            <a:xfrm>
              <a:off x="4686592" y="5112966"/>
              <a:ext cx="1499710" cy="281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10195"/>
              <a:r>
                <a:rPr lang="en-US" sz="2000" i="1" dirty="0">
                  <a:solidFill>
                    <a:srgbClr val="C00000"/>
                  </a:solidFill>
                  <a:latin typeface="Calibri"/>
                </a:rPr>
                <a:t>enriching service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4191D-3EB0-4587-0F50-CAD232B526DE}"/>
                </a:ext>
              </a:extLst>
            </p:cNvPr>
            <p:cNvSpPr txBox="1"/>
            <p:nvPr/>
          </p:nvSpPr>
          <p:spPr>
            <a:xfrm>
              <a:off x="2300573" y="3295776"/>
              <a:ext cx="1311368" cy="49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010195"/>
              <a:r>
                <a:rPr lang="en-US" sz="2000" i="1" dirty="0">
                  <a:solidFill>
                    <a:srgbClr val="C00000"/>
                  </a:solidFill>
                  <a:latin typeface="Calibri"/>
                </a:rPr>
                <a:t>differentiating</a:t>
              </a:r>
            </a:p>
            <a:p>
              <a:pPr algn="r" defTabSz="1010195"/>
              <a:r>
                <a:rPr lang="en-US" sz="2000" i="1" dirty="0">
                  <a:solidFill>
                    <a:srgbClr val="C00000"/>
                  </a:solidFill>
                  <a:latin typeface="Calibri"/>
                </a:rPr>
                <a:t>service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BC18AC-8199-87E3-F960-4C19E4164159}"/>
                </a:ext>
              </a:extLst>
            </p:cNvPr>
            <p:cNvSpPr txBox="1"/>
            <p:nvPr/>
          </p:nvSpPr>
          <p:spPr>
            <a:xfrm>
              <a:off x="7223994" y="3295776"/>
              <a:ext cx="1058457" cy="49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10195"/>
              <a:r>
                <a:rPr lang="en-US" sz="2000" i="1" dirty="0">
                  <a:solidFill>
                    <a:srgbClr val="C00000"/>
                  </a:solidFill>
                  <a:latin typeface="Calibri"/>
                </a:rPr>
                <a:t>commodity</a:t>
              </a:r>
            </a:p>
            <a:p>
              <a:pPr defTabSz="1010195"/>
              <a:r>
                <a:rPr lang="en-US" sz="2000" i="1" dirty="0">
                  <a:solidFill>
                    <a:srgbClr val="C00000"/>
                  </a:solidFill>
                  <a:latin typeface="Calibri"/>
                </a:rPr>
                <a:t>service</a:t>
              </a: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E958A53-6504-FE00-6D28-1F453010C7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0990718"/>
              </p:ext>
            </p:extLst>
          </p:nvPr>
        </p:nvGraphicFramePr>
        <p:xfrm>
          <a:off x="9900000" y="4680000"/>
          <a:ext cx="2090995" cy="197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89163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CF71892-34E0-C535-DD13-479EEB26A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978246"/>
              </p:ext>
            </p:extLst>
          </p:nvPr>
        </p:nvGraphicFramePr>
        <p:xfrm>
          <a:off x="1205322" y="2078625"/>
          <a:ext cx="4211469" cy="3678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1D5AC53-30D1-149C-5C13-ED6FDE4CD35E}"/>
              </a:ext>
            </a:extLst>
          </p:cNvPr>
          <p:cNvGrpSpPr/>
          <p:nvPr/>
        </p:nvGrpSpPr>
        <p:grpSpPr>
          <a:xfrm>
            <a:off x="6075555" y="200970"/>
            <a:ext cx="4672768" cy="4395340"/>
            <a:chOff x="6035723" y="228278"/>
            <a:chExt cx="4672768" cy="4395340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B61C727C-EF4B-C1A5-D359-3F243EAC0B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84661561"/>
                </p:ext>
              </p:extLst>
            </p:nvPr>
          </p:nvGraphicFramePr>
          <p:xfrm>
            <a:off x="6035723" y="228278"/>
            <a:ext cx="4211469" cy="36788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FD9F32-74D2-3443-E024-EFABA04DED14}"/>
                </a:ext>
              </a:extLst>
            </p:cNvPr>
            <p:cNvSpPr txBox="1"/>
            <p:nvPr/>
          </p:nvSpPr>
          <p:spPr>
            <a:xfrm>
              <a:off x="8987205" y="4029169"/>
              <a:ext cx="1721286" cy="594449"/>
            </a:xfrm>
            <a:prstGeom prst="rect">
              <a:avLst/>
            </a:prstGeom>
            <a:noFill/>
          </p:spPr>
          <p:txBody>
            <a:bodyPr wrap="none" lIns="101019" tIns="50510" rIns="101019" bIns="50510" rtlCol="0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platform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17D69-6C5A-19E7-99CD-2786DEE79934}"/>
              </a:ext>
            </a:extLst>
          </p:cNvPr>
          <p:cNvGrpSpPr/>
          <p:nvPr/>
        </p:nvGrpSpPr>
        <p:grpSpPr>
          <a:xfrm>
            <a:off x="6528834" y="1333262"/>
            <a:ext cx="892092" cy="3899868"/>
            <a:chOff x="6528834" y="1333262"/>
            <a:chExt cx="892092" cy="3899868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4F8E2900-35CD-F4BB-26EF-9C5DB5C9F15F}"/>
                </a:ext>
              </a:extLst>
            </p:cNvPr>
            <p:cNvSpPr/>
            <p:nvPr/>
          </p:nvSpPr>
          <p:spPr>
            <a:xfrm rot="18607297">
              <a:off x="5414442" y="2447654"/>
              <a:ext cx="3081045" cy="852262"/>
            </a:xfrm>
            <a:prstGeom prst="rightArrow">
              <a:avLst>
                <a:gd name="adj1" fmla="val 47765"/>
                <a:gd name="adj2" fmla="val 47574"/>
              </a:avLst>
            </a:prstGeom>
            <a:solidFill>
              <a:srgbClr val="E97132">
                <a:alpha val="80000"/>
              </a:srgb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5CB9FDB-CBFB-3552-DC61-F7BED872B363}"/>
                </a:ext>
              </a:extLst>
            </p:cNvPr>
            <p:cNvSpPr/>
            <p:nvPr/>
          </p:nvSpPr>
          <p:spPr>
            <a:xfrm rot="18607297">
              <a:off x="5454272" y="3266477"/>
              <a:ext cx="3081045" cy="852262"/>
            </a:xfrm>
            <a:prstGeom prst="rightArrow">
              <a:avLst>
                <a:gd name="adj1" fmla="val 47765"/>
                <a:gd name="adj2" fmla="val 47574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26B4D5-74BB-4A87-8822-C2A04122C80D}"/>
              </a:ext>
            </a:extLst>
          </p:cNvPr>
          <p:cNvGrpSpPr/>
          <p:nvPr/>
        </p:nvGrpSpPr>
        <p:grpSpPr>
          <a:xfrm>
            <a:off x="3751725" y="1173716"/>
            <a:ext cx="5064658" cy="4393574"/>
            <a:chOff x="3758068" y="1197516"/>
            <a:chExt cx="5064658" cy="4393574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FDAF608B-0A4D-340B-7140-F8023A9DC35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9285399"/>
                </p:ext>
              </p:extLst>
            </p:nvPr>
          </p:nvGraphicFramePr>
          <p:xfrm>
            <a:off x="3758068" y="1197516"/>
            <a:ext cx="4211469" cy="36788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8D91ED-1667-22BF-9A87-4AF5706A2847}"/>
                </a:ext>
              </a:extLst>
            </p:cNvPr>
            <p:cNvSpPr txBox="1"/>
            <p:nvPr/>
          </p:nvSpPr>
          <p:spPr>
            <a:xfrm>
              <a:off x="6723773" y="4996641"/>
              <a:ext cx="2098953" cy="594449"/>
            </a:xfrm>
            <a:prstGeom prst="rect">
              <a:avLst/>
            </a:prstGeom>
            <a:noFill/>
          </p:spPr>
          <p:txBody>
            <a:bodyPr wrap="none" lIns="101019" tIns="50510" rIns="101019" bIns="50510" rtlCol="0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operations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FB9CA0-D14A-9CD2-E468-F89230BD56A4}"/>
              </a:ext>
            </a:extLst>
          </p:cNvPr>
          <p:cNvGrpSpPr/>
          <p:nvPr/>
        </p:nvGrpSpPr>
        <p:grpSpPr>
          <a:xfrm>
            <a:off x="4251179" y="2310726"/>
            <a:ext cx="892092" cy="3899868"/>
            <a:chOff x="4251179" y="2310726"/>
            <a:chExt cx="892092" cy="3899868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A672791A-5F82-C24B-04B1-F448BBEA7F6E}"/>
                </a:ext>
              </a:extLst>
            </p:cNvPr>
            <p:cNvSpPr/>
            <p:nvPr/>
          </p:nvSpPr>
          <p:spPr>
            <a:xfrm rot="18607297">
              <a:off x="3136787" y="3425118"/>
              <a:ext cx="3081045" cy="852262"/>
            </a:xfrm>
            <a:prstGeom prst="rightArrow">
              <a:avLst>
                <a:gd name="adj1" fmla="val 47765"/>
                <a:gd name="adj2" fmla="val 47574"/>
              </a:avLst>
            </a:prstGeom>
            <a:solidFill>
              <a:srgbClr val="E97132">
                <a:alpha val="80000"/>
              </a:srgb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9970041-738E-A6F2-BCDD-8D44F525B374}"/>
                </a:ext>
              </a:extLst>
            </p:cNvPr>
            <p:cNvSpPr/>
            <p:nvPr/>
          </p:nvSpPr>
          <p:spPr>
            <a:xfrm rot="18607297">
              <a:off x="3176617" y="4243941"/>
              <a:ext cx="3081045" cy="852262"/>
            </a:xfrm>
            <a:prstGeom prst="rightArrow">
              <a:avLst>
                <a:gd name="adj1" fmla="val 47765"/>
                <a:gd name="adj2" fmla="val 47574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DA1E68-93BB-895C-A5FE-6D4B2EA446A4}"/>
              </a:ext>
            </a:extLst>
          </p:cNvPr>
          <p:cNvGrpSpPr/>
          <p:nvPr/>
        </p:nvGrpSpPr>
        <p:grpSpPr>
          <a:xfrm>
            <a:off x="1192253" y="2059303"/>
            <a:ext cx="5091801" cy="4365867"/>
            <a:chOff x="1213159" y="2067695"/>
            <a:chExt cx="5091801" cy="43658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01139E-2F9D-412F-CC36-A4A02A6B6913}"/>
                </a:ext>
              </a:extLst>
            </p:cNvPr>
            <p:cNvSpPr txBox="1"/>
            <p:nvPr/>
          </p:nvSpPr>
          <p:spPr>
            <a:xfrm>
              <a:off x="4504358" y="5839113"/>
              <a:ext cx="1800602" cy="594449"/>
            </a:xfrm>
            <a:prstGeom prst="rect">
              <a:avLst/>
            </a:prstGeom>
            <a:noFill/>
          </p:spPr>
          <p:txBody>
            <a:bodyPr wrap="none" lIns="101019" tIns="50510" rIns="101019" bIns="50510" rtlCol="0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business</a:t>
              </a:r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EA5DD758-FD8A-C7B1-CF7C-EF5E1F5745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01856358"/>
                </p:ext>
              </p:extLst>
            </p:nvPr>
          </p:nvGraphicFramePr>
          <p:xfrm>
            <a:off x="1213159" y="2067695"/>
            <a:ext cx="4211469" cy="36788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2155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FD9CAA03-E6BD-7ED8-6100-9DC0BC184B9E}"/>
              </a:ext>
            </a:extLst>
          </p:cNvPr>
          <p:cNvSpPr/>
          <p:nvPr/>
        </p:nvSpPr>
        <p:spPr>
          <a:xfrm>
            <a:off x="2845741" y="895786"/>
            <a:ext cx="261938" cy="252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597EC2-24F7-9E15-2636-12461310FBB4}"/>
              </a:ext>
            </a:extLst>
          </p:cNvPr>
          <p:cNvSpPr/>
          <p:nvPr/>
        </p:nvSpPr>
        <p:spPr>
          <a:xfrm>
            <a:off x="2783829" y="3673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Strateg</a:t>
            </a:r>
            <a:r>
              <a:rPr lang="en-US" dirty="0">
                <a:solidFill>
                  <a:schemeClr val="tx1"/>
                </a:solidFill>
              </a:rPr>
              <a:t>. DSS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D8481F-542F-25D3-8854-55E0DDD9E895}"/>
              </a:ext>
            </a:extLst>
          </p:cNvPr>
          <p:cNvSpPr/>
          <p:nvPr/>
        </p:nvSpPr>
        <p:spPr>
          <a:xfrm>
            <a:off x="7432029" y="4024999"/>
            <a:ext cx="2362200" cy="25146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AE7EFB-77D5-B5F8-F936-CA6F10D07762}"/>
              </a:ext>
            </a:extLst>
          </p:cNvPr>
          <p:cNvSpPr/>
          <p:nvPr/>
        </p:nvSpPr>
        <p:spPr>
          <a:xfrm>
            <a:off x="2098029" y="5091799"/>
            <a:ext cx="4495800" cy="1371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MSP</a:t>
            </a:r>
          </a:p>
        </p:txBody>
      </p:sp>
      <p:cxnSp>
        <p:nvCxnSpPr>
          <p:cNvPr id="3" name="Elbow Connector 27">
            <a:extLst>
              <a:ext uri="{FF2B5EF4-FFF2-40B4-BE49-F238E27FC236}">
                <a16:creationId xmlns:a16="http://schemas.microsoft.com/office/drawing/2014/main" id="{3FCBCC7A-C6BC-7951-5C41-888CBB569857}"/>
              </a:ext>
            </a:extLst>
          </p:cNvPr>
          <p:cNvCxnSpPr>
            <a:stCxn id="30" idx="1"/>
            <a:endCxn id="14" idx="0"/>
          </p:cNvCxnSpPr>
          <p:nvPr/>
        </p:nvCxnSpPr>
        <p:spPr>
          <a:xfrm rot="16200000" flipV="1">
            <a:off x="4569767" y="362636"/>
            <a:ext cx="12700" cy="2600325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-Right Arrow 1">
            <a:extLst>
              <a:ext uri="{FF2B5EF4-FFF2-40B4-BE49-F238E27FC236}">
                <a16:creationId xmlns:a16="http://schemas.microsoft.com/office/drawing/2014/main" id="{1A81EE3D-E006-9827-8DE0-F5323C943033}"/>
              </a:ext>
            </a:extLst>
          </p:cNvPr>
          <p:cNvSpPr/>
          <p:nvPr/>
        </p:nvSpPr>
        <p:spPr>
          <a:xfrm>
            <a:off x="1717029" y="4101199"/>
            <a:ext cx="5181600" cy="76200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Enterprise Service Bus (ESB)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FE0E25-9955-08CF-6800-8028438A89DF}"/>
              </a:ext>
            </a:extLst>
          </p:cNvPr>
          <p:cNvSpPr/>
          <p:nvPr/>
        </p:nvSpPr>
        <p:spPr>
          <a:xfrm rot="16200000">
            <a:off x="2574279" y="5453749"/>
            <a:ext cx="1066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BusServ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3D5388-C4F8-6B07-80CB-5153D53D51F6}"/>
              </a:ext>
            </a:extLst>
          </p:cNvPr>
          <p:cNvSpPr/>
          <p:nvPr/>
        </p:nvSpPr>
        <p:spPr>
          <a:xfrm rot="16200000">
            <a:off x="3564879" y="5453749"/>
            <a:ext cx="1066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BusServ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E92F9-ACBD-7014-561A-8CBC1F2328E5}"/>
              </a:ext>
            </a:extLst>
          </p:cNvPr>
          <p:cNvSpPr/>
          <p:nvPr/>
        </p:nvSpPr>
        <p:spPr>
          <a:xfrm rot="16200000">
            <a:off x="4555479" y="5453749"/>
            <a:ext cx="1066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BusServ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7FC377-B361-117F-115C-290FA6CFF9EA}"/>
              </a:ext>
            </a:extLst>
          </p:cNvPr>
          <p:cNvSpPr/>
          <p:nvPr/>
        </p:nvSpPr>
        <p:spPr>
          <a:xfrm rot="16200000">
            <a:off x="5546079" y="5453749"/>
            <a:ext cx="1066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BusServ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ABB6EF-2E07-6A97-6575-7ECFC1D72546}"/>
              </a:ext>
            </a:extLst>
          </p:cNvPr>
          <p:cNvSpPr/>
          <p:nvPr/>
        </p:nvSpPr>
        <p:spPr>
          <a:xfrm>
            <a:off x="2802879" y="28819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BPMS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253ABF-DB85-D205-4D65-EF2D6F6872DB}"/>
              </a:ext>
            </a:extLst>
          </p:cNvPr>
          <p:cNvSpPr/>
          <p:nvPr/>
        </p:nvSpPr>
        <p:spPr>
          <a:xfrm>
            <a:off x="4079229" y="28819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DCMS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4F9FF0-9C2C-A96B-65FD-43A1D1BF93C5}"/>
              </a:ext>
            </a:extLst>
          </p:cNvPr>
          <p:cNvSpPr/>
          <p:nvPr/>
        </p:nvSpPr>
        <p:spPr>
          <a:xfrm>
            <a:off x="5374629" y="28819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DBMS</a:t>
            </a:r>
          </a:p>
        </p:txBody>
      </p:sp>
      <p:sp>
        <p:nvSpPr>
          <p:cNvPr id="12" name="Can 14">
            <a:extLst>
              <a:ext uri="{FF2B5EF4-FFF2-40B4-BE49-F238E27FC236}">
                <a16:creationId xmlns:a16="http://schemas.microsoft.com/office/drawing/2014/main" id="{86A09A06-A857-8CF7-E891-9C4565B464FE}"/>
              </a:ext>
            </a:extLst>
          </p:cNvPr>
          <p:cNvSpPr/>
          <p:nvPr/>
        </p:nvSpPr>
        <p:spPr>
          <a:xfrm>
            <a:off x="6746229" y="2881999"/>
            <a:ext cx="990600" cy="762000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4743A-B68C-E336-59CE-25FF6926A91A}"/>
              </a:ext>
            </a:extLst>
          </p:cNvPr>
          <p:cNvSpPr/>
          <p:nvPr/>
        </p:nvSpPr>
        <p:spPr>
          <a:xfrm>
            <a:off x="6746229" y="16627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T-ETL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410771-0D16-E12A-81F1-517BAAFFC3D3}"/>
              </a:ext>
            </a:extLst>
          </p:cNvPr>
          <p:cNvSpPr/>
          <p:nvPr/>
        </p:nvSpPr>
        <p:spPr>
          <a:xfrm>
            <a:off x="2783829" y="16627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Dash-board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BC4A2F-856B-6DF6-A6B6-9AE078303088}"/>
              </a:ext>
            </a:extLst>
          </p:cNvPr>
          <p:cNvSpPr/>
          <p:nvPr/>
        </p:nvSpPr>
        <p:spPr>
          <a:xfrm>
            <a:off x="4079229" y="16627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Tactic DSS</a:t>
            </a:r>
          </a:p>
        </p:txBody>
      </p:sp>
      <p:cxnSp>
        <p:nvCxnSpPr>
          <p:cNvPr id="17" name="Elbow Connector 23">
            <a:extLst>
              <a:ext uri="{FF2B5EF4-FFF2-40B4-BE49-F238E27FC236}">
                <a16:creationId xmlns:a16="http://schemas.microsoft.com/office/drawing/2014/main" id="{87086EEE-C6BB-14A2-71DD-7A882A906053}"/>
              </a:ext>
            </a:extLst>
          </p:cNvPr>
          <p:cNvCxnSpPr>
            <a:stCxn id="12" idx="1"/>
            <a:endCxn id="13" idx="2"/>
          </p:cNvCxnSpPr>
          <p:nvPr/>
        </p:nvCxnSpPr>
        <p:spPr>
          <a:xfrm rot="16200000" flipV="1">
            <a:off x="7012930" y="2662923"/>
            <a:ext cx="438150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24">
            <a:extLst>
              <a:ext uri="{FF2B5EF4-FFF2-40B4-BE49-F238E27FC236}">
                <a16:creationId xmlns:a16="http://schemas.microsoft.com/office/drawing/2014/main" id="{14787C87-6B7D-9603-BD9B-A4E2A25CD985}"/>
              </a:ext>
            </a:extLst>
          </p:cNvPr>
          <p:cNvCxnSpPr>
            <a:stCxn id="13" idx="1"/>
            <a:endCxn id="30" idx="4"/>
          </p:cNvCxnSpPr>
          <p:nvPr/>
        </p:nvCxnSpPr>
        <p:spPr>
          <a:xfrm rot="10800000">
            <a:off x="6365229" y="2043800"/>
            <a:ext cx="381000" cy="95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7">
            <a:extLst>
              <a:ext uri="{FF2B5EF4-FFF2-40B4-BE49-F238E27FC236}">
                <a16:creationId xmlns:a16="http://schemas.microsoft.com/office/drawing/2014/main" id="{AB587875-8D3D-9C73-91D8-A5F0E64181A5}"/>
              </a:ext>
            </a:extLst>
          </p:cNvPr>
          <p:cNvCxnSpPr>
            <a:stCxn id="30" idx="1"/>
            <a:endCxn id="15" idx="0"/>
          </p:cNvCxnSpPr>
          <p:nvPr/>
        </p:nvCxnSpPr>
        <p:spPr>
          <a:xfrm rot="16200000" flipV="1">
            <a:off x="5217467" y="1010336"/>
            <a:ext cx="12700" cy="1304925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27">
            <a:extLst>
              <a:ext uri="{FF2B5EF4-FFF2-40B4-BE49-F238E27FC236}">
                <a16:creationId xmlns:a16="http://schemas.microsoft.com/office/drawing/2014/main" id="{27940145-952C-2041-196E-AF129A119D94}"/>
              </a:ext>
            </a:extLst>
          </p:cNvPr>
          <p:cNvCxnSpPr>
            <a:stCxn id="35" idx="1"/>
            <a:endCxn id="44" idx="4"/>
          </p:cNvCxnSpPr>
          <p:nvPr/>
        </p:nvCxnSpPr>
        <p:spPr>
          <a:xfrm rot="10800000">
            <a:off x="5069830" y="748400"/>
            <a:ext cx="314325" cy="95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32286D-4A9F-CD47-8B18-09DEB1D64F66}"/>
              </a:ext>
            </a:extLst>
          </p:cNvPr>
          <p:cNvCxnSpPr>
            <a:stCxn id="11" idx="3"/>
            <a:endCxn id="12" idx="2"/>
          </p:cNvCxnSpPr>
          <p:nvPr/>
        </p:nvCxnSpPr>
        <p:spPr>
          <a:xfrm flipV="1">
            <a:off x="6346179" y="3262999"/>
            <a:ext cx="40005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76049B-0524-CD80-F131-178AC96F353B}"/>
              </a:ext>
            </a:extLst>
          </p:cNvPr>
          <p:cNvCxnSpPr>
            <a:cxnSpLocks/>
          </p:cNvCxnSpPr>
          <p:nvPr/>
        </p:nvCxnSpPr>
        <p:spPr>
          <a:xfrm>
            <a:off x="3297351" y="3663049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DAA19F-1914-36DB-2FD7-CBE61083C1DE}"/>
              </a:ext>
            </a:extLst>
          </p:cNvPr>
          <p:cNvCxnSpPr>
            <a:cxnSpLocks/>
          </p:cNvCxnSpPr>
          <p:nvPr/>
        </p:nvCxnSpPr>
        <p:spPr>
          <a:xfrm>
            <a:off x="4571354" y="3663049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6395D5-EB01-E6DF-3900-267CCFD2388C}"/>
              </a:ext>
            </a:extLst>
          </p:cNvPr>
          <p:cNvCxnSpPr/>
          <p:nvPr/>
        </p:nvCxnSpPr>
        <p:spPr>
          <a:xfrm>
            <a:off x="5888151" y="3663049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F54E22-B9D0-12FE-8D22-FBA6E3F52234}"/>
              </a:ext>
            </a:extLst>
          </p:cNvPr>
          <p:cNvCxnSpPr>
            <a:cxnSpLocks/>
            <a:endCxn id="8" idx="3"/>
          </p:cNvCxnSpPr>
          <p:nvPr/>
        </p:nvCxnSpPr>
        <p:spPr>
          <a:xfrm>
            <a:off x="6079479" y="4710799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14E2BC8-475A-1661-A1C7-9BC4C4D6A56B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5088879" y="4710799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551EC9-E807-E3D1-6D32-59E3F4B59196}"/>
              </a:ext>
            </a:extLst>
          </p:cNvPr>
          <p:cNvCxnSpPr>
            <a:cxnSpLocks/>
            <a:endCxn id="6" idx="3"/>
          </p:cNvCxnSpPr>
          <p:nvPr/>
        </p:nvCxnSpPr>
        <p:spPr>
          <a:xfrm>
            <a:off x="4098279" y="4710799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0C2734-8A93-97C1-C7D5-423AD8824A37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3107679" y="4710799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hape 53">
            <a:extLst>
              <a:ext uri="{FF2B5EF4-FFF2-40B4-BE49-F238E27FC236}">
                <a16:creationId xmlns:a16="http://schemas.microsoft.com/office/drawing/2014/main" id="{44822CEB-02A2-F5DA-FE96-61C81384493D}"/>
              </a:ext>
            </a:extLst>
          </p:cNvPr>
          <p:cNvCxnSpPr>
            <a:stCxn id="14" idx="1"/>
          </p:cNvCxnSpPr>
          <p:nvPr/>
        </p:nvCxnSpPr>
        <p:spPr>
          <a:xfrm rot="10800000" flipV="1">
            <a:off x="2479029" y="2053323"/>
            <a:ext cx="304800" cy="2200275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n 16">
            <a:extLst>
              <a:ext uri="{FF2B5EF4-FFF2-40B4-BE49-F238E27FC236}">
                <a16:creationId xmlns:a16="http://schemas.microsoft.com/office/drawing/2014/main" id="{0BBB2B4C-C167-CB33-45A3-09C7D86FF71D}"/>
              </a:ext>
            </a:extLst>
          </p:cNvPr>
          <p:cNvSpPr/>
          <p:nvPr/>
        </p:nvSpPr>
        <p:spPr>
          <a:xfrm>
            <a:off x="5374629" y="1662799"/>
            <a:ext cx="990600" cy="762000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T-DW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F7A46E-BC43-61FE-0ECA-7BA950EBC1AD}"/>
              </a:ext>
            </a:extLst>
          </p:cNvPr>
          <p:cNvSpPr/>
          <p:nvPr/>
        </p:nvSpPr>
        <p:spPr>
          <a:xfrm>
            <a:off x="902892" y="4024999"/>
            <a:ext cx="6148137" cy="251460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38FFB0-CC0F-107F-5986-4471AD0350A1}"/>
              </a:ext>
            </a:extLst>
          </p:cNvPr>
          <p:cNvSpPr/>
          <p:nvPr/>
        </p:nvSpPr>
        <p:spPr>
          <a:xfrm>
            <a:off x="902892" y="2805799"/>
            <a:ext cx="7138737" cy="99060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DABEB3-7BC3-3F7D-DF7E-4293A78F8E34}"/>
              </a:ext>
            </a:extLst>
          </p:cNvPr>
          <p:cNvSpPr/>
          <p:nvPr/>
        </p:nvSpPr>
        <p:spPr>
          <a:xfrm>
            <a:off x="902892" y="1510399"/>
            <a:ext cx="7138737" cy="106680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830361-E04A-D64D-EFB7-7045B04AFC25}"/>
              </a:ext>
            </a:extLst>
          </p:cNvPr>
          <p:cNvSpPr/>
          <p:nvPr/>
        </p:nvSpPr>
        <p:spPr>
          <a:xfrm>
            <a:off x="902892" y="291199"/>
            <a:ext cx="7138737" cy="99060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2CEAE1-AEE3-61A8-2624-C64079B2B739}"/>
              </a:ext>
            </a:extLst>
          </p:cNvPr>
          <p:cNvSpPr/>
          <p:nvPr/>
        </p:nvSpPr>
        <p:spPr>
          <a:xfrm>
            <a:off x="5384154" y="367399"/>
            <a:ext cx="9715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S-ETL</a:t>
            </a:r>
          </a:p>
        </p:txBody>
      </p:sp>
      <p:cxnSp>
        <p:nvCxnSpPr>
          <p:cNvPr id="36" name="Elbow Connector 117">
            <a:extLst>
              <a:ext uri="{FF2B5EF4-FFF2-40B4-BE49-F238E27FC236}">
                <a16:creationId xmlns:a16="http://schemas.microsoft.com/office/drawing/2014/main" id="{08AFC392-D6D1-3483-03B1-9C9119EEE41C}"/>
              </a:ext>
            </a:extLst>
          </p:cNvPr>
          <p:cNvCxnSpPr>
            <a:stCxn id="30" idx="1"/>
            <a:endCxn id="35" idx="2"/>
          </p:cNvCxnSpPr>
          <p:nvPr/>
        </p:nvCxnSpPr>
        <p:spPr>
          <a:xfrm rot="5400000" flipH="1" flipV="1">
            <a:off x="5619104" y="1411974"/>
            <a:ext cx="514350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-Right Arrow 137">
            <a:extLst>
              <a:ext uri="{FF2B5EF4-FFF2-40B4-BE49-F238E27FC236}">
                <a16:creationId xmlns:a16="http://schemas.microsoft.com/office/drawing/2014/main" id="{1C7BD986-0CED-6F74-6AAE-FBCC1FFC119A}"/>
              </a:ext>
            </a:extLst>
          </p:cNvPr>
          <p:cNvSpPr/>
          <p:nvPr/>
        </p:nvSpPr>
        <p:spPr>
          <a:xfrm>
            <a:off x="7584429" y="4101199"/>
            <a:ext cx="1981200" cy="76200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External ESB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AD0CCA-6DDF-5070-8E05-D22F0177C1BD}"/>
              </a:ext>
            </a:extLst>
          </p:cNvPr>
          <p:cNvSpPr/>
          <p:nvPr/>
        </p:nvSpPr>
        <p:spPr>
          <a:xfrm rot="16200000">
            <a:off x="7679679" y="5453749"/>
            <a:ext cx="1066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External </a:t>
            </a:r>
            <a:r>
              <a:rPr lang="en-US" dirty="0" err="1">
                <a:solidFill>
                  <a:schemeClr val="tx1"/>
                </a:solidFill>
              </a:rPr>
              <a:t>BusServ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9296D2-313E-D779-1F17-AC2781B39F6D}"/>
              </a:ext>
            </a:extLst>
          </p:cNvPr>
          <p:cNvSpPr/>
          <p:nvPr/>
        </p:nvSpPr>
        <p:spPr>
          <a:xfrm rot="16200000">
            <a:off x="8517879" y="5453749"/>
            <a:ext cx="1066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External </a:t>
            </a:r>
            <a:r>
              <a:rPr lang="en-US" dirty="0" err="1">
                <a:solidFill>
                  <a:schemeClr val="tx1"/>
                </a:solidFill>
              </a:rPr>
              <a:t>BusServ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8D182B-57C9-BBBD-F5EA-84AFADECF24E}"/>
              </a:ext>
            </a:extLst>
          </p:cNvPr>
          <p:cNvCxnSpPr>
            <a:endCxn id="39" idx="3"/>
          </p:cNvCxnSpPr>
          <p:nvPr/>
        </p:nvCxnSpPr>
        <p:spPr>
          <a:xfrm>
            <a:off x="9032229" y="4710799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FD4AB0-B12F-B009-60F2-A03CFB70DF1B}"/>
              </a:ext>
            </a:extLst>
          </p:cNvPr>
          <p:cNvCxnSpPr>
            <a:endCxn id="38" idx="3"/>
          </p:cNvCxnSpPr>
          <p:nvPr/>
        </p:nvCxnSpPr>
        <p:spPr>
          <a:xfrm>
            <a:off x="8194029" y="4710799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71FC7D-9B0D-B05A-6704-9A5654349489}"/>
              </a:ext>
            </a:extLst>
          </p:cNvPr>
          <p:cNvCxnSpPr>
            <a:stCxn id="4" idx="7"/>
            <a:endCxn id="37" idx="3"/>
          </p:cNvCxnSpPr>
          <p:nvPr/>
        </p:nvCxnSpPr>
        <p:spPr>
          <a:xfrm>
            <a:off x="6898629" y="4482199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n 151">
            <a:extLst>
              <a:ext uri="{FF2B5EF4-FFF2-40B4-BE49-F238E27FC236}">
                <a16:creationId xmlns:a16="http://schemas.microsoft.com/office/drawing/2014/main" id="{B7A0A891-AAEF-8BC2-817B-621B642AAB94}"/>
              </a:ext>
            </a:extLst>
          </p:cNvPr>
          <p:cNvSpPr/>
          <p:nvPr/>
        </p:nvSpPr>
        <p:spPr>
          <a:xfrm>
            <a:off x="4079229" y="367399"/>
            <a:ext cx="990600" cy="762000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T-DW</a:t>
            </a:r>
          </a:p>
        </p:txBody>
      </p:sp>
      <p:cxnSp>
        <p:nvCxnSpPr>
          <p:cNvPr id="45" name="Elbow Connector 27">
            <a:extLst>
              <a:ext uri="{FF2B5EF4-FFF2-40B4-BE49-F238E27FC236}">
                <a16:creationId xmlns:a16="http://schemas.microsoft.com/office/drawing/2014/main" id="{49D0080E-DF70-D6EC-DDFE-1B82523EC088}"/>
              </a:ext>
            </a:extLst>
          </p:cNvPr>
          <p:cNvCxnSpPr>
            <a:stCxn id="44" idx="2"/>
            <a:endCxn id="16" idx="3"/>
          </p:cNvCxnSpPr>
          <p:nvPr/>
        </p:nvCxnSpPr>
        <p:spPr>
          <a:xfrm rot="10800000" flipV="1">
            <a:off x="3755379" y="757922"/>
            <a:ext cx="323850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n 158">
            <a:extLst>
              <a:ext uri="{FF2B5EF4-FFF2-40B4-BE49-F238E27FC236}">
                <a16:creationId xmlns:a16="http://schemas.microsoft.com/office/drawing/2014/main" id="{577F588E-B84E-025A-7B2E-F28832C4B5F2}"/>
              </a:ext>
            </a:extLst>
          </p:cNvPr>
          <p:cNvSpPr/>
          <p:nvPr/>
        </p:nvSpPr>
        <p:spPr>
          <a:xfrm>
            <a:off x="8575029" y="1662799"/>
            <a:ext cx="990600" cy="762000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T-EDS</a:t>
            </a:r>
          </a:p>
        </p:txBody>
      </p:sp>
      <p:sp>
        <p:nvSpPr>
          <p:cNvPr id="47" name="Can 159">
            <a:extLst>
              <a:ext uri="{FF2B5EF4-FFF2-40B4-BE49-F238E27FC236}">
                <a16:creationId xmlns:a16="http://schemas.microsoft.com/office/drawing/2014/main" id="{7033054F-A2AF-EE9F-C48A-70408B2D5D9D}"/>
              </a:ext>
            </a:extLst>
          </p:cNvPr>
          <p:cNvSpPr/>
          <p:nvPr/>
        </p:nvSpPr>
        <p:spPr>
          <a:xfrm>
            <a:off x="8575029" y="367399"/>
            <a:ext cx="990600" cy="762000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S-EDS</a:t>
            </a:r>
          </a:p>
        </p:txBody>
      </p:sp>
      <p:cxnSp>
        <p:nvCxnSpPr>
          <p:cNvPr id="48" name="Elbow Connector 160">
            <a:extLst>
              <a:ext uri="{FF2B5EF4-FFF2-40B4-BE49-F238E27FC236}">
                <a16:creationId xmlns:a16="http://schemas.microsoft.com/office/drawing/2014/main" id="{E94004AE-9621-0D4C-38E2-89C0CE77DA4C}"/>
              </a:ext>
            </a:extLst>
          </p:cNvPr>
          <p:cNvCxnSpPr>
            <a:stCxn id="46" idx="2"/>
            <a:endCxn id="13" idx="3"/>
          </p:cNvCxnSpPr>
          <p:nvPr/>
        </p:nvCxnSpPr>
        <p:spPr>
          <a:xfrm rot="10800000" flipV="1">
            <a:off x="7717779" y="2053322"/>
            <a:ext cx="857250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163">
            <a:extLst>
              <a:ext uri="{FF2B5EF4-FFF2-40B4-BE49-F238E27FC236}">
                <a16:creationId xmlns:a16="http://schemas.microsoft.com/office/drawing/2014/main" id="{118705AA-EB63-048F-0FD0-2AE44667034F}"/>
              </a:ext>
            </a:extLst>
          </p:cNvPr>
          <p:cNvCxnSpPr>
            <a:stCxn id="47" idx="2"/>
            <a:endCxn id="35" idx="3"/>
          </p:cNvCxnSpPr>
          <p:nvPr/>
        </p:nvCxnSpPr>
        <p:spPr>
          <a:xfrm rot="10800000" flipV="1">
            <a:off x="6355705" y="757922"/>
            <a:ext cx="2219325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27">
            <a:extLst>
              <a:ext uri="{FF2B5EF4-FFF2-40B4-BE49-F238E27FC236}">
                <a16:creationId xmlns:a16="http://schemas.microsoft.com/office/drawing/2014/main" id="{1E337CEF-D07E-AD08-9870-0E286895FD73}"/>
              </a:ext>
            </a:extLst>
          </p:cNvPr>
          <p:cNvCxnSpPr>
            <a:cxnSpLocks/>
            <a:stCxn id="59" idx="2"/>
            <a:endCxn id="2" idx="1"/>
          </p:cNvCxnSpPr>
          <p:nvPr/>
        </p:nvCxnSpPr>
        <p:spPr>
          <a:xfrm rot="5400000">
            <a:off x="222795" y="3023684"/>
            <a:ext cx="4629150" cy="878681"/>
          </a:xfrm>
          <a:prstGeom prst="bentConnector4">
            <a:avLst>
              <a:gd name="adj1" fmla="val 5377"/>
              <a:gd name="adj2" fmla="val 162967"/>
            </a:avLst>
          </a:prstGeom>
          <a:ln w="19050">
            <a:solidFill>
              <a:schemeClr val="tx1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BBF362A5-B764-E75D-309A-5E91B4E49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917" y="5542373"/>
            <a:ext cx="1770097" cy="11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1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31B3-EF4A-9BC8-E1BB-ADB3732C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C5C8-6D8F-EC1F-C743-E1312651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3" y="0"/>
            <a:ext cx="10075333" cy="2259108"/>
          </a:xfrm>
        </p:spPr>
        <p:txBody>
          <a:bodyPr anchor="b"/>
          <a:lstStyle/>
          <a:p>
            <a:r>
              <a:rPr lang="en-US" sz="6600" dirty="0"/>
              <a:t>The BASE/X Experience</a:t>
            </a:r>
            <a:endParaRPr lang="en-NL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68361-584A-4559-1593-7671E69F2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333" y="2849252"/>
            <a:ext cx="10075335" cy="254445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Business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Science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E9E8D1-2B0D-FBC0-3CBA-2A81B7C36875}"/>
              </a:ext>
            </a:extLst>
          </p:cNvPr>
          <p:cNvGrpSpPr/>
          <p:nvPr/>
        </p:nvGrpSpPr>
        <p:grpSpPr>
          <a:xfrm>
            <a:off x="0" y="6102626"/>
            <a:ext cx="12192000" cy="755374"/>
            <a:chOff x="0" y="6102626"/>
            <a:chExt cx="12192000" cy="755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66A34A-A1A1-5B7B-3091-985539C0813C}"/>
                </a:ext>
              </a:extLst>
            </p:cNvPr>
            <p:cNvSpPr/>
            <p:nvPr/>
          </p:nvSpPr>
          <p:spPr>
            <a:xfrm>
              <a:off x="0" y="6102626"/>
              <a:ext cx="12192000" cy="75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0688E9-BD67-0304-B350-C672C71B0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912" y="6202561"/>
              <a:ext cx="875335" cy="5202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99CBCE-97A2-3ABB-BD34-B5C16FB82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80" y="6215152"/>
              <a:ext cx="1212523" cy="517343"/>
            </a:xfrm>
            <a:prstGeom prst="rect">
              <a:avLst/>
            </a:prstGeom>
          </p:spPr>
        </p:pic>
        <p:pic>
          <p:nvPicPr>
            <p:cNvPr id="8" name="Picture 7" descr="A red and black logo&#10;&#10;Description automatically generated">
              <a:extLst>
                <a:ext uri="{FF2B5EF4-FFF2-40B4-BE49-F238E27FC236}">
                  <a16:creationId xmlns:a16="http://schemas.microsoft.com/office/drawing/2014/main" id="{4EE3206E-94E2-4335-9FAB-8D9E8495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4" y="6137605"/>
              <a:ext cx="2640696" cy="720395"/>
            </a:xfrm>
            <a:prstGeom prst="rect">
              <a:avLst/>
            </a:prstGeom>
          </p:spPr>
        </p:pic>
        <p:pic>
          <p:nvPicPr>
            <p:cNvPr id="9" name="Picture 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8168D98E-820C-D21C-C48E-37F93E240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222" y="6237678"/>
              <a:ext cx="1809554" cy="52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6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blue dome&#10;&#10;Description automatically generated">
            <a:extLst>
              <a:ext uri="{FF2B5EF4-FFF2-40B4-BE49-F238E27FC236}">
                <a16:creationId xmlns:a16="http://schemas.microsoft.com/office/drawing/2014/main" id="{D2D4E21E-9B73-B468-AA82-F1B59327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Picture 8" descr="A blue text on a transparent background&#10;&#10;Description automatically generated">
            <a:extLst>
              <a:ext uri="{FF2B5EF4-FFF2-40B4-BE49-F238E27FC236}">
                <a16:creationId xmlns:a16="http://schemas.microsoft.com/office/drawing/2014/main" id="{7F502AFE-59E3-1968-0034-5955810E1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3" y="6067564"/>
            <a:ext cx="2532822" cy="6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8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76600" y="4191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62400" y="576276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62200" y="475624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43000" y="460384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76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78555" y="15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05400" y="1447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2836166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287000" y="5943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54755" y="5692254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57800" y="1851546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77200" y="3128749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29246" y="274646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29246" y="291911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52141" y="132838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84845" y="160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399741" y="193684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56412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262A24-C28B-4F38-A398-F731CFF74EA4}"/>
              </a:ext>
            </a:extLst>
          </p:cNvPr>
          <p:cNvSpPr/>
          <p:nvPr/>
        </p:nvSpPr>
        <p:spPr>
          <a:xfrm>
            <a:off x="10591800" y="6629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4CF81EC-E035-6D0E-54A8-DCBDD5878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94891"/>
            <a:ext cx="7368209" cy="4144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9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7" y="1835358"/>
            <a:ext cx="2652389" cy="14789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526"/>
            <a:ext cx="3348616" cy="10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0" y="5001869"/>
            <a:ext cx="3048000" cy="162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upload.wikimedia.org/wikipedia/commons/thumb/6/6a/Oc%C3%A9_Logo.svg/2000px-Oc%C3%A9_Logo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7024" y="2259058"/>
            <a:ext cx="2440500" cy="180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551" y="3543693"/>
            <a:ext cx="3287700" cy="98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las-lemmens.nl/phpThumb/phpThumb.php?src=/images/stories/portfolio/janderijk/logo.png&amp;f=png&amp;w=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433" y="4714390"/>
            <a:ext cx="1878287" cy="11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41" y="413803"/>
            <a:ext cx="3165783" cy="13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15" y="1581066"/>
            <a:ext cx="2694324" cy="117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39" y="191920"/>
            <a:ext cx="2797552" cy="9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orikami.nl/images/partners/connectingmobility_cop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11" y="2167478"/>
            <a:ext cx="2085411" cy="80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52" y="5837040"/>
            <a:ext cx="2397039" cy="794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7341" y="4978928"/>
            <a:ext cx="1800000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17482"/>
          <a:stretch/>
        </p:blipFill>
        <p:spPr>
          <a:xfrm>
            <a:off x="3501683" y="2421769"/>
            <a:ext cx="1839662" cy="8052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3355" y="4216659"/>
            <a:ext cx="299006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0" y="1323939"/>
            <a:ext cx="3158245" cy="566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0F9ED-DD90-DCD2-B2F0-9F1F1CF89E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568" y="5967552"/>
            <a:ext cx="2075198" cy="73818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1340" y="4598942"/>
            <a:ext cx="2290779" cy="9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4618" y="3302238"/>
            <a:ext cx="2790600" cy="10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0154"/>
            <a:ext cx="4114800" cy="12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orse_transparent-02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13171"/>
            <a:ext cx="5346558" cy="17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710" y="381000"/>
            <a:ext cx="1506089" cy="33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18027"/>
            <a:ext cx="3108565" cy="1615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90800"/>
            <a:ext cx="3556000" cy="137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0F4AF-7EF7-4D24-AD90-A4FC38DAA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037" y="4641903"/>
            <a:ext cx="3387963" cy="1821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83" y="4117974"/>
            <a:ext cx="4118903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0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847B1-FFCA-0B77-456B-D946AEE3E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15" y="0"/>
            <a:ext cx="11957540" cy="6135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BCC679-8FAC-722B-F036-FB24E38B8F50}"/>
              </a:ext>
            </a:extLst>
          </p:cNvPr>
          <p:cNvSpPr txBox="1"/>
          <p:nvPr/>
        </p:nvSpPr>
        <p:spPr>
          <a:xfrm>
            <a:off x="5865348" y="6191791"/>
            <a:ext cx="6269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Turetken, O. et al. Service-Dominant Business Model Design</a:t>
            </a:r>
          </a:p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for Digital Innovation in Smart Mobility. Bus Inf Syst Eng 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61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9–29 (2019)</a:t>
            </a:r>
            <a:endParaRPr lang="en-NL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2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F23256-0731-4E75-CEF3-E13A43E15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"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pic>
        <p:nvPicPr>
          <p:cNvPr id="6" name="Picture 5" descr="A car parked in front of a brick building&#10;&#10;Description automatically generated">
            <a:extLst>
              <a:ext uri="{FF2B5EF4-FFF2-40B4-BE49-F238E27FC236}">
                <a16:creationId xmlns:a16="http://schemas.microsoft.com/office/drawing/2014/main" id="{D1146CBD-F72D-C335-9AF3-185236A28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99" y="3339547"/>
            <a:ext cx="12198299" cy="3518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B2487-7AE0-8403-1669-79B7834E0475}"/>
              </a:ext>
            </a:extLst>
          </p:cNvPr>
          <p:cNvSpPr txBox="1"/>
          <p:nvPr/>
        </p:nvSpPr>
        <p:spPr>
          <a:xfrm>
            <a:off x="81622" y="6155033"/>
            <a:ext cx="321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all pictures/trademarks owned</a:t>
            </a:r>
          </a:p>
          <a:p>
            <a:r>
              <a:rPr lang="en-US" i="1" dirty="0">
                <a:solidFill>
                  <a:schemeClr val="bg1"/>
                </a:solidFill>
              </a:rPr>
              <a:t>by the respective firms</a:t>
            </a:r>
            <a:endParaRPr lang="en-NL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CD3D6-B362-97BF-4811-F75EBAB75A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19" y="2802835"/>
            <a:ext cx="3359761" cy="3305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1006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807E5-B3F3-50EB-1D4E-0CB9549AA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0" y="414215"/>
            <a:ext cx="10647420" cy="6250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69BB2-814E-73A2-27CE-13738F36431A}"/>
              </a:ext>
            </a:extLst>
          </p:cNvPr>
          <p:cNvSpPr txBox="1"/>
          <p:nvPr/>
        </p:nvSpPr>
        <p:spPr>
          <a:xfrm>
            <a:off x="7490027" y="268441"/>
            <a:ext cx="4395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Diffusion of Innovation Model (Rogers, 1962)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Figure from corporatefinanceinstitute.com</a:t>
            </a:r>
            <a:endParaRPr lang="en-NL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7CFFCE4-97DB-6123-C5B4-E9B3AF5C5189}"/>
              </a:ext>
            </a:extLst>
          </p:cNvPr>
          <p:cNvSpPr/>
          <p:nvPr/>
        </p:nvSpPr>
        <p:spPr>
          <a:xfrm>
            <a:off x="2344615" y="2016369"/>
            <a:ext cx="1195754" cy="2829169"/>
          </a:xfrm>
          <a:prstGeom prst="downArrow">
            <a:avLst/>
          </a:prstGeom>
          <a:solidFill>
            <a:srgbClr val="FA5F1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343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97BD6-C9A5-9AA5-1612-29D9B48EB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2686-B44E-B87E-D417-4D44DD6B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41" y="0"/>
            <a:ext cx="10075333" cy="2259108"/>
          </a:xfrm>
        </p:spPr>
        <p:txBody>
          <a:bodyPr anchor="b"/>
          <a:lstStyle/>
          <a:p>
            <a:r>
              <a:rPr lang="en-US" sz="6600" dirty="0"/>
              <a:t>The Learnings</a:t>
            </a:r>
            <a:endParaRPr lang="en-NL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88E20-8653-F147-22A4-8F1D02936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141" y="2849252"/>
            <a:ext cx="10075335" cy="254445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Trying to build adventurous bridges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Trying to make digital concrete fluid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3A567A-45EF-B744-883D-B6E953BFA473}"/>
              </a:ext>
            </a:extLst>
          </p:cNvPr>
          <p:cNvGrpSpPr/>
          <p:nvPr/>
        </p:nvGrpSpPr>
        <p:grpSpPr>
          <a:xfrm>
            <a:off x="0" y="6102626"/>
            <a:ext cx="12192000" cy="755374"/>
            <a:chOff x="0" y="6102626"/>
            <a:chExt cx="12192000" cy="755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CF1E70-7E23-99DA-2288-128A5A7EB544}"/>
                </a:ext>
              </a:extLst>
            </p:cNvPr>
            <p:cNvSpPr/>
            <p:nvPr/>
          </p:nvSpPr>
          <p:spPr>
            <a:xfrm>
              <a:off x="0" y="6102626"/>
              <a:ext cx="12192000" cy="75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967D74-DFBE-238A-EE55-09EA0EBE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912" y="6202561"/>
              <a:ext cx="875335" cy="5202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13A84B-19CE-438C-8A5B-93463950B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80" y="6215152"/>
              <a:ext cx="1212523" cy="517343"/>
            </a:xfrm>
            <a:prstGeom prst="rect">
              <a:avLst/>
            </a:prstGeom>
          </p:spPr>
        </p:pic>
        <p:pic>
          <p:nvPicPr>
            <p:cNvPr id="8" name="Picture 7" descr="A red and black logo&#10;&#10;Description automatically generated">
              <a:extLst>
                <a:ext uri="{FF2B5EF4-FFF2-40B4-BE49-F238E27FC236}">
                  <a16:creationId xmlns:a16="http://schemas.microsoft.com/office/drawing/2014/main" id="{4C16BBA3-2200-DF5D-B621-946D28D3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4" y="6137605"/>
              <a:ext cx="2640696" cy="720395"/>
            </a:xfrm>
            <a:prstGeom prst="rect">
              <a:avLst/>
            </a:prstGeom>
          </p:spPr>
        </p:pic>
        <p:pic>
          <p:nvPicPr>
            <p:cNvPr id="9" name="Picture 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9C608CD5-79E7-D8CC-FC95-48B8C87D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223" y="6237678"/>
              <a:ext cx="1809554" cy="52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4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19D1A7DA-C8BC-B767-429F-7E9D68FE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 flipH="1">
            <a:off x="1828800" y="258003"/>
            <a:ext cx="3760514" cy="2738926"/>
          </a:xfrm>
          <a:prstGeom prst="rect">
            <a:avLst/>
          </a:prstGeom>
        </p:spPr>
      </p:pic>
      <p:pic>
        <p:nvPicPr>
          <p:cNvPr id="19" name="Picture 18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C20CE068-6485-D77A-B138-BFC44CE1A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>
            <a:off x="6693954" y="189476"/>
            <a:ext cx="3760514" cy="2738926"/>
          </a:xfrm>
          <a:prstGeom prst="rect">
            <a:avLst/>
          </a:prstGeom>
        </p:spPr>
      </p:pic>
      <p:pic>
        <p:nvPicPr>
          <p:cNvPr id="20" name="Picture 19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FE9C10E3-8023-D155-877B-E0EAD8829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 flipH="1">
            <a:off x="6693954" y="3369717"/>
            <a:ext cx="4054883" cy="295332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F1FB8E2-EB64-0BFB-03E0-CF47BADFBFD9}"/>
              </a:ext>
            </a:extLst>
          </p:cNvPr>
          <p:cNvGrpSpPr/>
          <p:nvPr/>
        </p:nvGrpSpPr>
        <p:grpSpPr>
          <a:xfrm>
            <a:off x="-68540" y="1167319"/>
            <a:ext cx="2012410" cy="4410456"/>
            <a:chOff x="-68540" y="1167319"/>
            <a:chExt cx="2012410" cy="44104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109003-6D94-0EAD-9CDD-5AA1CB7528B6}"/>
                </a:ext>
              </a:extLst>
            </p:cNvPr>
            <p:cNvSpPr txBox="1"/>
            <p:nvPr/>
          </p:nvSpPr>
          <p:spPr>
            <a:xfrm>
              <a:off x="-68540" y="4377446"/>
              <a:ext cx="1991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Tech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434321-4A7C-CB61-2D25-1C4345945AB0}"/>
                </a:ext>
              </a:extLst>
            </p:cNvPr>
            <p:cNvSpPr txBox="1"/>
            <p:nvPr/>
          </p:nvSpPr>
          <p:spPr>
            <a:xfrm>
              <a:off x="-47204" y="1167319"/>
              <a:ext cx="1991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BIZZ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3F543A-3C1D-86A6-93C2-AB18C1CECBF3}"/>
              </a:ext>
            </a:extLst>
          </p:cNvPr>
          <p:cNvGrpSpPr/>
          <p:nvPr/>
        </p:nvGrpSpPr>
        <p:grpSpPr>
          <a:xfrm>
            <a:off x="2183212" y="6308362"/>
            <a:ext cx="8064027" cy="470735"/>
            <a:chOff x="2183212" y="6308362"/>
            <a:chExt cx="8064027" cy="47073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EE92D7-58C9-4249-D720-C20F4CC7DCC7}"/>
                </a:ext>
              </a:extLst>
            </p:cNvPr>
            <p:cNvSpPr txBox="1"/>
            <p:nvPr/>
          </p:nvSpPr>
          <p:spPr>
            <a:xfrm>
              <a:off x="2183212" y="6317432"/>
              <a:ext cx="3051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 OF SCI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6B17E7-79AF-AA3C-3C5B-F3AAFAE40B15}"/>
                </a:ext>
              </a:extLst>
            </p:cNvPr>
            <p:cNvSpPr txBox="1"/>
            <p:nvPr/>
          </p:nvSpPr>
          <p:spPr>
            <a:xfrm>
              <a:off x="7195550" y="6308362"/>
              <a:ext cx="3051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 OF COMM</a:t>
              </a:r>
            </a:p>
          </p:txBody>
        </p:sp>
      </p:grpSp>
      <p:pic>
        <p:nvPicPr>
          <p:cNvPr id="18" name="Picture 17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AA0BE43A-7979-D2F1-2903-90FD13740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>
            <a:off x="1763949" y="3386019"/>
            <a:ext cx="3890216" cy="283339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C59CF14-022F-46F8-896D-0F3AF5D00439}"/>
              </a:ext>
            </a:extLst>
          </p:cNvPr>
          <p:cNvSpPr/>
          <p:nvPr/>
        </p:nvSpPr>
        <p:spPr>
          <a:xfrm>
            <a:off x="4392812" y="2719621"/>
            <a:ext cx="2522706" cy="1437245"/>
          </a:xfrm>
          <a:prstGeom prst="wedgeRoundRectCallout">
            <a:avLst>
              <a:gd name="adj1" fmla="val -70990"/>
              <a:gd name="adj2" fmla="val 77989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have an agile service-dominant framework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B571C8-40AA-DF16-3B00-35E2EB7F5F60}"/>
              </a:ext>
            </a:extLst>
          </p:cNvPr>
          <p:cNvSpPr/>
          <p:nvPr/>
        </p:nvSpPr>
        <p:spPr>
          <a:xfrm>
            <a:off x="9349828" y="3098680"/>
            <a:ext cx="2522706" cy="1437245"/>
          </a:xfrm>
          <a:prstGeom prst="wedgeRoundRectCallout">
            <a:avLst>
              <a:gd name="adj1" fmla="val -72040"/>
              <a:gd name="adj2" fmla="val 38802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no clue what that is – we use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ERP and CRM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61534F3-B89A-B2D5-8D24-763E68853485}"/>
              </a:ext>
            </a:extLst>
          </p:cNvPr>
          <p:cNvSpPr/>
          <p:nvPr/>
        </p:nvSpPr>
        <p:spPr>
          <a:xfrm>
            <a:off x="4766097" y="4846380"/>
            <a:ext cx="2522706" cy="1127111"/>
          </a:xfrm>
          <a:prstGeom prst="wedgeRoundRectCallout">
            <a:avLst>
              <a:gd name="adj1" fmla="val -88688"/>
              <a:gd name="adj2" fmla="val -70680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no clue what that is</a:t>
            </a: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6AD4B98-7649-32BC-60B5-44A6F7BC6D6C}"/>
              </a:ext>
            </a:extLst>
          </p:cNvPr>
          <p:cNvSpPr/>
          <p:nvPr/>
        </p:nvSpPr>
        <p:spPr>
          <a:xfrm>
            <a:off x="9349828" y="121694"/>
            <a:ext cx="2522706" cy="1437245"/>
          </a:xfrm>
          <a:prstGeom prst="wedgeRoundRectCallout">
            <a:avLst>
              <a:gd name="adj1" fmla="val -75980"/>
              <a:gd name="adj2" fmla="val 26354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ROI in say 3 months from now?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92122F5-8C14-8B68-193C-6F80E05922BB}"/>
              </a:ext>
            </a:extLst>
          </p:cNvPr>
          <p:cNvSpPr/>
          <p:nvPr/>
        </p:nvSpPr>
        <p:spPr>
          <a:xfrm>
            <a:off x="4327961" y="506881"/>
            <a:ext cx="2522706" cy="1437245"/>
          </a:xfrm>
          <a:prstGeom prst="wedgeRoundRectCallout">
            <a:avLst>
              <a:gd name="adj1" fmla="val -77031"/>
              <a:gd name="adj2" fmla="val -45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do you have longitudinal implementation studies?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19D1A7DA-C8BC-B767-429F-7E9D68FE0D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 flipH="1">
            <a:off x="1828800" y="258003"/>
            <a:ext cx="3760514" cy="2738926"/>
          </a:xfrm>
          <a:prstGeom prst="rect">
            <a:avLst/>
          </a:prstGeom>
        </p:spPr>
      </p:pic>
      <p:pic>
        <p:nvPicPr>
          <p:cNvPr id="19" name="Picture 18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C20CE068-6485-D77A-B138-BFC44CE1A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>
            <a:off x="6693954" y="189476"/>
            <a:ext cx="3760514" cy="2738926"/>
          </a:xfrm>
          <a:prstGeom prst="rect">
            <a:avLst/>
          </a:prstGeom>
        </p:spPr>
      </p:pic>
      <p:pic>
        <p:nvPicPr>
          <p:cNvPr id="15" name="Picture 14" descr="A picture containing arch, night, building, bridge&#10;&#10;Description automatically generated">
            <a:extLst>
              <a:ext uri="{FF2B5EF4-FFF2-40B4-BE49-F238E27FC236}">
                <a16:creationId xmlns:a16="http://schemas.microsoft.com/office/drawing/2014/main" id="{C92BFF13-A89E-633C-444B-59C4DBB44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65" y="771728"/>
            <a:ext cx="3378741" cy="1358616"/>
          </a:xfrm>
          <a:prstGeom prst="rect">
            <a:avLst/>
          </a:prstGeom>
        </p:spPr>
      </p:pic>
      <p:pic>
        <p:nvPicPr>
          <p:cNvPr id="13" name="Picture 12" descr="A wooden bridge with ropes&#10;&#10;Description automatically generated with medium confidence">
            <a:extLst>
              <a:ext uri="{FF2B5EF4-FFF2-40B4-BE49-F238E27FC236}">
                <a16:creationId xmlns:a16="http://schemas.microsoft.com/office/drawing/2014/main" id="{F129C4DF-8F18-3741-4C6F-3AA89D644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789">
            <a:off x="3306396" y="2029207"/>
            <a:ext cx="5732680" cy="2607073"/>
          </a:xfrm>
          <a:prstGeom prst="rect">
            <a:avLst/>
          </a:prstGeom>
        </p:spPr>
      </p:pic>
      <p:pic>
        <p:nvPicPr>
          <p:cNvPr id="20" name="Picture 19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FE9C10E3-8023-D155-877B-E0EAD8829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 flipH="1">
            <a:off x="6693954" y="3369717"/>
            <a:ext cx="4054883" cy="295332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F1FB8E2-EB64-0BFB-03E0-CF47BADFBFD9}"/>
              </a:ext>
            </a:extLst>
          </p:cNvPr>
          <p:cNvGrpSpPr/>
          <p:nvPr/>
        </p:nvGrpSpPr>
        <p:grpSpPr>
          <a:xfrm>
            <a:off x="-68540" y="1167319"/>
            <a:ext cx="2012410" cy="4410456"/>
            <a:chOff x="-68540" y="1167319"/>
            <a:chExt cx="2012410" cy="44104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109003-6D94-0EAD-9CDD-5AA1CB7528B6}"/>
                </a:ext>
              </a:extLst>
            </p:cNvPr>
            <p:cNvSpPr txBox="1"/>
            <p:nvPr/>
          </p:nvSpPr>
          <p:spPr>
            <a:xfrm>
              <a:off x="-68540" y="4377446"/>
              <a:ext cx="1991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Tech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434321-4A7C-CB61-2D25-1C4345945AB0}"/>
                </a:ext>
              </a:extLst>
            </p:cNvPr>
            <p:cNvSpPr txBox="1"/>
            <p:nvPr/>
          </p:nvSpPr>
          <p:spPr>
            <a:xfrm>
              <a:off x="-47204" y="1167319"/>
              <a:ext cx="1991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BIZ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3F543A-3C1D-86A6-93C2-AB18C1CECBF3}"/>
              </a:ext>
            </a:extLst>
          </p:cNvPr>
          <p:cNvGrpSpPr/>
          <p:nvPr/>
        </p:nvGrpSpPr>
        <p:grpSpPr>
          <a:xfrm>
            <a:off x="2183212" y="6308362"/>
            <a:ext cx="8064027" cy="470735"/>
            <a:chOff x="2183212" y="6308362"/>
            <a:chExt cx="8064027" cy="47073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EE92D7-58C9-4249-D720-C20F4CC7DCC7}"/>
                </a:ext>
              </a:extLst>
            </p:cNvPr>
            <p:cNvSpPr txBox="1"/>
            <p:nvPr/>
          </p:nvSpPr>
          <p:spPr>
            <a:xfrm>
              <a:off x="2183212" y="6317432"/>
              <a:ext cx="3051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 OF SCI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6B17E7-79AF-AA3C-3C5B-F3AAFAE40B15}"/>
                </a:ext>
              </a:extLst>
            </p:cNvPr>
            <p:cNvSpPr txBox="1"/>
            <p:nvPr/>
          </p:nvSpPr>
          <p:spPr>
            <a:xfrm>
              <a:off x="7195550" y="6308362"/>
              <a:ext cx="3051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WORLDS OF COM</a:t>
              </a:r>
            </a:p>
          </p:txBody>
        </p:sp>
      </p:grpSp>
      <p:pic>
        <p:nvPicPr>
          <p:cNvPr id="18" name="Picture 17" descr="A picture containing water, nature, outdoor, landscape&#10;&#10;Description automatically generated">
            <a:extLst>
              <a:ext uri="{FF2B5EF4-FFF2-40B4-BE49-F238E27FC236}">
                <a16:creationId xmlns:a16="http://schemas.microsoft.com/office/drawing/2014/main" id="{AA0BE43A-7979-D2F1-2903-90FD13740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/>
          <a:stretch/>
        </p:blipFill>
        <p:spPr>
          <a:xfrm>
            <a:off x="1763949" y="3386019"/>
            <a:ext cx="3890216" cy="2833392"/>
          </a:xfrm>
          <a:prstGeom prst="rect">
            <a:avLst/>
          </a:prstGeom>
        </p:spPr>
      </p:pic>
      <p:pic>
        <p:nvPicPr>
          <p:cNvPr id="23" name="Picture 22" descr="A wooden ladd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A110CE4-A1F3-8C47-DD4D-9323BFDEA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36" y="1655132"/>
            <a:ext cx="2987165" cy="2987165"/>
          </a:xfrm>
          <a:prstGeom prst="rect">
            <a:avLst/>
          </a:prstGeom>
        </p:spPr>
      </p:pic>
      <p:pic>
        <p:nvPicPr>
          <p:cNvPr id="21" name="Picture 20" descr="A picture containing arch, night, building, bridge&#10;&#10;Description automatically generated">
            <a:extLst>
              <a:ext uri="{FF2B5EF4-FFF2-40B4-BE49-F238E27FC236}">
                <a16:creationId xmlns:a16="http://schemas.microsoft.com/office/drawing/2014/main" id="{9347A33F-E05F-BD4A-F0C0-AC5C073C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48" y="4123407"/>
            <a:ext cx="3378741" cy="1358616"/>
          </a:xfrm>
          <a:prstGeom prst="rect">
            <a:avLst/>
          </a:prstGeom>
        </p:spPr>
      </p:pic>
      <p:pic>
        <p:nvPicPr>
          <p:cNvPr id="28" name="Picture 27" descr="A wooden ladd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5C79C9E-B624-831D-DE3B-9BA78C4CA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0169" y="1690973"/>
            <a:ext cx="2987165" cy="29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ECE7E5-7E7D-B487-8511-43CA7F93F604}"/>
              </a:ext>
            </a:extLst>
          </p:cNvPr>
          <p:cNvSpPr/>
          <p:nvPr/>
        </p:nvSpPr>
        <p:spPr>
          <a:xfrm>
            <a:off x="2481332" y="1455630"/>
            <a:ext cx="7090483" cy="42204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A8AA6-3106-2EF4-8786-F1BB0E142A96}"/>
              </a:ext>
            </a:extLst>
          </p:cNvPr>
          <p:cNvSpPr txBox="1"/>
          <p:nvPr/>
        </p:nvSpPr>
        <p:spPr>
          <a:xfrm>
            <a:off x="3862775" y="5742492"/>
            <a:ext cx="432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complexity of problem domain →</a:t>
            </a:r>
            <a:endParaRPr lang="en-NL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72B39-F565-4149-E9D6-9A71052B6C0F}"/>
              </a:ext>
            </a:extLst>
          </p:cNvPr>
          <p:cNvSpPr txBox="1"/>
          <p:nvPr/>
        </p:nvSpPr>
        <p:spPr>
          <a:xfrm rot="16200000">
            <a:off x="300134" y="3335027"/>
            <a:ext cx="364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innovation level targeted →</a:t>
            </a:r>
            <a:endParaRPr lang="en-N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846758-577D-A498-EB5E-2EC181F20D98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2481332" y="3565862"/>
            <a:ext cx="7090483" cy="0"/>
          </a:xfrm>
          <a:prstGeom prst="lin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37608C-2771-E21F-7DD6-8E108F9E000C}"/>
              </a:ext>
            </a:extLst>
          </p:cNvPr>
          <p:cNvCxnSpPr>
            <a:cxnSpLocks/>
            <a:stCxn id="5" idx="2"/>
            <a:endCxn id="5" idx="0"/>
          </p:cNvCxnSpPr>
          <p:nvPr/>
        </p:nvCxnSpPr>
        <p:spPr>
          <a:xfrm flipV="1">
            <a:off x="6026573" y="1455630"/>
            <a:ext cx="0" cy="4220463"/>
          </a:xfrm>
          <a:prstGeom prst="lin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C9CA8D-5579-5CDC-67A3-BA84BAB5FA12}"/>
              </a:ext>
            </a:extLst>
          </p:cNvPr>
          <p:cNvSpPr txBox="1"/>
          <p:nvPr/>
        </p:nvSpPr>
        <p:spPr>
          <a:xfrm>
            <a:off x="1817183" y="5627411"/>
            <a:ext cx="664149" cy="481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low</a:t>
            </a:r>
            <a:endParaRPr lang="en-NL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A1C0F4-0C08-F76A-13F5-E5B0D9F4BF7A}"/>
              </a:ext>
            </a:extLst>
          </p:cNvPr>
          <p:cNvSpPr txBox="1"/>
          <p:nvPr/>
        </p:nvSpPr>
        <p:spPr>
          <a:xfrm>
            <a:off x="9525432" y="974036"/>
            <a:ext cx="759848" cy="481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high</a:t>
            </a:r>
            <a:endParaRPr lang="en-NL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89911-CBC1-6EBC-DA20-52AD123B553F}"/>
              </a:ext>
            </a:extLst>
          </p:cNvPr>
          <p:cNvSpPr txBox="1"/>
          <p:nvPr/>
        </p:nvSpPr>
        <p:spPr>
          <a:xfrm>
            <a:off x="7184470" y="1663070"/>
            <a:ext cx="2011800" cy="1104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tiny chance of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great impact on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large problems</a:t>
            </a:r>
            <a:endParaRPr lang="en-NL" sz="24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2B2D8-0A8A-B7E6-8C76-5210AA67C84F}"/>
              </a:ext>
            </a:extLst>
          </p:cNvPr>
          <p:cNvSpPr txBox="1"/>
          <p:nvPr/>
        </p:nvSpPr>
        <p:spPr>
          <a:xfrm>
            <a:off x="2773871" y="4297536"/>
            <a:ext cx="1949238" cy="1104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high chance of</a:t>
            </a: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tiny impact on</a:t>
            </a: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small problems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28EDCE-A788-292F-C1B6-E40AAC53097A}"/>
              </a:ext>
            </a:extLst>
          </p:cNvPr>
          <p:cNvSpPr txBox="1"/>
          <p:nvPr/>
        </p:nvSpPr>
        <p:spPr>
          <a:xfrm>
            <a:off x="2785715" y="1660335"/>
            <a:ext cx="2011800" cy="1104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some chance of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great impact on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small problems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BE5DE-3E1D-D1A0-D231-8E4C63FD2A00}"/>
              </a:ext>
            </a:extLst>
          </p:cNvPr>
          <p:cNvSpPr txBox="1"/>
          <p:nvPr/>
        </p:nvSpPr>
        <p:spPr>
          <a:xfrm>
            <a:off x="7184470" y="4283032"/>
            <a:ext cx="2011800" cy="1104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some chance of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small impact on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large problems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7A9A6-89CE-2E2F-CCB7-B5DA4733872E}"/>
              </a:ext>
            </a:extLst>
          </p:cNvPr>
          <p:cNvSpPr txBox="1"/>
          <p:nvPr/>
        </p:nvSpPr>
        <p:spPr>
          <a:xfrm>
            <a:off x="5238141" y="3183418"/>
            <a:ext cx="1576865" cy="7648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hard to find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sweet spot?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1080F2-1BC7-8711-D31F-E19BE4809613}"/>
              </a:ext>
            </a:extLst>
          </p:cNvPr>
          <p:cNvSpPr txBox="1"/>
          <p:nvPr/>
        </p:nvSpPr>
        <p:spPr>
          <a:xfrm>
            <a:off x="4041361" y="377727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Matrix for Research Impact</a:t>
            </a:r>
            <a:endParaRPr lang="en-NL" sz="24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5AE4350-6E4F-CEB6-BA34-26471FE23E47}"/>
              </a:ext>
            </a:extLst>
          </p:cNvPr>
          <p:cNvSpPr/>
          <p:nvPr/>
        </p:nvSpPr>
        <p:spPr>
          <a:xfrm rot="19462754">
            <a:off x="4527506" y="2628378"/>
            <a:ext cx="4156032" cy="1634975"/>
          </a:xfrm>
          <a:prstGeom prst="rightArrow">
            <a:avLst/>
          </a:prstGeom>
          <a:solidFill>
            <a:srgbClr val="7030A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networked service-based</a:t>
            </a:r>
          </a:p>
          <a:p>
            <a:pPr algn="ctr"/>
            <a:r>
              <a:rPr lang="en-US" sz="2400" dirty="0"/>
              <a:t>business support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17798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8CD7F-8F39-55F6-2514-6356EDA96F76}"/>
              </a:ext>
            </a:extLst>
          </p:cNvPr>
          <p:cNvSpPr txBox="1"/>
          <p:nvPr/>
        </p:nvSpPr>
        <p:spPr>
          <a:xfrm>
            <a:off x="720000" y="720000"/>
            <a:ext cx="521473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Networked business is growing (or needs to grow), e.g.: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Smart Industry (Industry 4.0/5.0, Smart Manufacturing, Smart Logistics)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Integrated Healthcare (Healthcare Service Networks)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Seamless Entertainment (Multi-channel, Multi-media, Multi-device)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Single-Window G2C and G2B E-Government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3A984-9BE2-B4C1-7BBF-55B927C46220}"/>
              </a:ext>
            </a:extLst>
          </p:cNvPr>
          <p:cNvSpPr txBox="1"/>
          <p:nvPr/>
        </p:nvSpPr>
        <p:spPr>
          <a:xfrm>
            <a:off x="6300000" y="720000"/>
            <a:ext cx="521473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</a:rPr>
              <a:t>But there are severe growing pains in practice: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Most organizations think/work inside-out, not outside-in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Networks are often sets of point-to-point connections rather than dynamic ecosystems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Proper technology adoption is slow – hindered by ignorance and legacy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Paradigm shifts are very hard to digest … but technology hypes very easy</a:t>
            </a:r>
          </a:p>
        </p:txBody>
      </p:sp>
    </p:spTree>
    <p:extLst>
      <p:ext uri="{BB962C8B-B14F-4D97-AF65-F5344CB8AC3E}">
        <p14:creationId xmlns:p14="http://schemas.microsoft.com/office/powerpoint/2010/main" val="2511166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BE483E-485E-9BEB-1E19-EB655E7060F7}"/>
              </a:ext>
            </a:extLst>
          </p:cNvPr>
          <p:cNvSpPr txBox="1"/>
          <p:nvPr/>
        </p:nvSpPr>
        <p:spPr>
          <a:xfrm>
            <a:off x="720000" y="720000"/>
            <a:ext cx="504469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</a:rPr>
              <a:t>Research is not always helping to cure the growing pains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We like to stay in our content niches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“I have a solution, is there a matching problem?” attitude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We like to use toy examples to illustrate our inventions (“reality is horribly complicated”)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We never loose (also failures can be published !)</a:t>
            </a:r>
            <a:endParaRPr lang="en-NL" sz="24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8305B-4879-5536-CD22-B555A2BFD60A}"/>
              </a:ext>
            </a:extLst>
          </p:cNvPr>
          <p:cNvSpPr txBox="1"/>
          <p:nvPr/>
        </p:nvSpPr>
        <p:spPr>
          <a:xfrm>
            <a:off x="6300000" y="720000"/>
            <a:ext cx="49563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2800" dirty="0">
                <a:solidFill>
                  <a:srgbClr val="7030A0"/>
                </a:solidFill>
              </a:rPr>
              <a:t>Finding the right way is not easy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Practice likes simple solutions and ‘cannot read’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“at most three </a:t>
            </a:r>
            <a:r>
              <a:rPr lang="en-US" sz="2400" dirty="0" err="1">
                <a:solidFill>
                  <a:srgbClr val="7030A0"/>
                </a:solidFill>
              </a:rPr>
              <a:t>Powerpoint</a:t>
            </a:r>
            <a:r>
              <a:rPr lang="en-US" sz="2400" dirty="0">
                <a:solidFill>
                  <a:srgbClr val="7030A0"/>
                </a:solidFill>
              </a:rPr>
              <a:t> slides” attitude towards solutions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Practice likes solutions proven in practice (bootstrap problem)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Learning from (and building on) existing experience can help</a:t>
            </a:r>
            <a:endParaRPr lang="en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7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4280A-B453-305A-746F-7859EA63A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F7859-65F1-99A7-E9D4-9ECB1176E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41" y="0"/>
            <a:ext cx="10075333" cy="2259108"/>
          </a:xfrm>
        </p:spPr>
        <p:txBody>
          <a:bodyPr anchor="b"/>
          <a:lstStyle/>
          <a:p>
            <a:r>
              <a:rPr lang="en-US" sz="6600" dirty="0"/>
              <a:t>Conclusion</a:t>
            </a:r>
            <a:endParaRPr lang="en-NL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47B1D-1EB1-37D9-6136-D9EFDE02A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141" y="2849252"/>
            <a:ext cx="10075335" cy="2544453"/>
          </a:xfrm>
        </p:spPr>
        <p:txBody>
          <a:bodyPr/>
          <a:lstStyle/>
          <a:p>
            <a:endParaRPr lang="en-US" sz="4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5B5654-C77F-AA89-DB00-CDF61B5E09ED}"/>
              </a:ext>
            </a:extLst>
          </p:cNvPr>
          <p:cNvGrpSpPr/>
          <p:nvPr/>
        </p:nvGrpSpPr>
        <p:grpSpPr>
          <a:xfrm>
            <a:off x="0" y="6102626"/>
            <a:ext cx="12192000" cy="755374"/>
            <a:chOff x="0" y="6102626"/>
            <a:chExt cx="12192000" cy="755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9088A2-EFDF-07E8-F92C-C75788AC6C1B}"/>
                </a:ext>
              </a:extLst>
            </p:cNvPr>
            <p:cNvSpPr/>
            <p:nvPr/>
          </p:nvSpPr>
          <p:spPr>
            <a:xfrm>
              <a:off x="0" y="6102626"/>
              <a:ext cx="12192000" cy="75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A2BF05-E3E9-DB0A-B949-64A76756A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912" y="6202561"/>
              <a:ext cx="875335" cy="5202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FE5C1B-A381-564B-21BE-B489FE7A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80" y="6215152"/>
              <a:ext cx="1212523" cy="517343"/>
            </a:xfrm>
            <a:prstGeom prst="rect">
              <a:avLst/>
            </a:prstGeom>
          </p:spPr>
        </p:pic>
        <p:pic>
          <p:nvPicPr>
            <p:cNvPr id="8" name="Picture 7" descr="A red and black logo&#10;&#10;Description automatically generated">
              <a:extLst>
                <a:ext uri="{FF2B5EF4-FFF2-40B4-BE49-F238E27FC236}">
                  <a16:creationId xmlns:a16="http://schemas.microsoft.com/office/drawing/2014/main" id="{586CFEAE-F17C-49B4-89C6-9EDD896DF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4" y="6137605"/>
              <a:ext cx="2640696" cy="720395"/>
            </a:xfrm>
            <a:prstGeom prst="rect">
              <a:avLst/>
            </a:prstGeom>
          </p:spPr>
        </p:pic>
        <p:pic>
          <p:nvPicPr>
            <p:cNvPr id="9" name="Picture 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44B66866-DA80-1AE4-B741-F2B1F570B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223" y="6237678"/>
              <a:ext cx="1809554" cy="52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0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E493-E48D-AFC5-B862-A2AE74040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4DB7AD8-EF91-D802-B4B7-21642B40C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8" y="2759803"/>
            <a:ext cx="5407964" cy="33624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D7B0C2-17C8-764A-BEEF-6A9FE473B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2" y="2644480"/>
            <a:ext cx="5724939" cy="355065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9D4419D-9DC6-9A4F-1EBB-7A5A276F738E}"/>
              </a:ext>
            </a:extLst>
          </p:cNvPr>
          <p:cNvSpPr txBox="1"/>
          <p:nvPr/>
        </p:nvSpPr>
        <p:spPr>
          <a:xfrm>
            <a:off x="1836276" y="735748"/>
            <a:ext cx="85194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holistic networked approach is the basis for</a:t>
            </a:r>
          </a:p>
          <a:p>
            <a:pPr algn="ctr"/>
            <a:r>
              <a:rPr lang="en-US" sz="2800" dirty="0"/>
              <a:t>solving many problems and grasping many opportunities.</a:t>
            </a:r>
          </a:p>
          <a:p>
            <a:pPr algn="ctr"/>
            <a:r>
              <a:rPr lang="en-US" sz="2800" dirty="0"/>
              <a:t>But it has to be positioned well.</a:t>
            </a:r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359000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9936-812A-56C7-2953-D0DDC2A6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05EE9-2EC0-D481-12D5-77D42934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3" y="-221465"/>
            <a:ext cx="10075333" cy="2259108"/>
          </a:xfrm>
        </p:spPr>
        <p:txBody>
          <a:bodyPr anchor="b"/>
          <a:lstStyle/>
          <a:p>
            <a:r>
              <a:rPr lang="en-US" sz="6600" dirty="0"/>
              <a:t>Thank you!</a:t>
            </a:r>
            <a:endParaRPr lang="en-NL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5FA8A2-1ED2-8BEF-EDC2-A8A0C8454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333" y="2544486"/>
            <a:ext cx="3864849" cy="2544453"/>
          </a:xfrm>
        </p:spPr>
        <p:txBody>
          <a:bodyPr/>
          <a:lstStyle/>
          <a:p>
            <a:r>
              <a:rPr lang="en-US" sz="4400" dirty="0"/>
              <a:t>Questions and feedback are welcome </a:t>
            </a:r>
            <a:r>
              <a:rPr lang="en-US" sz="4400" dirty="0">
                <a:sym typeface="Wingdings" panose="05000000000000000000" pitchFamily="2" charset="2"/>
              </a:rPr>
              <a:t></a:t>
            </a:r>
            <a:endParaRPr lang="en-US" sz="4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F5B251-9CD5-2D74-18E5-8350E8BC6C59}"/>
              </a:ext>
            </a:extLst>
          </p:cNvPr>
          <p:cNvGrpSpPr/>
          <p:nvPr/>
        </p:nvGrpSpPr>
        <p:grpSpPr>
          <a:xfrm>
            <a:off x="0" y="6102626"/>
            <a:ext cx="12192000" cy="755374"/>
            <a:chOff x="0" y="6102626"/>
            <a:chExt cx="12192000" cy="755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7A8F47-F7FF-3264-59D5-B2FB62628797}"/>
                </a:ext>
              </a:extLst>
            </p:cNvPr>
            <p:cNvSpPr/>
            <p:nvPr/>
          </p:nvSpPr>
          <p:spPr>
            <a:xfrm>
              <a:off x="0" y="6102626"/>
              <a:ext cx="12192000" cy="75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FFE3C7-616F-D752-2A2B-45351AA7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912" y="6202561"/>
              <a:ext cx="875335" cy="5202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6E4AB-D6D6-D6C4-0BBE-8A353E463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80" y="6215152"/>
              <a:ext cx="1212523" cy="517343"/>
            </a:xfrm>
            <a:prstGeom prst="rect">
              <a:avLst/>
            </a:prstGeom>
          </p:spPr>
        </p:pic>
        <p:pic>
          <p:nvPicPr>
            <p:cNvPr id="8" name="Picture 7" descr="A red and black logo&#10;&#10;Description automatically generated">
              <a:extLst>
                <a:ext uri="{FF2B5EF4-FFF2-40B4-BE49-F238E27FC236}">
                  <a16:creationId xmlns:a16="http://schemas.microsoft.com/office/drawing/2014/main" id="{AFC318E6-4AF9-0D1B-65C4-608B7D28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4" y="6137605"/>
              <a:ext cx="2640696" cy="720395"/>
            </a:xfrm>
            <a:prstGeom prst="rect">
              <a:avLst/>
            </a:prstGeom>
          </p:spPr>
        </p:pic>
        <p:pic>
          <p:nvPicPr>
            <p:cNvPr id="9" name="Picture 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6C3BC38B-E033-950D-914B-30665F3F1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222" y="6237678"/>
              <a:ext cx="1809554" cy="520247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7ACD316-65E1-92BF-DA14-FCBC3F702890}"/>
              </a:ext>
            </a:extLst>
          </p:cNvPr>
          <p:cNvSpPr txBox="1">
            <a:spLocks/>
          </p:cNvSpPr>
          <p:nvPr/>
        </p:nvSpPr>
        <p:spPr>
          <a:xfrm>
            <a:off x="5817706" y="2544486"/>
            <a:ext cx="5466522" cy="3140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41294" indent="-2412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79988" indent="-2412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9649" indent="-23706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Contact:</a:t>
            </a:r>
          </a:p>
          <a:p>
            <a:pPr marL="812794" lvl="2" indent="-571500"/>
            <a:r>
              <a:rPr lang="en-US" sz="3200" dirty="0"/>
              <a:t>p.w.p.j.grefen@tue.nl</a:t>
            </a:r>
          </a:p>
          <a:p>
            <a:pPr marL="812794" lvl="2" indent="-571500"/>
            <a:r>
              <a:rPr lang="en-US" sz="3200" dirty="0"/>
              <a:t>paul.grefen@eviden.com</a:t>
            </a:r>
          </a:p>
          <a:p>
            <a:pPr marL="812794" lvl="2" indent="-571500"/>
            <a:r>
              <a:rPr lang="en-US" sz="3200" dirty="0"/>
              <a:t>grefen.dba@outlook.com</a:t>
            </a:r>
          </a:p>
          <a:p>
            <a:pPr marL="812794" lvl="2" indent="-571500"/>
            <a:r>
              <a:rPr lang="en-US" sz="3200" dirty="0"/>
              <a:t>escf@tue.nl</a:t>
            </a:r>
          </a:p>
          <a:p>
            <a:pPr marL="812794" lvl="2" indent="-571500"/>
            <a:r>
              <a:rPr lang="en-US" sz="3200" dirty="0"/>
              <a:t>Paul Grefen @ LinkedIn</a:t>
            </a:r>
          </a:p>
        </p:txBody>
      </p:sp>
    </p:spTree>
    <p:extLst>
      <p:ext uri="{BB962C8B-B14F-4D97-AF65-F5344CB8AC3E}">
        <p14:creationId xmlns:p14="http://schemas.microsoft.com/office/powerpoint/2010/main" val="22177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C692-672A-5E2B-DD61-3E46D4502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car parked in front of a brick building&#10;&#10;Description automatically generated">
            <a:extLst>
              <a:ext uri="{FF2B5EF4-FFF2-40B4-BE49-F238E27FC236}">
                <a16:creationId xmlns:a16="http://schemas.microsoft.com/office/drawing/2014/main" id="{F051485C-A52A-FE41-5391-68E55FAD4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EAC31A1-1352-DCFC-A737-93280E202E36}"/>
              </a:ext>
            </a:extLst>
          </p:cNvPr>
          <p:cNvGrpSpPr/>
          <p:nvPr/>
        </p:nvGrpSpPr>
        <p:grpSpPr>
          <a:xfrm>
            <a:off x="3144392" y="544837"/>
            <a:ext cx="5903215" cy="5768326"/>
            <a:chOff x="2962489" y="857761"/>
            <a:chExt cx="5275131" cy="519095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ADFB480-C9A9-F0B8-952C-E446D504073B}"/>
                </a:ext>
              </a:extLst>
            </p:cNvPr>
            <p:cNvSpPr/>
            <p:nvPr/>
          </p:nvSpPr>
          <p:spPr>
            <a:xfrm>
              <a:off x="2962489" y="857761"/>
              <a:ext cx="5275131" cy="519095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C87DEC9-A7D8-DFC6-E644-EEC258049D22}"/>
                </a:ext>
              </a:extLst>
            </p:cNvPr>
            <p:cNvCxnSpPr>
              <a:cxnSpLocks/>
              <a:stCxn id="54" idx="5"/>
              <a:endCxn id="36" idx="5"/>
            </p:cNvCxnSpPr>
            <p:nvPr/>
          </p:nvCxnSpPr>
          <p:spPr>
            <a:xfrm>
              <a:off x="6181140" y="4023354"/>
              <a:ext cx="1283955" cy="12651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76CC504-5FE3-C4E1-8F54-BFFC18C54B4F}"/>
                </a:ext>
              </a:extLst>
            </p:cNvPr>
            <p:cNvCxnSpPr>
              <a:cxnSpLocks/>
              <a:stCxn id="54" idx="6"/>
              <a:endCxn id="36" idx="6"/>
            </p:cNvCxnSpPr>
            <p:nvPr/>
          </p:nvCxnSpPr>
          <p:spPr>
            <a:xfrm>
              <a:off x="6418384" y="3450598"/>
              <a:ext cx="1819236" cy="26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85C3AC0-CF5B-6A92-95E1-C0370B8AF4E6}"/>
                </a:ext>
              </a:extLst>
            </p:cNvPr>
            <p:cNvCxnSpPr>
              <a:cxnSpLocks/>
              <a:stCxn id="54" idx="4"/>
              <a:endCxn id="36" idx="4"/>
            </p:cNvCxnSpPr>
            <p:nvPr/>
          </p:nvCxnSpPr>
          <p:spPr>
            <a:xfrm flipH="1">
              <a:off x="5600055" y="4260598"/>
              <a:ext cx="8329" cy="178811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D2F799-513E-AEFB-2D63-D2D8F0D22CEE}"/>
                </a:ext>
              </a:extLst>
            </p:cNvPr>
            <p:cNvCxnSpPr>
              <a:cxnSpLocks/>
              <a:stCxn id="54" idx="3"/>
              <a:endCxn id="36" idx="3"/>
            </p:cNvCxnSpPr>
            <p:nvPr/>
          </p:nvCxnSpPr>
          <p:spPr>
            <a:xfrm flipH="1">
              <a:off x="3735014" y="4023354"/>
              <a:ext cx="1300614" cy="12651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BC26C5-9E03-7E32-7449-9A3A608DB017}"/>
                </a:ext>
              </a:extLst>
            </p:cNvPr>
            <p:cNvSpPr txBox="1"/>
            <p:nvPr/>
          </p:nvSpPr>
          <p:spPr>
            <a:xfrm>
              <a:off x="4883316" y="2896599"/>
              <a:ext cx="1499780" cy="11079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seamless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mobility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experience</a:t>
              </a:r>
              <a:endParaRPr kumimoji="0" lang="en-US" sz="22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A123766-EDDA-1BC0-8653-EAE4D3EA35EA}"/>
                </a:ext>
              </a:extLst>
            </p:cNvPr>
            <p:cNvCxnSpPr>
              <a:cxnSpLocks/>
              <a:stCxn id="54" idx="2"/>
              <a:endCxn id="36" idx="2"/>
            </p:cNvCxnSpPr>
            <p:nvPr/>
          </p:nvCxnSpPr>
          <p:spPr>
            <a:xfrm flipH="1">
              <a:off x="2962489" y="3450598"/>
              <a:ext cx="1835895" cy="26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8915741-FBE3-7BF5-3FAA-543504B521A1}"/>
                </a:ext>
              </a:extLst>
            </p:cNvPr>
            <p:cNvCxnSpPr>
              <a:cxnSpLocks/>
              <a:stCxn id="54" idx="7"/>
              <a:endCxn id="36" idx="7"/>
            </p:cNvCxnSpPr>
            <p:nvPr/>
          </p:nvCxnSpPr>
          <p:spPr>
            <a:xfrm flipV="1">
              <a:off x="6181140" y="1617958"/>
              <a:ext cx="1283955" cy="125988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B01173-7CC5-ABA5-DC51-0B8CD1C0274D}"/>
                </a:ext>
              </a:extLst>
            </p:cNvPr>
            <p:cNvCxnSpPr>
              <a:cxnSpLocks/>
              <a:stCxn id="54" idx="0"/>
              <a:endCxn id="36" idx="0"/>
            </p:cNvCxnSpPr>
            <p:nvPr/>
          </p:nvCxnSpPr>
          <p:spPr>
            <a:xfrm flipH="1" flipV="1">
              <a:off x="5600055" y="857761"/>
              <a:ext cx="8329" cy="178283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BFE1DB-248E-32C2-F387-F8673CAD830B}"/>
                </a:ext>
              </a:extLst>
            </p:cNvPr>
            <p:cNvCxnSpPr>
              <a:cxnSpLocks/>
              <a:stCxn id="54" idx="1"/>
              <a:endCxn id="36" idx="1"/>
            </p:cNvCxnSpPr>
            <p:nvPr/>
          </p:nvCxnSpPr>
          <p:spPr>
            <a:xfrm flipH="1" flipV="1">
              <a:off x="3735014" y="1617958"/>
              <a:ext cx="1300614" cy="125988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9CBB85-1CFF-FE23-DCDA-36CFBA27A1EF}"/>
                </a:ext>
              </a:extLst>
            </p:cNvPr>
            <p:cNvSpPr/>
            <p:nvPr/>
          </p:nvSpPr>
          <p:spPr>
            <a:xfrm>
              <a:off x="4798384" y="2640598"/>
              <a:ext cx="1620000" cy="1620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F250ABC-26F0-87D0-D850-47A7A6AE472C}"/>
                </a:ext>
              </a:extLst>
            </p:cNvPr>
            <p:cNvSpPr txBox="1"/>
            <p:nvPr/>
          </p:nvSpPr>
          <p:spPr>
            <a:xfrm rot="1497737">
              <a:off x="6281777" y="3668976"/>
              <a:ext cx="1749197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solidFill>
                    <a:prstClr val="black"/>
                  </a:solidFill>
                  <a:latin typeface="Calibri"/>
                </a:rPr>
                <a:t>experience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orchestrator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082557-26DC-0C73-AE4A-66CB375BA483}"/>
                </a:ext>
              </a:extLst>
            </p:cNvPr>
            <p:cNvSpPr txBox="1"/>
            <p:nvPr/>
          </p:nvSpPr>
          <p:spPr>
            <a:xfrm rot="3813518">
              <a:off x="5641867" y="4622521"/>
              <a:ext cx="1213794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car fleet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owner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853A3B5-B60A-9022-2BAE-3760E6220911}"/>
                </a:ext>
              </a:extLst>
            </p:cNvPr>
            <p:cNvSpPr txBox="1"/>
            <p:nvPr/>
          </p:nvSpPr>
          <p:spPr>
            <a:xfrm rot="18084640">
              <a:off x="5461335" y="1478429"/>
              <a:ext cx="1619354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public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solidFill>
                    <a:prstClr val="black"/>
                  </a:solidFill>
                  <a:latin typeface="Calibri"/>
                </a:rPr>
                <a:t>transporter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52A663-652B-FF72-7DA7-151AB14152FA}"/>
                </a:ext>
              </a:extLst>
            </p:cNvPr>
            <p:cNvSpPr txBox="1"/>
            <p:nvPr/>
          </p:nvSpPr>
          <p:spPr>
            <a:xfrm rot="19788083">
              <a:off x="6549832" y="2389244"/>
              <a:ext cx="1222165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>
              <a:defPPr>
                <a:defRPr lang="en-NL"/>
              </a:defPPr>
              <a:lvl1pPr marR="0" lvl="0" indent="0" algn="ctr" defTabSz="101019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kern="0">
                  <a:solidFill>
                    <a:schemeClr val="accent2">
                      <a:lumMod val="75000"/>
                    </a:schemeClr>
                  </a:solidFill>
                  <a:latin typeface="Calibri"/>
                </a:defRPr>
              </a:lvl1pPr>
            </a:lstStyle>
            <a:p>
              <a:r>
                <a:rPr lang="nl-NL" dirty="0" err="1">
                  <a:solidFill>
                    <a:schemeClr val="tx1"/>
                  </a:solidFill>
                </a:rPr>
                <a:t>mobility</a:t>
              </a:r>
              <a:endParaRPr lang="nl-NL" dirty="0">
                <a:solidFill>
                  <a:schemeClr val="tx1"/>
                </a:solidFill>
              </a:endParaRPr>
            </a:p>
            <a:p>
              <a:r>
                <a:rPr lang="nl-NL" dirty="0">
                  <a:solidFill>
                    <a:schemeClr val="tx1"/>
                  </a:solidFill>
                </a:rPr>
                <a:t>customer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A477C3-7999-00EB-3365-F240686D3F16}"/>
                </a:ext>
              </a:extLst>
            </p:cNvPr>
            <p:cNvSpPr txBox="1"/>
            <p:nvPr/>
          </p:nvSpPr>
          <p:spPr>
            <a:xfrm rot="17785391">
              <a:off x="4215363" y="4612036"/>
              <a:ext cx="1398121" cy="742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car fleet</a:t>
              </a:r>
              <a:endParaRPr lang="nl-NL" sz="2400" kern="0" dirty="0">
                <a:latin typeface="Calibri"/>
              </a:endParaRP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latin typeface="Calibri"/>
                </a:rPr>
                <a:t>maintainer</a:t>
              </a:r>
              <a:endParaRPr lang="en-US" sz="2400" kern="0" dirty="0">
                <a:latin typeface="Calibri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11BFD58-A6F1-7570-1FD9-4E2E4BC9D4F3}"/>
                </a:ext>
              </a:extLst>
            </p:cNvPr>
            <p:cNvSpPr txBox="1"/>
            <p:nvPr/>
          </p:nvSpPr>
          <p:spPr>
            <a:xfrm rot="1343242">
              <a:off x="3361322" y="2403708"/>
              <a:ext cx="1399742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insurance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provider</a:t>
              </a:r>
              <a:endParaRPr lang="nl-NL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F9CF810-82A3-CE7B-D37B-8A3A37B4F224}"/>
                </a:ext>
              </a:extLst>
            </p:cNvPr>
            <p:cNvSpPr txBox="1"/>
            <p:nvPr/>
          </p:nvSpPr>
          <p:spPr>
            <a:xfrm rot="19711490">
              <a:off x="3452541" y="3712073"/>
              <a:ext cx="1186354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car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relocator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ED8E70F-3C45-EF9D-203D-F68E4334CEC2}"/>
                </a:ext>
              </a:extLst>
            </p:cNvPr>
            <p:cNvSpPr txBox="1"/>
            <p:nvPr/>
          </p:nvSpPr>
          <p:spPr>
            <a:xfrm rot="3878042">
              <a:off x="4403780" y="1433832"/>
              <a:ext cx="1249060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app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provider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94BCE2-18EF-EF64-1494-4D4F3804E765}"/>
              </a:ext>
            </a:extLst>
          </p:cNvPr>
          <p:cNvGrpSpPr/>
          <p:nvPr/>
        </p:nvGrpSpPr>
        <p:grpSpPr>
          <a:xfrm>
            <a:off x="3144225" y="541902"/>
            <a:ext cx="5903215" cy="5768326"/>
            <a:chOff x="2962489" y="857761"/>
            <a:chExt cx="5275131" cy="519095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880A5C7-72EA-3299-4757-5D561880FFF9}"/>
                </a:ext>
              </a:extLst>
            </p:cNvPr>
            <p:cNvSpPr/>
            <p:nvPr/>
          </p:nvSpPr>
          <p:spPr>
            <a:xfrm>
              <a:off x="2962489" y="857761"/>
              <a:ext cx="5275131" cy="519095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EF88E6-D466-8322-E8D0-524402BCCBBC}"/>
                </a:ext>
              </a:extLst>
            </p:cNvPr>
            <p:cNvCxnSpPr>
              <a:cxnSpLocks/>
              <a:stCxn id="5" idx="5"/>
              <a:endCxn id="19" idx="5"/>
            </p:cNvCxnSpPr>
            <p:nvPr/>
          </p:nvCxnSpPr>
          <p:spPr>
            <a:xfrm>
              <a:off x="6181140" y="4023354"/>
              <a:ext cx="1283955" cy="12651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6794874-7525-89D4-96EE-290EB8F52C49}"/>
                </a:ext>
              </a:extLst>
            </p:cNvPr>
            <p:cNvCxnSpPr>
              <a:cxnSpLocks/>
              <a:stCxn id="5" idx="6"/>
              <a:endCxn id="19" idx="6"/>
            </p:cNvCxnSpPr>
            <p:nvPr/>
          </p:nvCxnSpPr>
          <p:spPr>
            <a:xfrm>
              <a:off x="6418384" y="3450598"/>
              <a:ext cx="1819236" cy="26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26A2E6-2069-2BF5-D23E-F55F8F717C8D}"/>
                </a:ext>
              </a:extLst>
            </p:cNvPr>
            <p:cNvCxnSpPr>
              <a:cxnSpLocks/>
              <a:stCxn id="5" idx="4"/>
              <a:endCxn id="19" idx="4"/>
            </p:cNvCxnSpPr>
            <p:nvPr/>
          </p:nvCxnSpPr>
          <p:spPr>
            <a:xfrm flipH="1">
              <a:off x="5600055" y="4260598"/>
              <a:ext cx="8329" cy="178811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3885A5-B73F-EEB4-793A-25A000296BF6}"/>
                </a:ext>
              </a:extLst>
            </p:cNvPr>
            <p:cNvCxnSpPr>
              <a:cxnSpLocks/>
              <a:stCxn id="5" idx="3"/>
              <a:endCxn id="19" idx="3"/>
            </p:cNvCxnSpPr>
            <p:nvPr/>
          </p:nvCxnSpPr>
          <p:spPr>
            <a:xfrm flipH="1">
              <a:off x="3735014" y="4023354"/>
              <a:ext cx="1300614" cy="12651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0AD6B0-A8D9-651A-D564-4E3D105354B4}"/>
                </a:ext>
              </a:extLst>
            </p:cNvPr>
            <p:cNvSpPr txBox="1"/>
            <p:nvPr/>
          </p:nvSpPr>
          <p:spPr>
            <a:xfrm>
              <a:off x="4883316" y="2896599"/>
              <a:ext cx="1499780" cy="11079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seamless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mobility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experience</a:t>
              </a:r>
              <a:endParaRPr kumimoji="0" lang="en-US" sz="22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4767A4-E2A8-D72D-7C58-D2D535A6AC81}"/>
                </a:ext>
              </a:extLst>
            </p:cNvPr>
            <p:cNvCxnSpPr>
              <a:cxnSpLocks/>
              <a:stCxn id="5" idx="2"/>
              <a:endCxn id="19" idx="2"/>
            </p:cNvCxnSpPr>
            <p:nvPr/>
          </p:nvCxnSpPr>
          <p:spPr>
            <a:xfrm flipH="1">
              <a:off x="2962489" y="3450598"/>
              <a:ext cx="1835895" cy="26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52AD52-F1F2-23BB-4781-71E80A9A9A54}"/>
                </a:ext>
              </a:extLst>
            </p:cNvPr>
            <p:cNvCxnSpPr>
              <a:cxnSpLocks/>
              <a:stCxn id="5" idx="7"/>
              <a:endCxn id="19" idx="7"/>
            </p:cNvCxnSpPr>
            <p:nvPr/>
          </p:nvCxnSpPr>
          <p:spPr>
            <a:xfrm flipV="1">
              <a:off x="6181140" y="1617958"/>
              <a:ext cx="1283955" cy="125988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6BFA889-6383-B196-C211-4D3CC32B3C7E}"/>
                </a:ext>
              </a:extLst>
            </p:cNvPr>
            <p:cNvCxnSpPr>
              <a:cxnSpLocks/>
              <a:stCxn id="5" idx="0"/>
              <a:endCxn id="19" idx="0"/>
            </p:cNvCxnSpPr>
            <p:nvPr/>
          </p:nvCxnSpPr>
          <p:spPr>
            <a:xfrm flipH="1" flipV="1">
              <a:off x="5600055" y="857761"/>
              <a:ext cx="8329" cy="178283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02AFDC1-B45D-B759-57CC-58D4D9CC983C}"/>
                </a:ext>
              </a:extLst>
            </p:cNvPr>
            <p:cNvCxnSpPr>
              <a:cxnSpLocks/>
              <a:stCxn id="5" idx="1"/>
              <a:endCxn id="19" idx="1"/>
            </p:cNvCxnSpPr>
            <p:nvPr/>
          </p:nvCxnSpPr>
          <p:spPr>
            <a:xfrm flipH="1" flipV="1">
              <a:off x="3735014" y="1617958"/>
              <a:ext cx="1300614" cy="125988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129FE1-069F-7F2A-724A-6A75D1401EAA}"/>
                </a:ext>
              </a:extLst>
            </p:cNvPr>
            <p:cNvSpPr/>
            <p:nvPr/>
          </p:nvSpPr>
          <p:spPr>
            <a:xfrm>
              <a:off x="4798384" y="2640598"/>
              <a:ext cx="1620000" cy="1620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0A3741-7505-EB56-5CCE-61DB6D05DEB2}"/>
                </a:ext>
              </a:extLst>
            </p:cNvPr>
            <p:cNvSpPr txBox="1"/>
            <p:nvPr/>
          </p:nvSpPr>
          <p:spPr>
            <a:xfrm rot="1497737">
              <a:off x="6281777" y="3668976"/>
              <a:ext cx="1749197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solidFill>
                    <a:prstClr val="black"/>
                  </a:solidFill>
                  <a:latin typeface="Calibri"/>
                </a:rPr>
                <a:t>experience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orchestrator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3A0986-4F64-E9EE-8616-6B84365A6525}"/>
                </a:ext>
              </a:extLst>
            </p:cNvPr>
            <p:cNvSpPr txBox="1"/>
            <p:nvPr/>
          </p:nvSpPr>
          <p:spPr>
            <a:xfrm rot="3813518">
              <a:off x="5641867" y="4622521"/>
              <a:ext cx="1213794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car fleet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owner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AE3FE8-053A-C7A9-C13F-7DDFB0B86928}"/>
                </a:ext>
              </a:extLst>
            </p:cNvPr>
            <p:cNvSpPr txBox="1"/>
            <p:nvPr/>
          </p:nvSpPr>
          <p:spPr>
            <a:xfrm rot="18084640">
              <a:off x="5461335" y="1478429"/>
              <a:ext cx="1619354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public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solidFill>
                    <a:prstClr val="black"/>
                  </a:solidFill>
                  <a:latin typeface="Calibri"/>
                </a:rPr>
                <a:t>transporter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431B61-DF7A-0492-CC1D-9EEE07711917}"/>
                </a:ext>
              </a:extLst>
            </p:cNvPr>
            <p:cNvSpPr txBox="1"/>
            <p:nvPr/>
          </p:nvSpPr>
          <p:spPr>
            <a:xfrm rot="19788083">
              <a:off x="6489431" y="2392675"/>
              <a:ext cx="1367682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marR="0" lvl="0" indent="0" algn="ctr" defTabSz="101019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kern="0">
                  <a:solidFill>
                    <a:schemeClr val="accent2">
                      <a:lumMod val="75000"/>
                    </a:schemeClr>
                  </a:solidFill>
                  <a:latin typeface="Calibri"/>
                </a:defRPr>
              </a:lvl1pPr>
            </a:lstStyle>
            <a:p>
              <a:r>
                <a:rPr lang="nl-NL" dirty="0" err="1"/>
                <a:t>mobility</a:t>
              </a:r>
              <a:endParaRPr lang="nl-NL" dirty="0"/>
            </a:p>
            <a:p>
              <a:r>
                <a:rPr lang="nl-NL" dirty="0"/>
                <a:t>customer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A394B94-B644-A6ED-86A6-17948E29B944}"/>
                </a:ext>
              </a:extLst>
            </p:cNvPr>
            <p:cNvSpPr txBox="1"/>
            <p:nvPr/>
          </p:nvSpPr>
          <p:spPr>
            <a:xfrm rot="17785391">
              <a:off x="4215363" y="4612036"/>
              <a:ext cx="1398121" cy="742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car fleet</a:t>
              </a:r>
              <a:endParaRPr lang="nl-NL" sz="2400" kern="0" dirty="0">
                <a:solidFill>
                  <a:schemeClr val="accent2">
                    <a:lumMod val="75000"/>
                  </a:schemeClr>
                </a:solidFill>
                <a:latin typeface="Calibri"/>
              </a:endParaRP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maintainer</a:t>
              </a:r>
              <a:endParaRPr lang="en-US" sz="2400" kern="0" dirty="0">
                <a:solidFill>
                  <a:schemeClr val="accent2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CD5C92-2E0E-D49A-0B97-C3F31D83E668}"/>
                </a:ext>
              </a:extLst>
            </p:cNvPr>
            <p:cNvSpPr txBox="1"/>
            <p:nvPr/>
          </p:nvSpPr>
          <p:spPr>
            <a:xfrm rot="1343242">
              <a:off x="3361322" y="2403708"/>
              <a:ext cx="1399742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insurance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provider</a:t>
              </a:r>
              <a:endParaRPr lang="nl-NL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66C5EC-5503-89D4-7D0C-D65787D04DF1}"/>
                </a:ext>
              </a:extLst>
            </p:cNvPr>
            <p:cNvSpPr txBox="1"/>
            <p:nvPr/>
          </p:nvSpPr>
          <p:spPr>
            <a:xfrm rot="19711490">
              <a:off x="3452541" y="3712073"/>
              <a:ext cx="1186354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car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relocator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669791-D31D-F32C-BA03-E5353D213868}"/>
                </a:ext>
              </a:extLst>
            </p:cNvPr>
            <p:cNvSpPr txBox="1"/>
            <p:nvPr/>
          </p:nvSpPr>
          <p:spPr>
            <a:xfrm rot="3878042">
              <a:off x="4403780" y="1433832"/>
              <a:ext cx="1249060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app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1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ontainer ship with many stacked containers&#10;&#10;Description automatically generated">
            <a:extLst>
              <a:ext uri="{FF2B5EF4-FFF2-40B4-BE49-F238E27FC236}">
                <a16:creationId xmlns:a16="http://schemas.microsoft.com/office/drawing/2014/main" id="{D80FAD23-3463-5E54-0DC0-CE79592F6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D194A-E2BD-A78C-2259-5CEA94294647}"/>
              </a:ext>
            </a:extLst>
          </p:cNvPr>
          <p:cNvSpPr txBox="1"/>
          <p:nvPr/>
        </p:nvSpPr>
        <p:spPr>
          <a:xfrm>
            <a:off x="81622" y="6155033"/>
            <a:ext cx="321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all pictures/trademarks owned</a:t>
            </a:r>
          </a:p>
          <a:p>
            <a:r>
              <a:rPr lang="en-US" i="1" dirty="0">
                <a:solidFill>
                  <a:schemeClr val="bg1"/>
                </a:solidFill>
              </a:rPr>
              <a:t>by the respective firms</a:t>
            </a:r>
            <a:endParaRPr lang="en-NL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3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container ship with many stacked containers&#10;&#10;Description automatically generated">
            <a:extLst>
              <a:ext uri="{FF2B5EF4-FFF2-40B4-BE49-F238E27FC236}">
                <a16:creationId xmlns:a16="http://schemas.microsoft.com/office/drawing/2014/main" id="{F0725ECB-56ED-378C-945C-13F6430AC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140" y="0"/>
            <a:ext cx="2869096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9AB65F2-72E4-A545-10C8-9DFE7AE1253A}"/>
              </a:ext>
            </a:extLst>
          </p:cNvPr>
          <p:cNvGrpSpPr/>
          <p:nvPr/>
        </p:nvGrpSpPr>
        <p:grpSpPr>
          <a:xfrm>
            <a:off x="-1" y="1"/>
            <a:ext cx="4584826" cy="6857998"/>
            <a:chOff x="-1" y="1"/>
            <a:chExt cx="4584826" cy="6857998"/>
          </a:xfrm>
        </p:grpSpPr>
        <p:pic>
          <p:nvPicPr>
            <p:cNvPr id="5" name="Picture 4" descr="A person driving a forklift&#10;&#10;Description automatically generated">
              <a:extLst>
                <a:ext uri="{FF2B5EF4-FFF2-40B4-BE49-F238E27FC236}">
                  <a16:creationId xmlns:a16="http://schemas.microsoft.com/office/drawing/2014/main" id="{1A945BA5-C601-0684-8995-1F758EC15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4584825" cy="2140226"/>
            </a:xfrm>
            <a:prstGeom prst="rect">
              <a:avLst/>
            </a:prstGeom>
          </p:spPr>
        </p:pic>
        <p:pic>
          <p:nvPicPr>
            <p:cNvPr id="7" name="Picture 6" descr="A truck on the road&#10;&#10;Description automatically generated">
              <a:extLst>
                <a:ext uri="{FF2B5EF4-FFF2-40B4-BE49-F238E27FC236}">
                  <a16:creationId xmlns:a16="http://schemas.microsoft.com/office/drawing/2014/main" id="{B0147260-4D57-730E-D1A9-8DA6E8FB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211457"/>
              <a:ext cx="4584825" cy="21402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B0519B-04E5-788E-AF9D-3A6B9025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22913"/>
              <a:ext cx="4584824" cy="243508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6F96AC-45F0-703F-AAEE-79FCF0AC1101}"/>
              </a:ext>
            </a:extLst>
          </p:cNvPr>
          <p:cNvGrpSpPr/>
          <p:nvPr/>
        </p:nvGrpSpPr>
        <p:grpSpPr>
          <a:xfrm>
            <a:off x="7600548" y="0"/>
            <a:ext cx="4591452" cy="6857999"/>
            <a:chOff x="7600548" y="0"/>
            <a:chExt cx="4591452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80938E-46FB-7BF4-EE8C-D51F0B5DB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0551" y="0"/>
              <a:ext cx="4591449" cy="2140225"/>
            </a:xfrm>
            <a:prstGeom prst="rect">
              <a:avLst/>
            </a:prstGeom>
          </p:spPr>
        </p:pic>
        <p:pic>
          <p:nvPicPr>
            <p:cNvPr id="11" name="Picture 10" descr="A person working on a computer&#10;&#10;Description automatically generated">
              <a:extLst>
                <a:ext uri="{FF2B5EF4-FFF2-40B4-BE49-F238E27FC236}">
                  <a16:creationId xmlns:a16="http://schemas.microsoft.com/office/drawing/2014/main" id="{7362E893-E032-7FC8-D431-5956353F1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0548" y="2211457"/>
              <a:ext cx="4591449" cy="21402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A756AA-5B5B-18CD-41C9-9E1B6B64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0548" y="4422912"/>
              <a:ext cx="4591449" cy="2435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3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B795-9C5D-9821-7A3D-7B9FBEAD3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container ship with many stacked containers&#10;&#10;Description automatically generated">
            <a:extLst>
              <a:ext uri="{FF2B5EF4-FFF2-40B4-BE49-F238E27FC236}">
                <a16:creationId xmlns:a16="http://schemas.microsoft.com/office/drawing/2014/main" id="{54364E8D-7AD8-145D-BC65-18A22F1D43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140" y="0"/>
            <a:ext cx="2869096" cy="6858000"/>
          </a:xfrm>
          <a:prstGeom prst="rect">
            <a:avLst/>
          </a:prstGeom>
        </p:spPr>
      </p:pic>
      <p:pic>
        <p:nvPicPr>
          <p:cNvPr id="5" name="Picture 4" descr="A person driving a forklift&#10;&#10;Description automatically generated">
            <a:extLst>
              <a:ext uri="{FF2B5EF4-FFF2-40B4-BE49-F238E27FC236}">
                <a16:creationId xmlns:a16="http://schemas.microsoft.com/office/drawing/2014/main" id="{AB2E041E-4F53-1DC8-E586-260A85AE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84825" cy="2140226"/>
          </a:xfrm>
          <a:prstGeom prst="rect">
            <a:avLst/>
          </a:prstGeom>
        </p:spPr>
      </p:pic>
      <p:pic>
        <p:nvPicPr>
          <p:cNvPr id="7" name="Picture 6" descr="A truck on the road&#10;&#10;Description automatically generated">
            <a:extLst>
              <a:ext uri="{FF2B5EF4-FFF2-40B4-BE49-F238E27FC236}">
                <a16:creationId xmlns:a16="http://schemas.microsoft.com/office/drawing/2014/main" id="{A0A9DBA8-0CC8-86B6-2D0B-02B0298A12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1457"/>
            <a:ext cx="4584825" cy="2140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D15DF-1A11-3B9D-7A45-FAF39B1EC8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913"/>
            <a:ext cx="4584824" cy="2435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3D5F1-8EF8-C747-A0E9-1A8384CFC4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551" y="0"/>
            <a:ext cx="4591449" cy="2140225"/>
          </a:xfrm>
          <a:prstGeom prst="rect">
            <a:avLst/>
          </a:prstGeom>
        </p:spPr>
      </p:pic>
      <p:pic>
        <p:nvPicPr>
          <p:cNvPr id="11" name="Picture 10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7BB0F84F-FB8A-C53E-2B53-F52103BE369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0548" y="2211457"/>
            <a:ext cx="4591449" cy="2140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EF2479-B79E-828D-2515-CC33B5F828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548" y="4422912"/>
            <a:ext cx="4591449" cy="24350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D377FD-0E5E-862B-53FA-945B2194A791}"/>
              </a:ext>
            </a:extLst>
          </p:cNvPr>
          <p:cNvGrpSpPr/>
          <p:nvPr/>
        </p:nvGrpSpPr>
        <p:grpSpPr>
          <a:xfrm>
            <a:off x="3055255" y="466821"/>
            <a:ext cx="5903215" cy="5768326"/>
            <a:chOff x="2962489" y="857761"/>
            <a:chExt cx="5275131" cy="519095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EE33A9D-2856-0922-9C96-A27CD03EF9C5}"/>
                </a:ext>
              </a:extLst>
            </p:cNvPr>
            <p:cNvSpPr/>
            <p:nvPr/>
          </p:nvSpPr>
          <p:spPr>
            <a:xfrm>
              <a:off x="2962489" y="857761"/>
              <a:ext cx="5275131" cy="519095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873A34-A588-516C-67F1-FBAC2AE1B431}"/>
                </a:ext>
              </a:extLst>
            </p:cNvPr>
            <p:cNvCxnSpPr>
              <a:cxnSpLocks/>
            </p:cNvCxnSpPr>
            <p:nvPr/>
          </p:nvCxnSpPr>
          <p:spPr>
            <a:xfrm>
              <a:off x="5620174" y="3387682"/>
              <a:ext cx="1976472" cy="173272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2DBCB1-9178-CFC9-7D53-38923F18877C}"/>
                </a:ext>
              </a:extLst>
            </p:cNvPr>
            <p:cNvCxnSpPr>
              <a:cxnSpLocks/>
              <a:endCxn id="4" idx="6"/>
            </p:cNvCxnSpPr>
            <p:nvPr/>
          </p:nvCxnSpPr>
          <p:spPr>
            <a:xfrm>
              <a:off x="5608383" y="3388280"/>
              <a:ext cx="2629237" cy="6495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2E23C-4E9A-81E5-DB34-CF51CC4FAC01}"/>
                </a:ext>
              </a:extLst>
            </p:cNvPr>
            <p:cNvCxnSpPr>
              <a:cxnSpLocks/>
            </p:cNvCxnSpPr>
            <p:nvPr/>
          </p:nvCxnSpPr>
          <p:spPr>
            <a:xfrm>
              <a:off x="5620174" y="3387682"/>
              <a:ext cx="501219" cy="259544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F2F857-E2E4-865E-5CC8-497FD93E2C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0807" y="3381712"/>
              <a:ext cx="1373544" cy="230576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605F27-4D3F-6FD4-4B62-3A0E0713DB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9766" y="3395145"/>
              <a:ext cx="2514585" cy="87856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2A6EE9-93E1-37FF-E4E0-BFA72BA7C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8383" y="1917062"/>
              <a:ext cx="2089727" cy="146465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39DD30-4481-FE99-D09F-6DB8E7C933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7058" y="1162369"/>
              <a:ext cx="1242996" cy="220623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C10252-85D3-5912-A3BF-99852B4E38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2998" y="2375259"/>
              <a:ext cx="2407003" cy="101896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151CEA-5697-0A37-1FA6-5FDB1AEF1D11}"/>
                </a:ext>
              </a:extLst>
            </p:cNvPr>
            <p:cNvSpPr txBox="1"/>
            <p:nvPr/>
          </p:nvSpPr>
          <p:spPr>
            <a:xfrm rot="1269985">
              <a:off x="6436407" y="3615707"/>
              <a:ext cx="1563088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transport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orchestrator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A6B57C-3DF4-5D63-905B-6B80F9DC8F55}"/>
                </a:ext>
              </a:extLst>
            </p:cNvPr>
            <p:cNvSpPr txBox="1"/>
            <p:nvPr/>
          </p:nvSpPr>
          <p:spPr>
            <a:xfrm rot="18381693">
              <a:off x="5918344" y="1678346"/>
              <a:ext cx="1259637" cy="742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insur</a:t>
              </a:r>
              <a:r>
                <a:rPr lang="nl-NL" sz="2400" kern="0" dirty="0" err="1">
                  <a:solidFill>
                    <a:prstClr val="black"/>
                  </a:solidFill>
                  <a:latin typeface="Calibri"/>
                </a:rPr>
                <a:t>ance</a:t>
              </a:r>
              <a:endParaRPr lang="nl-NL" sz="2400" kern="0" dirty="0">
                <a:solidFill>
                  <a:prstClr val="black"/>
                </a:solidFill>
                <a:latin typeface="Calibri"/>
              </a:endParaRP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provider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E63808-916A-CF70-CCBB-B61EB038E823}"/>
                </a:ext>
              </a:extLst>
            </p:cNvPr>
            <p:cNvSpPr txBox="1"/>
            <p:nvPr/>
          </p:nvSpPr>
          <p:spPr>
            <a:xfrm rot="20422669">
              <a:off x="6630159" y="2682504"/>
              <a:ext cx="1003001" cy="415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 err="1">
                  <a:solidFill>
                    <a:prstClr val="black"/>
                  </a:solidFill>
                  <a:latin typeface="Calibri"/>
                </a:rPr>
                <a:t>shipper</a:t>
              </a:r>
              <a:endPara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4CD957-3DA0-3134-D13A-239C8CF8D265}"/>
                </a:ext>
              </a:extLst>
            </p:cNvPr>
            <p:cNvSpPr txBox="1"/>
            <p:nvPr/>
          </p:nvSpPr>
          <p:spPr>
            <a:xfrm rot="3600672">
              <a:off x="5775565" y="4555001"/>
              <a:ext cx="1457267" cy="742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deep sea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transporter</a:t>
              </a:r>
              <a:endParaRPr lang="nl-NL" sz="2400" kern="0" dirty="0">
                <a:latin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A6F7C3-9BB8-3334-45B4-6B5503528B43}"/>
                </a:ext>
              </a:extLst>
            </p:cNvPr>
            <p:cNvSpPr txBox="1"/>
            <p:nvPr/>
          </p:nvSpPr>
          <p:spPr>
            <a:xfrm>
              <a:off x="3334288" y="2940155"/>
              <a:ext cx="1111866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inland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terminal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88AFE4-4ACA-9588-19B4-D497083DA6B8}"/>
                </a:ext>
              </a:extLst>
            </p:cNvPr>
            <p:cNvSpPr txBox="1"/>
            <p:nvPr/>
          </p:nvSpPr>
          <p:spPr>
            <a:xfrm rot="19195662">
              <a:off x="3511453" y="4070179"/>
              <a:ext cx="1447059" cy="7478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inland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latin typeface="Calibri"/>
                </a:rPr>
                <a:t>transporter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AF8984-80D2-38D6-84B1-730F326F2B5D}"/>
                </a:ext>
              </a:extLst>
            </p:cNvPr>
            <p:cNvSpPr txBox="1"/>
            <p:nvPr/>
          </p:nvSpPr>
          <p:spPr>
            <a:xfrm rot="2541619">
              <a:off x="3878445" y="2088101"/>
              <a:ext cx="1096110" cy="415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customs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D024F4-489F-468D-145E-5F4F29777EEB}"/>
                </a:ext>
              </a:extLst>
            </p:cNvPr>
            <p:cNvSpPr txBox="1"/>
            <p:nvPr/>
          </p:nvSpPr>
          <p:spPr>
            <a:xfrm rot="16745470">
              <a:off x="4722954" y="4734251"/>
              <a:ext cx="1175969" cy="742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deep sea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/>
                </a:rPr>
                <a:t>terminal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A46DDB-383C-1337-3E78-D69AC2557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8383" y="916459"/>
              <a:ext cx="626295" cy="248102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5FC568-9CEC-7B2F-72DC-6D3D066BD901}"/>
                </a:ext>
              </a:extLst>
            </p:cNvPr>
            <p:cNvSpPr txBox="1"/>
            <p:nvPr/>
          </p:nvSpPr>
          <p:spPr>
            <a:xfrm rot="5116863">
              <a:off x="4584543" y="1414349"/>
              <a:ext cx="1715483" cy="7425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kern="0" dirty="0">
                  <a:solidFill>
                    <a:prstClr val="black"/>
                  </a:solidFill>
                  <a:latin typeface="Calibri"/>
                </a:rPr>
                <a:t>route planner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provider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858382-B627-3273-C3FB-B32DEBA4C518}"/>
                </a:ext>
              </a:extLst>
            </p:cNvPr>
            <p:cNvSpPr/>
            <p:nvPr/>
          </p:nvSpPr>
          <p:spPr>
            <a:xfrm>
              <a:off x="4798384" y="2640598"/>
              <a:ext cx="1620000" cy="1620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72D6-E8E1-F35A-696B-DCDA61922AFD}"/>
                </a:ext>
              </a:extLst>
            </p:cNvPr>
            <p:cNvSpPr txBox="1"/>
            <p:nvPr/>
          </p:nvSpPr>
          <p:spPr>
            <a:xfrm>
              <a:off x="4883316" y="2896599"/>
              <a:ext cx="1499780" cy="9970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seamless</a:t>
              </a: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transport</a:t>
              </a:r>
              <a:endParaRPr kumimoji="0" lang="en-US" sz="22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1010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0" dirty="0">
                  <a:solidFill>
                    <a:prstClr val="black"/>
                  </a:solidFill>
                  <a:latin typeface="Calibri"/>
                </a:rPr>
                <a:t>experience</a:t>
              </a:r>
              <a:endParaRPr kumimoji="0" lang="en-US" sz="22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1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8BA535-D1C9-1EC5-37A7-C00A8F4AA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86" y="742802"/>
            <a:ext cx="4202310" cy="410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C8A7B5-69CC-B78B-1F65-FEF2EFE66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48" y="743550"/>
            <a:ext cx="4180185" cy="410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9447C28-4790-324D-1EE9-0745A824CAD0}"/>
              </a:ext>
            </a:extLst>
          </p:cNvPr>
          <p:cNvGrpSpPr/>
          <p:nvPr/>
        </p:nvGrpSpPr>
        <p:grpSpPr>
          <a:xfrm>
            <a:off x="1489041" y="996302"/>
            <a:ext cx="3600000" cy="3600000"/>
            <a:chOff x="1416154" y="1738423"/>
            <a:chExt cx="3600000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C003875A-E813-F0FC-23DC-128FF3141AD9}"/>
                </a:ext>
              </a:extLst>
            </p:cNvPr>
            <p:cNvSpPr/>
            <p:nvPr/>
          </p:nvSpPr>
          <p:spPr>
            <a:xfrm>
              <a:off x="1416154" y="1738423"/>
              <a:ext cx="3600000" cy="3600000"/>
            </a:xfrm>
            <a:prstGeom prst="donut">
              <a:avLst>
                <a:gd name="adj" fmla="val 17317"/>
              </a:avLst>
            </a:prstGeom>
            <a:solidFill>
              <a:srgbClr val="FA5F1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A8B98E-BEA4-587D-E162-2907C73E02C5}"/>
                </a:ext>
              </a:extLst>
            </p:cNvPr>
            <p:cNvSpPr txBox="1"/>
            <p:nvPr/>
          </p:nvSpPr>
          <p:spPr>
            <a:xfrm>
              <a:off x="1776154" y="2098423"/>
              <a:ext cx="2880000" cy="2880000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r>
                <a:rPr lang="en-US" sz="3800" dirty="0">
                  <a:solidFill>
                    <a:schemeClr val="bg1"/>
                  </a:solidFill>
                </a:rPr>
                <a:t>Dynamic Communication and </a:t>
              </a:r>
              <a:r>
                <a:rPr lang="en-US" sz="3800" dirty="0" err="1">
                  <a:solidFill>
                    <a:schemeClr val="bg1"/>
                  </a:solidFill>
                </a:rPr>
                <a:t>Synchronisation</a:t>
              </a:r>
              <a:endParaRPr lang="en-NL" sz="3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D9C526-AB06-CEDD-F498-7D18B48F53C0}"/>
              </a:ext>
            </a:extLst>
          </p:cNvPr>
          <p:cNvGrpSpPr/>
          <p:nvPr/>
        </p:nvGrpSpPr>
        <p:grpSpPr>
          <a:xfrm>
            <a:off x="6958640" y="997050"/>
            <a:ext cx="3600000" cy="3600000"/>
            <a:chOff x="1416154" y="1738423"/>
            <a:chExt cx="3600000" cy="36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4B2BEBBA-0E88-6175-F703-2678DD44F2EC}"/>
                </a:ext>
              </a:extLst>
            </p:cNvPr>
            <p:cNvSpPr/>
            <p:nvPr/>
          </p:nvSpPr>
          <p:spPr>
            <a:xfrm>
              <a:off x="1416154" y="1738423"/>
              <a:ext cx="3600000" cy="3600000"/>
            </a:xfrm>
            <a:prstGeom prst="donut">
              <a:avLst>
                <a:gd name="adj" fmla="val 17317"/>
              </a:avLst>
            </a:prstGeom>
            <a:solidFill>
              <a:srgbClr val="FA5F1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13E5D-0A5A-E8B0-CE63-BA4698097E58}"/>
                </a:ext>
              </a:extLst>
            </p:cNvPr>
            <p:cNvSpPr txBox="1"/>
            <p:nvPr/>
          </p:nvSpPr>
          <p:spPr>
            <a:xfrm>
              <a:off x="1776154" y="2098423"/>
              <a:ext cx="2880000" cy="2880000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r>
                <a:rPr lang="en-US" sz="3800" dirty="0">
                  <a:solidFill>
                    <a:schemeClr val="bg1"/>
                  </a:solidFill>
                </a:rPr>
                <a:t>Dynamic Communication and </a:t>
              </a:r>
              <a:r>
                <a:rPr lang="en-US" sz="3800" dirty="0" err="1">
                  <a:solidFill>
                    <a:schemeClr val="bg1"/>
                  </a:solidFill>
                </a:rPr>
                <a:t>Synchronisation</a:t>
              </a:r>
              <a:endParaRPr lang="en-NL" sz="3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F087F85-2E6E-E25B-62A1-196486468C63}"/>
              </a:ext>
            </a:extLst>
          </p:cNvPr>
          <p:cNvSpPr txBox="1"/>
          <p:nvPr/>
        </p:nvSpPr>
        <p:spPr>
          <a:xfrm>
            <a:off x="3058566" y="5394933"/>
            <a:ext cx="6074868" cy="1077218"/>
          </a:xfrm>
          <a:prstGeom prst="rect">
            <a:avLst/>
          </a:prstGeom>
          <a:solidFill>
            <a:srgbClr val="C00000">
              <a:alpha val="74902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Cooperative Information Systems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for Networked Business Support</a:t>
            </a:r>
            <a:endParaRPr lang="en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BCDC-82F9-4B0D-92E1-4FB39F4D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2" y="0"/>
            <a:ext cx="10075333" cy="2259108"/>
          </a:xfrm>
        </p:spPr>
        <p:txBody>
          <a:bodyPr anchor="b"/>
          <a:lstStyle/>
          <a:p>
            <a:r>
              <a:rPr lang="en-US" sz="6600" dirty="0"/>
              <a:t>Networked Business Support</a:t>
            </a:r>
            <a:endParaRPr lang="en-NL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923A8-2DA7-4A3A-8B8B-C36D1937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332" y="2849252"/>
            <a:ext cx="10075335" cy="254445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The why, what, how and with what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The business and research perspectives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The network of concepts for networks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FE3EFE-4104-F20A-0DF1-DD7E9B4459E7}"/>
              </a:ext>
            </a:extLst>
          </p:cNvPr>
          <p:cNvGrpSpPr/>
          <p:nvPr/>
        </p:nvGrpSpPr>
        <p:grpSpPr>
          <a:xfrm>
            <a:off x="0" y="6102626"/>
            <a:ext cx="12192000" cy="755374"/>
            <a:chOff x="0" y="6102626"/>
            <a:chExt cx="12192000" cy="7553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8D1D0A-2818-4E48-5CDB-DF5CDCEDD7B2}"/>
                </a:ext>
              </a:extLst>
            </p:cNvPr>
            <p:cNvSpPr/>
            <p:nvPr/>
          </p:nvSpPr>
          <p:spPr>
            <a:xfrm>
              <a:off x="0" y="6102626"/>
              <a:ext cx="12192000" cy="75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93504E-1B61-7D34-49BC-DC3C11EB4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912" y="6202561"/>
              <a:ext cx="875335" cy="52024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56A615-B98B-D741-730C-7464E9283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80" y="6215152"/>
              <a:ext cx="1212523" cy="517343"/>
            </a:xfrm>
            <a:prstGeom prst="rect">
              <a:avLst/>
            </a:prstGeom>
          </p:spPr>
        </p:pic>
        <p:pic>
          <p:nvPicPr>
            <p:cNvPr id="7" name="Picture 6" descr="A red and black logo&#10;&#10;Description automatically generated">
              <a:extLst>
                <a:ext uri="{FF2B5EF4-FFF2-40B4-BE49-F238E27FC236}">
                  <a16:creationId xmlns:a16="http://schemas.microsoft.com/office/drawing/2014/main" id="{ABF01D40-96E9-3C05-7129-BA3E81EFA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4" y="6137605"/>
              <a:ext cx="2640696" cy="720395"/>
            </a:xfrm>
            <a:prstGeom prst="rect">
              <a:avLst/>
            </a:prstGeom>
          </p:spPr>
        </p:pic>
        <p:pic>
          <p:nvPicPr>
            <p:cNvPr id="8" name="Picture 7" descr="A black and orange logo&#10;&#10;Description automatically generated">
              <a:extLst>
                <a:ext uri="{FF2B5EF4-FFF2-40B4-BE49-F238E27FC236}">
                  <a16:creationId xmlns:a16="http://schemas.microsoft.com/office/drawing/2014/main" id="{DA898F77-CCFE-69B6-85FC-11215B225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221" y="6237678"/>
              <a:ext cx="1809554" cy="52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9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1234</Words>
  <Application>Microsoft Office PowerPoint</Application>
  <PresentationFormat>Widescreen</PresentationFormat>
  <Paragraphs>425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Algerian</vt:lpstr>
      <vt:lpstr>Aptos</vt:lpstr>
      <vt:lpstr>Aptos Display</vt:lpstr>
      <vt:lpstr>Arial</vt:lpstr>
      <vt:lpstr>Calibri</vt:lpstr>
      <vt:lpstr>Calibri Light</vt:lpstr>
      <vt:lpstr>Corbel</vt:lpstr>
      <vt:lpstr>Wingdings</vt:lpstr>
      <vt:lpstr>Office Theme</vt:lpstr>
      <vt:lpstr>Kantoorthema</vt:lpstr>
      <vt:lpstr>1_Office Theme</vt:lpstr>
      <vt:lpstr>4_Office Theme</vt:lpstr>
      <vt:lpstr>Networked Business Models, Interorganizational Business Processes and Cooperative Information Systems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Networked Business Support</vt:lpstr>
      <vt:lpstr>PowerPoint Presentation</vt:lpstr>
      <vt:lpstr>PowerPoint Presentation</vt:lpstr>
      <vt:lpstr>PowerPoint Presentation</vt:lpstr>
      <vt:lpstr>The BASE/X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BASE/X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Learnings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Grefen, Paul</dc:creator>
  <cp:lastModifiedBy>Grefen, Paul</cp:lastModifiedBy>
  <cp:revision>27</cp:revision>
  <dcterms:created xsi:type="dcterms:W3CDTF">2024-11-07T12:58:11Z</dcterms:created>
  <dcterms:modified xsi:type="dcterms:W3CDTF">2024-11-18T15:15:17Z</dcterms:modified>
</cp:coreProperties>
</file>