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356" r:id="rId2"/>
    <p:sldId id="354" r:id="rId3"/>
    <p:sldId id="276" r:id="rId4"/>
    <p:sldId id="340" r:id="rId5"/>
    <p:sldId id="355" r:id="rId6"/>
    <p:sldId id="278" r:id="rId7"/>
    <p:sldId id="310" r:id="rId8"/>
    <p:sldId id="341" r:id="rId9"/>
    <p:sldId id="349" r:id="rId10"/>
    <p:sldId id="281" r:id="rId11"/>
    <p:sldId id="316" r:id="rId12"/>
    <p:sldId id="288" r:id="rId13"/>
    <p:sldId id="336" r:id="rId14"/>
    <p:sldId id="320" r:id="rId15"/>
    <p:sldId id="323" r:id="rId16"/>
    <p:sldId id="353" r:id="rId17"/>
    <p:sldId id="342" r:id="rId18"/>
    <p:sldId id="351" r:id="rId19"/>
    <p:sldId id="344" r:id="rId20"/>
    <p:sldId id="343" r:id="rId21"/>
    <p:sldId id="345" r:id="rId22"/>
    <p:sldId id="346" r:id="rId23"/>
    <p:sldId id="347" r:id="rId24"/>
    <p:sldId id="264" r:id="rId25"/>
    <p:sldId id="260" r:id="rId26"/>
    <p:sldId id="259" r:id="rId27"/>
    <p:sldId id="350" r:id="rId28"/>
    <p:sldId id="338" r:id="rId29"/>
    <p:sldId id="352" r:id="rId30"/>
    <p:sldId id="348" r:id="rId31"/>
  </p:sldIdLst>
  <p:sldSz cx="12192000" cy="6858000"/>
  <p:notesSz cx="6858000" cy="9144000"/>
  <p:defaultTextStyle>
    <a:defPPr>
      <a:defRPr lang="en-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216"/>
    <p:restoredTop sz="95153"/>
  </p:normalViewPr>
  <p:slideViewPr>
    <p:cSldViewPr snapToGrid="0" snapToObjects="1">
      <p:cViewPr varScale="1">
        <p:scale>
          <a:sx n="94" d="100"/>
          <a:sy n="94" d="100"/>
        </p:scale>
        <p:origin x="208" y="6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575CB2-388B-ED43-BC83-869E52F32300}" type="datetimeFigureOut">
              <a:rPr lang="en-SA" smtClean="0"/>
              <a:t>7/9/24</a:t>
            </a:fld>
            <a:endParaRPr lang="en-S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CBB53-17FC-E147-BD7A-A4681731B097}" type="slidenum">
              <a:rPr lang="en-SA" smtClean="0"/>
              <a:t>‹#›</a:t>
            </a:fld>
            <a:endParaRPr lang="en-SA"/>
          </a:p>
        </p:txBody>
      </p:sp>
    </p:spTree>
    <p:extLst>
      <p:ext uri="{BB962C8B-B14F-4D97-AF65-F5344CB8AC3E}">
        <p14:creationId xmlns:p14="http://schemas.microsoft.com/office/powerpoint/2010/main" val="872453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2B9ED2-B60F-AE4B-B3C0-DC16C2A6696B}" type="slidenum">
              <a:rPr lang="it-IT"/>
              <a:pPr>
                <a:defRPr/>
              </a:pPr>
              <a:t>1</a:t>
            </a:fld>
            <a:endParaRPr lang="it-IT"/>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extLst>
      <p:ext uri="{BB962C8B-B14F-4D97-AF65-F5344CB8AC3E}">
        <p14:creationId xmlns:p14="http://schemas.microsoft.com/office/powerpoint/2010/main" val="4112265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2B9ED2-B60F-AE4B-B3C0-DC16C2A6696B}" type="slidenum">
              <a:rPr lang="it-IT"/>
              <a:pPr>
                <a:defRPr/>
              </a:pPr>
              <a:t>19</a:t>
            </a:fld>
            <a:endParaRPr lang="it-IT"/>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extLst>
      <p:ext uri="{BB962C8B-B14F-4D97-AF65-F5344CB8AC3E}">
        <p14:creationId xmlns:p14="http://schemas.microsoft.com/office/powerpoint/2010/main" val="3741998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2B9ED2-B60F-AE4B-B3C0-DC16C2A6696B}" type="slidenum">
              <a:rPr lang="it-IT"/>
              <a:pPr>
                <a:defRPr/>
              </a:pPr>
              <a:t>20</a:t>
            </a:fld>
            <a:endParaRPr lang="it-IT"/>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extLst>
      <p:ext uri="{BB962C8B-B14F-4D97-AF65-F5344CB8AC3E}">
        <p14:creationId xmlns:p14="http://schemas.microsoft.com/office/powerpoint/2010/main" val="631733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2B9ED2-B60F-AE4B-B3C0-DC16C2A6696B}" type="slidenum">
              <a:rPr lang="it-IT"/>
              <a:pPr>
                <a:defRPr/>
              </a:pPr>
              <a:t>21</a:t>
            </a:fld>
            <a:endParaRPr lang="it-IT"/>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extLst>
      <p:ext uri="{BB962C8B-B14F-4D97-AF65-F5344CB8AC3E}">
        <p14:creationId xmlns:p14="http://schemas.microsoft.com/office/powerpoint/2010/main" val="2678618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2B9ED2-B60F-AE4B-B3C0-DC16C2A6696B}" type="slidenum">
              <a:rPr lang="it-IT"/>
              <a:pPr>
                <a:defRPr/>
              </a:pPr>
              <a:t>22</a:t>
            </a:fld>
            <a:endParaRPr lang="it-IT"/>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extLst>
      <p:ext uri="{BB962C8B-B14F-4D97-AF65-F5344CB8AC3E}">
        <p14:creationId xmlns:p14="http://schemas.microsoft.com/office/powerpoint/2010/main" val="1269217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2B9ED2-B60F-AE4B-B3C0-DC16C2A6696B}" type="slidenum">
              <a:rPr lang="it-IT"/>
              <a:pPr>
                <a:defRPr/>
              </a:pPr>
              <a:t>23</a:t>
            </a:fld>
            <a:endParaRPr lang="it-IT"/>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extLst>
      <p:ext uri="{BB962C8B-B14F-4D97-AF65-F5344CB8AC3E}">
        <p14:creationId xmlns:p14="http://schemas.microsoft.com/office/powerpoint/2010/main" val="1207715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895f3648ef_7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895f3648ef_7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Louis, notes for Jürgen:</a:t>
            </a:r>
            <a:endParaRPr/>
          </a:p>
          <a:p>
            <a:pPr marL="457200" lvl="0" indent="-298450" algn="l" rtl="0">
              <a:spcBef>
                <a:spcPts val="0"/>
              </a:spcBef>
              <a:spcAft>
                <a:spcPts val="0"/>
              </a:spcAft>
              <a:buSzPts val="1100"/>
              <a:buChar char="●"/>
            </a:pPr>
            <a:r>
              <a:rPr lang="en"/>
              <a:t>Our recent research in learning-to-learn has made fundamental contributions in automatically discovering novel supervised and reinforcement learning algorithms.</a:t>
            </a:r>
            <a:endParaRPr/>
          </a:p>
          <a:p>
            <a:pPr marL="457200" lvl="0" indent="-298450" algn="l" rtl="0">
              <a:spcBef>
                <a:spcPts val="0"/>
              </a:spcBef>
              <a:spcAft>
                <a:spcPts val="0"/>
              </a:spcAft>
              <a:buSzPts val="1100"/>
              <a:buChar char="●"/>
            </a:pPr>
            <a:r>
              <a:rPr lang="en"/>
              <a:t>Crucially, for the first time, these learning algorithms are general-purpose and thus reusable across a wide range of tasks.</a:t>
            </a:r>
            <a:endParaRPr/>
          </a:p>
          <a:p>
            <a:pPr marL="457200" lvl="0" indent="-298450" algn="l" rtl="0">
              <a:spcBef>
                <a:spcPts val="0"/>
              </a:spcBef>
              <a:spcAft>
                <a:spcPts val="0"/>
              </a:spcAft>
              <a:buSzPts val="1100"/>
              <a:buChar char="●"/>
            </a:pPr>
            <a:r>
              <a:rPr lang="en"/>
              <a:t>We showed that backpropagation can be meta-learned to run purely in the forward mode of a recurrent neural network.</a:t>
            </a:r>
            <a:endParaRPr/>
          </a:p>
          <a:p>
            <a:pPr marL="457200" lvl="0" indent="-298450" algn="l" rtl="0">
              <a:spcBef>
                <a:spcPts val="0"/>
              </a:spcBef>
              <a:spcAft>
                <a:spcPts val="0"/>
              </a:spcAft>
              <a:buSzPts val="1100"/>
              <a:buChar char="●"/>
            </a:pPr>
            <a:r>
              <a:rPr lang="en"/>
              <a:t>In the same paper, we also showed how fast weight programmers can be framed as weight sharing in a neural network.</a:t>
            </a:r>
            <a:endParaRPr/>
          </a:p>
          <a:p>
            <a:pPr marL="457200" lvl="0" indent="-298450" algn="l" rtl="0">
              <a:spcBef>
                <a:spcPts val="0"/>
              </a:spcBef>
              <a:spcAft>
                <a:spcPts val="0"/>
              </a:spcAft>
              <a:buSzPts val="1100"/>
              <a:buChar char="●"/>
            </a:pPr>
            <a:r>
              <a:rPr lang="en"/>
              <a:t>In another project we showed how self-modifying neural networks can learn how to learn without any need for using existing meta optimization algorithms.</a:t>
            </a:r>
            <a:endParaRPr/>
          </a:p>
          <a:p>
            <a:pPr marL="457200" lvl="0" indent="-298450" algn="l" rtl="0">
              <a:spcBef>
                <a:spcPts val="0"/>
              </a:spcBef>
              <a:spcAft>
                <a:spcPts val="0"/>
              </a:spcAft>
              <a:buSzPts val="1100"/>
              <a:buChar char="●"/>
            </a:pPr>
            <a:r>
              <a:rPr lang="en"/>
              <a:t>To find out more about our research in meta learning, scan the qr code.</a:t>
            </a:r>
            <a:endParaRPr/>
          </a:p>
          <a:p>
            <a:pPr marL="0" lvl="0" indent="0" algn="l" rtl="0">
              <a:spcBef>
                <a:spcPts val="0"/>
              </a:spcBef>
              <a:spcAft>
                <a:spcPts val="0"/>
              </a:spcAft>
              <a:buNone/>
            </a:pPr>
            <a:endParaRPr/>
          </a:p>
          <a:p>
            <a:pPr marL="0" lvl="0" indent="0" algn="l" rtl="0">
              <a:spcBef>
                <a:spcPts val="0"/>
              </a:spcBef>
              <a:spcAft>
                <a:spcPts val="0"/>
              </a:spcAft>
              <a:buNone/>
            </a:pPr>
            <a:r>
              <a:rPr lang="en"/>
              <a:t>Wenyi (if Juergen wants to mention):</a:t>
            </a:r>
            <a:endParaRPr/>
          </a:p>
          <a:p>
            <a:pPr marL="457200" lvl="0" indent="-298450" algn="l" rtl="0">
              <a:spcBef>
                <a:spcPts val="0"/>
              </a:spcBef>
              <a:spcAft>
                <a:spcPts val="0"/>
              </a:spcAft>
              <a:buSzPts val="1100"/>
              <a:buChar char="●"/>
            </a:pPr>
            <a:r>
              <a:rPr lang="en" sz="1150">
                <a:solidFill>
                  <a:srgbClr val="1D1C1D"/>
                </a:solidFill>
                <a:highlight>
                  <a:srgbClr val="F8F8F8"/>
                </a:highlight>
              </a:rPr>
              <a:t>A student of mine (Wenyi) is working on modeling emergence in complex systems using recursive self-modifying models.</a:t>
            </a:r>
            <a:endParaRPr sz="1150">
              <a:solidFill>
                <a:srgbClr val="1D1C1D"/>
              </a:solidFill>
              <a:highlight>
                <a:srgbClr val="F8F8F8"/>
              </a:highlight>
            </a:endParaRPr>
          </a:p>
          <a:p>
            <a:pPr marL="0" lvl="0" indent="0" algn="l" rtl="0">
              <a:spcBef>
                <a:spcPts val="0"/>
              </a:spcBef>
              <a:spcAft>
                <a:spcPts val="0"/>
              </a:spcAft>
              <a:buNone/>
            </a:pPr>
            <a:endParaRPr sz="1150">
              <a:solidFill>
                <a:srgbClr val="1D1C1D"/>
              </a:solidFill>
              <a:highlight>
                <a:srgbClr val="F8F8F8"/>
              </a:highlight>
            </a:endParaRPr>
          </a:p>
          <a:p>
            <a:pPr marL="0" lvl="0" indent="0" algn="l" rtl="0">
              <a:spcBef>
                <a:spcPts val="0"/>
              </a:spcBef>
              <a:spcAft>
                <a:spcPts val="0"/>
              </a:spcAft>
              <a:buNone/>
            </a:pPr>
            <a:r>
              <a:rPr lang="en"/>
              <a:t>---</a:t>
            </a:r>
            <a:endParaRPr/>
          </a:p>
          <a:p>
            <a:pPr marL="0" lvl="0" indent="0" algn="l" rtl="0">
              <a:spcBef>
                <a:spcPts val="0"/>
              </a:spcBef>
              <a:spcAft>
                <a:spcPts val="0"/>
              </a:spcAft>
              <a:buNone/>
            </a:pPr>
            <a:r>
              <a:rPr lang="en"/>
              <a:t>Longer transcript for slides from my spotlight talk (if of any use to Juergen):</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a:t>Hi, I'm Louis Kirsch and my research is on meta-learning, in particular on discovering</a:t>
            </a:r>
            <a:endParaRPr/>
          </a:p>
          <a:p>
            <a:pPr marL="0" lvl="0" indent="0" algn="l" rtl="0">
              <a:lnSpc>
                <a:spcPct val="115000"/>
              </a:lnSpc>
              <a:spcBef>
                <a:spcPts val="0"/>
              </a:spcBef>
              <a:spcAft>
                <a:spcPts val="0"/>
              </a:spcAft>
              <a:buClr>
                <a:schemeClr val="dk1"/>
              </a:buClr>
              <a:buSzPts val="1100"/>
              <a:buFont typeface="Arial"/>
              <a:buNone/>
            </a:pPr>
            <a:r>
              <a:rPr lang="en"/>
              <a:t>new learning algorithms that are reusable across a wide range of tasks.</a:t>
            </a:r>
            <a:endParaRPr/>
          </a:p>
          <a:p>
            <a:pPr marL="0" lvl="0" indent="0" algn="l" rtl="0">
              <a:lnSpc>
                <a:spcPct val="115000"/>
              </a:lnSpc>
              <a:spcBef>
                <a:spcPts val="0"/>
              </a:spcBef>
              <a:spcAft>
                <a:spcPts val="0"/>
              </a:spcAft>
              <a:buClr>
                <a:schemeClr val="dk1"/>
              </a:buClr>
              <a:buSzPts val="1100"/>
              <a:buFont typeface="Arial"/>
              <a:buNone/>
            </a:pPr>
            <a:r>
              <a:rPr lang="en"/>
              <a:t>This allows driving new advances in machine learning via meta-learning.</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There are many approaches to what I call general-purpose meta-learning.</a:t>
            </a:r>
            <a:endParaRPr/>
          </a:p>
          <a:p>
            <a:pPr marL="0" lvl="0" indent="0" algn="l" rtl="0">
              <a:lnSpc>
                <a:spcPct val="115000"/>
              </a:lnSpc>
              <a:spcBef>
                <a:spcPts val="0"/>
              </a:spcBef>
              <a:spcAft>
                <a:spcPts val="0"/>
              </a:spcAft>
              <a:buClr>
                <a:schemeClr val="dk1"/>
              </a:buClr>
              <a:buSzPts val="1100"/>
              <a:buFont typeface="Arial"/>
              <a:buNone/>
            </a:pPr>
            <a:r>
              <a:rPr lang="en"/>
              <a:t>One idea is to represent learning algorithms as loss functions, as I've done in meta-general.</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Essentially a number of agents interact with different environments and discover a new</a:t>
            </a:r>
            <a:endParaRPr/>
          </a:p>
          <a:p>
            <a:pPr marL="0" lvl="0" indent="0" algn="l" rtl="0">
              <a:lnSpc>
                <a:spcPct val="115000"/>
              </a:lnSpc>
              <a:spcBef>
                <a:spcPts val="0"/>
              </a:spcBef>
              <a:spcAft>
                <a:spcPts val="0"/>
              </a:spcAft>
              <a:buClr>
                <a:schemeClr val="dk1"/>
              </a:buClr>
              <a:buSzPts val="1100"/>
              <a:buFont typeface="Arial"/>
              <a:buNone/>
            </a:pPr>
            <a:r>
              <a:rPr lang="en"/>
              <a:t>learning algorithm that works across all of them.</a:t>
            </a:r>
            <a:endParaRPr/>
          </a:p>
          <a:p>
            <a:pPr marL="0" lvl="0" indent="0" algn="l" rtl="0">
              <a:lnSpc>
                <a:spcPct val="115000"/>
              </a:lnSpc>
              <a:spcBef>
                <a:spcPts val="0"/>
              </a:spcBef>
              <a:spcAft>
                <a:spcPts val="0"/>
              </a:spcAft>
              <a:buClr>
                <a:schemeClr val="dk1"/>
              </a:buClr>
              <a:buSzPts val="1100"/>
              <a:buFont typeface="Arial"/>
              <a:buNone/>
            </a:pPr>
            <a:r>
              <a:rPr lang="en"/>
              <a:t>The main contribution is that the meta-learned reinforcement learning algorithm generalizes to unseen environments</a:t>
            </a:r>
            <a:endParaRPr/>
          </a:p>
          <a:p>
            <a:pPr marL="0" lvl="0" indent="0" algn="l" rtl="0">
              <a:lnSpc>
                <a:spcPct val="115000"/>
              </a:lnSpc>
              <a:spcBef>
                <a:spcPts val="0"/>
              </a:spcBef>
              <a:spcAft>
                <a:spcPts val="0"/>
              </a:spcAft>
              <a:buClr>
                <a:schemeClr val="dk1"/>
              </a:buClr>
              <a:buSzPts val="1100"/>
              <a:buFont typeface="Arial"/>
              <a:buNone/>
            </a:pPr>
            <a:r>
              <a:rPr lang="en"/>
              <a:t>and it largely outperforms existing algorithms such as reinforce, PPO and sometimes DDPG.</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In another approach that I call variable-shared meta-learning or symmetric learning agents,</a:t>
            </a:r>
            <a:endParaRPr/>
          </a:p>
          <a:p>
            <a:pPr marL="0" lvl="0" indent="0" algn="l" rtl="0">
              <a:lnSpc>
                <a:spcPct val="115000"/>
              </a:lnSpc>
              <a:spcBef>
                <a:spcPts val="0"/>
              </a:spcBef>
              <a:spcAft>
                <a:spcPts val="0"/>
              </a:spcAft>
              <a:buClr>
                <a:schemeClr val="dk1"/>
              </a:buClr>
              <a:buSzPts val="1100"/>
              <a:buFont typeface="Arial"/>
              <a:buNone/>
            </a:pPr>
            <a:r>
              <a:rPr lang="en"/>
              <a:t>we use a more black-box approach, where we don't use gradient descent at meta-test</a:t>
            </a:r>
            <a:endParaRPr/>
          </a:p>
          <a:p>
            <a:pPr marL="0" lvl="0" indent="0" algn="l" rtl="0">
              <a:lnSpc>
                <a:spcPct val="115000"/>
              </a:lnSpc>
              <a:spcBef>
                <a:spcPts val="0"/>
              </a:spcBef>
              <a:spcAft>
                <a:spcPts val="0"/>
              </a:spcAft>
              <a:buClr>
                <a:schemeClr val="dk1"/>
              </a:buClr>
              <a:buSzPts val="1100"/>
              <a:buFont typeface="Arial"/>
              <a:buNone/>
            </a:pPr>
            <a:r>
              <a:rPr lang="en"/>
              <a:t>time anymore.</a:t>
            </a:r>
            <a:endParaRPr/>
          </a:p>
          <a:p>
            <a:pPr marL="0" lvl="0" indent="0" algn="l" rtl="0">
              <a:lnSpc>
                <a:spcPct val="115000"/>
              </a:lnSpc>
              <a:spcBef>
                <a:spcPts val="0"/>
              </a:spcBef>
              <a:spcAft>
                <a:spcPts val="0"/>
              </a:spcAft>
              <a:buClr>
                <a:schemeClr val="dk1"/>
              </a:buClr>
              <a:buSzPts val="1100"/>
              <a:buFont typeface="Arial"/>
              <a:buNone/>
            </a:pPr>
            <a:r>
              <a:rPr lang="en"/>
              <a:t>We just represent the learning algorithm using many many LSTMs that share the same parameters,</a:t>
            </a:r>
            <a:endParaRPr/>
          </a:p>
          <a:p>
            <a:pPr marL="0" lvl="0" indent="0" algn="l" rtl="0">
              <a:lnSpc>
                <a:spcPct val="115000"/>
              </a:lnSpc>
              <a:spcBef>
                <a:spcPts val="0"/>
              </a:spcBef>
              <a:spcAft>
                <a:spcPts val="0"/>
              </a:spcAft>
              <a:buClr>
                <a:schemeClr val="dk1"/>
              </a:buClr>
              <a:buSzPts val="1100"/>
              <a:buFont typeface="Arial"/>
              <a:buNone/>
            </a:pPr>
            <a:r>
              <a:rPr lang="en"/>
              <a:t>forming an in-context learning algorithm.</a:t>
            </a:r>
            <a:endParaRPr/>
          </a:p>
          <a:p>
            <a:pPr marL="0" lvl="0" indent="0" algn="l" rtl="0">
              <a:lnSpc>
                <a:spcPct val="115000"/>
              </a:lnSpc>
              <a:spcBef>
                <a:spcPts val="0"/>
              </a:spcBef>
              <a:spcAft>
                <a:spcPts val="0"/>
              </a:spcAft>
              <a:buClr>
                <a:schemeClr val="dk1"/>
              </a:buClr>
              <a:buSzPts val="1100"/>
              <a:buFont typeface="Arial"/>
              <a:buNone/>
            </a:pPr>
            <a:r>
              <a:rPr lang="en"/>
              <a:t>This allows us to implement the backpropagation algorithm purely in the activations of a recurrent</a:t>
            </a:r>
            <a:endParaRPr/>
          </a:p>
          <a:p>
            <a:pPr marL="0" lvl="0" indent="0" algn="l" rtl="0">
              <a:lnSpc>
                <a:spcPct val="115000"/>
              </a:lnSpc>
              <a:spcBef>
                <a:spcPts val="0"/>
              </a:spcBef>
              <a:spcAft>
                <a:spcPts val="0"/>
              </a:spcAft>
              <a:buClr>
                <a:schemeClr val="dk1"/>
              </a:buClr>
              <a:buSzPts val="1100"/>
              <a:buFont typeface="Arial"/>
              <a:buNone/>
            </a:pPr>
            <a:r>
              <a:rPr lang="en"/>
              <a:t>neural network.</a:t>
            </a:r>
            <a:endParaRPr/>
          </a:p>
          <a:p>
            <a:pPr marL="0" lvl="0" indent="0" algn="l" rtl="0">
              <a:lnSpc>
                <a:spcPct val="115000"/>
              </a:lnSpc>
              <a:spcBef>
                <a:spcPts val="0"/>
              </a:spcBef>
              <a:spcAft>
                <a:spcPts val="0"/>
              </a:spcAft>
              <a:buClr>
                <a:schemeClr val="dk1"/>
              </a:buClr>
              <a:buSzPts val="1100"/>
              <a:buFont typeface="Arial"/>
              <a:buNone/>
            </a:pPr>
            <a:r>
              <a:rPr lang="en"/>
              <a:t>And we call this procedure learning algorithm cloning or destination.</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The same network can also discover new learning algorithms from scratch, and those can be</a:t>
            </a:r>
            <a:endParaRPr/>
          </a:p>
          <a:p>
            <a:pPr marL="0" lvl="0" indent="0" algn="l" rtl="0">
              <a:lnSpc>
                <a:spcPct val="115000"/>
              </a:lnSpc>
              <a:spcBef>
                <a:spcPts val="0"/>
              </a:spcBef>
              <a:spcAft>
                <a:spcPts val="0"/>
              </a:spcAft>
              <a:buClr>
                <a:schemeClr val="dk1"/>
              </a:buClr>
              <a:buSzPts val="1100"/>
              <a:buFont typeface="Arial"/>
              <a:buNone/>
            </a:pPr>
            <a:r>
              <a:rPr lang="en"/>
              <a:t>more sample efficient than gradient descent with Adam and generalized to entirely new</a:t>
            </a:r>
            <a:endParaRPr/>
          </a:p>
          <a:p>
            <a:pPr marL="0" lvl="0" indent="0" algn="l" rtl="0">
              <a:lnSpc>
                <a:spcPct val="115000"/>
              </a:lnSpc>
              <a:spcBef>
                <a:spcPts val="0"/>
              </a:spcBef>
              <a:spcAft>
                <a:spcPts val="0"/>
              </a:spcAft>
              <a:buClr>
                <a:schemeClr val="dk1"/>
              </a:buClr>
              <a:buSzPts val="1100"/>
              <a:buFont typeface="Arial"/>
              <a:buNone/>
            </a:pPr>
            <a:r>
              <a:rPr lang="en"/>
              <a:t>datasets.</a:t>
            </a:r>
            <a:endParaRPr/>
          </a:p>
          <a:p>
            <a:pPr marL="0" lvl="0" indent="0" algn="l" rtl="0">
              <a:lnSpc>
                <a:spcPct val="115000"/>
              </a:lnSpc>
              <a:spcBef>
                <a:spcPts val="0"/>
              </a:spcBef>
              <a:spcAft>
                <a:spcPts val="0"/>
              </a:spcAft>
              <a:buClr>
                <a:schemeClr val="dk1"/>
              </a:buClr>
              <a:buSzPts val="1100"/>
              <a:buFont typeface="Arial"/>
              <a:buNone/>
            </a:pPr>
            <a:r>
              <a:rPr lang="en"/>
              <a:t>Crucially, again, we don't need any gradient at meta-test time, but the learning algorithm</a:t>
            </a:r>
            <a:endParaRPr/>
          </a:p>
          <a:p>
            <a:pPr marL="0" lvl="0" indent="0" algn="l" rtl="0">
              <a:lnSpc>
                <a:spcPct val="115000"/>
              </a:lnSpc>
              <a:spcBef>
                <a:spcPts val="0"/>
              </a:spcBef>
              <a:spcAft>
                <a:spcPts val="0"/>
              </a:spcAft>
              <a:buClr>
                <a:schemeClr val="dk1"/>
              </a:buClr>
              <a:buSzPts val="1100"/>
              <a:buFont typeface="Arial"/>
              <a:buNone/>
            </a:pPr>
            <a:r>
              <a:rPr lang="en"/>
              <a:t>is purely in-context.</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Finally, in our general-purpose in-context learners, we use more generic LSTMs and transformers</a:t>
            </a:r>
            <a:endParaRPr/>
          </a:p>
          <a:p>
            <a:pPr marL="0" lvl="0" indent="0" algn="l" rtl="0">
              <a:lnSpc>
                <a:spcPct val="115000"/>
              </a:lnSpc>
              <a:spcBef>
                <a:spcPts val="0"/>
              </a:spcBef>
              <a:spcAft>
                <a:spcPts val="0"/>
              </a:spcAft>
              <a:buClr>
                <a:schemeClr val="dk1"/>
              </a:buClr>
              <a:buSzPts val="1100"/>
              <a:buFont typeface="Arial"/>
              <a:buNone/>
            </a:pPr>
            <a:r>
              <a:rPr lang="en"/>
              <a:t>without the weight sharing to implement in-context learning algorithms.</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We were able to show that as you increase the number of tasks, we can transition from</a:t>
            </a:r>
            <a:endParaRPr/>
          </a:p>
          <a:p>
            <a:pPr marL="0" lvl="0" indent="0" algn="l" rtl="0">
              <a:lnSpc>
                <a:spcPct val="115000"/>
              </a:lnSpc>
              <a:spcBef>
                <a:spcPts val="0"/>
              </a:spcBef>
              <a:spcAft>
                <a:spcPts val="0"/>
              </a:spcAft>
              <a:buClr>
                <a:schemeClr val="dk1"/>
              </a:buClr>
              <a:buSzPts val="1100"/>
              <a:buFont typeface="Arial"/>
              <a:buNone/>
            </a:pPr>
            <a:r>
              <a:rPr lang="en"/>
              <a:t>memorization to learning.</a:t>
            </a:r>
            <a:endParaRPr/>
          </a:p>
          <a:p>
            <a:pPr marL="0" lvl="0" indent="0" algn="l" rtl="0">
              <a:lnSpc>
                <a:spcPct val="115000"/>
              </a:lnSpc>
              <a:spcBef>
                <a:spcPts val="0"/>
              </a:spcBef>
              <a:spcAft>
                <a:spcPts val="0"/>
              </a:spcAft>
              <a:buClr>
                <a:schemeClr val="dk1"/>
              </a:buClr>
              <a:buSzPts val="1100"/>
              <a:buFont typeface="Arial"/>
              <a:buNone/>
            </a:pPr>
            <a:r>
              <a:rPr lang="en"/>
              <a:t>So with few tasks, the network performs task memorization.</a:t>
            </a:r>
            <a:endParaRPr/>
          </a:p>
          <a:p>
            <a:pPr marL="0" lvl="0" indent="0" algn="l" rtl="0">
              <a:lnSpc>
                <a:spcPct val="115000"/>
              </a:lnSpc>
              <a:spcBef>
                <a:spcPts val="0"/>
              </a:spcBef>
              <a:spcAft>
                <a:spcPts val="0"/>
              </a:spcAft>
              <a:buClr>
                <a:schemeClr val="dk1"/>
              </a:buClr>
              <a:buSzPts val="1100"/>
              <a:buFont typeface="Arial"/>
              <a:buNone/>
            </a:pPr>
            <a:r>
              <a:rPr lang="en"/>
              <a:t>With more tasks, it goes to task identification, and with even more tasks, we go to general-purpose</a:t>
            </a:r>
            <a:endParaRPr/>
          </a:p>
          <a:p>
            <a:pPr marL="0" lvl="0" indent="0" algn="l" rtl="0">
              <a:lnSpc>
                <a:spcPct val="115000"/>
              </a:lnSpc>
              <a:spcBef>
                <a:spcPts val="0"/>
              </a:spcBef>
              <a:spcAft>
                <a:spcPts val="0"/>
              </a:spcAft>
              <a:buClr>
                <a:schemeClr val="dk1"/>
              </a:buClr>
              <a:buSzPts val="1100"/>
              <a:buFont typeface="Arial"/>
              <a:buNone/>
            </a:pPr>
            <a:r>
              <a:rPr lang="en"/>
              <a:t>learning to learn, where the discovered learning algorithms can be reused across a wide range</a:t>
            </a:r>
            <a:endParaRPr/>
          </a:p>
          <a:p>
            <a:pPr marL="0" lvl="0" indent="0" algn="l" rtl="0">
              <a:lnSpc>
                <a:spcPct val="115000"/>
              </a:lnSpc>
              <a:spcBef>
                <a:spcPts val="0"/>
              </a:spcBef>
              <a:spcAft>
                <a:spcPts val="0"/>
              </a:spcAft>
              <a:buClr>
                <a:schemeClr val="dk1"/>
              </a:buClr>
              <a:buSzPts val="1100"/>
              <a:buFont typeface="Arial"/>
              <a:buNone/>
            </a:pPr>
            <a:r>
              <a:rPr lang="en"/>
              <a:t>of problems.</a:t>
            </a:r>
            <a:endParaRPr/>
          </a:p>
          <a:p>
            <a:pPr marL="0" lvl="0" indent="0" algn="l" rtl="0">
              <a:lnSpc>
                <a:spcPct val="115000"/>
              </a:lnSpc>
              <a:spcBef>
                <a:spcPts val="0"/>
              </a:spcBef>
              <a:spcAft>
                <a:spcPts val="0"/>
              </a:spcAft>
              <a:buClr>
                <a:schemeClr val="dk1"/>
              </a:buClr>
              <a:buSzPts val="1100"/>
              <a:buFont typeface="Arial"/>
              <a:buNone/>
            </a:pPr>
            <a:r>
              <a:rPr lang="en"/>
              <a:t>In particular, that last phase transition is very interesting, as it happens quite suddenly</a:t>
            </a:r>
            <a:endParaRPr/>
          </a:p>
          <a:p>
            <a:pPr marL="0" lvl="0" indent="0" algn="l" rtl="0">
              <a:lnSpc>
                <a:spcPct val="115000"/>
              </a:lnSpc>
              <a:spcBef>
                <a:spcPts val="0"/>
              </a:spcBef>
              <a:spcAft>
                <a:spcPts val="0"/>
              </a:spcAft>
              <a:buClr>
                <a:schemeClr val="dk1"/>
              </a:buClr>
              <a:buSzPts val="1100"/>
              <a:buFont typeface="Arial"/>
              <a:buNone/>
            </a:pPr>
            <a:r>
              <a:rPr lang="en"/>
              <a:t>where solutions are discretely in either one of the two phases.</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So this was a quick overview over my research in general-purpose meta-learning.</a:t>
            </a:r>
            <a:endParaRPr/>
          </a:p>
          <a:p>
            <a:pPr marL="0" lvl="0" indent="0" algn="l" rtl="0">
              <a:lnSpc>
                <a:spcPct val="115000"/>
              </a:lnSpc>
              <a:spcBef>
                <a:spcPts val="0"/>
              </a:spcBef>
              <a:spcAft>
                <a:spcPts val="0"/>
              </a:spcAft>
              <a:buNone/>
            </a:pPr>
            <a:r>
              <a:rPr lang="en"/>
              <a:t>And here you can find out more.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897a86b4ee_9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897a86b4ee_9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Usually, the world model in a CM setup learns directly the environment dynamics by predicting sequences of observations and rewards given the actions</a:t>
            </a:r>
            <a:endParaRPr/>
          </a:p>
          <a:p>
            <a:pPr marL="457200" lvl="0" indent="-298450" algn="l" rtl="0">
              <a:spcBef>
                <a:spcPts val="0"/>
              </a:spcBef>
              <a:spcAft>
                <a:spcPts val="0"/>
              </a:spcAft>
              <a:buSzPts val="1100"/>
              <a:buChar char="-"/>
            </a:pPr>
            <a:r>
              <a:rPr lang="en"/>
              <a:t>The intrinsic reward for the Controller is the surprise of the model, measured by its prediction error, information gain or compression progress</a:t>
            </a:r>
            <a:endParaRPr/>
          </a:p>
          <a:p>
            <a:pPr marL="457200" lvl="0" indent="-298450" algn="l" rtl="0">
              <a:spcBef>
                <a:spcPts val="0"/>
              </a:spcBef>
              <a:spcAft>
                <a:spcPts val="0"/>
              </a:spcAft>
              <a:buSzPts val="1100"/>
              <a:buChar char="-"/>
            </a:pPr>
            <a:r>
              <a:rPr lang="en"/>
              <a:t>Is there a way to introduce an abstraction that helps to gain high level insights over longer time frames?</a:t>
            </a:r>
            <a:endParaRPr/>
          </a:p>
          <a:p>
            <a:pPr marL="457200" lvl="0" indent="-298450" algn="l" rtl="0">
              <a:spcBef>
                <a:spcPts val="0"/>
              </a:spcBef>
              <a:spcAft>
                <a:spcPts val="0"/>
              </a:spcAft>
              <a:buSzPts val="1100"/>
              <a:buChar char="-"/>
            </a:pPr>
            <a:r>
              <a:rPr lang="en"/>
              <a:t>One solution is that the controller generates abstract questions in the form of RNN weights. This RNN interacts with the environment and produces a binary result. The model has to predict the result just from the generated RNN weights. In principle, this way any computable yes/no question can be asked.</a:t>
            </a:r>
            <a:endParaRPr/>
          </a:p>
          <a:p>
            <a:pPr marL="457200" lvl="0" indent="-298450" algn="l" rtl="0">
              <a:spcBef>
                <a:spcPts val="0"/>
              </a:spcBef>
              <a:spcAft>
                <a:spcPts val="0"/>
              </a:spcAft>
              <a:buSzPts val="1100"/>
              <a:buChar char="-"/>
            </a:pPr>
            <a:r>
              <a:rPr lang="en"/>
              <a:t>Another solution is to frame question-answering through general value functions. Here observation dependent features are considered as pseudo-rewards. The model tries to predict the cumulative, temporally extended sum of these pseudo-rewards under a certain policy. Intrinsic reward can be derived through the prediction error or information gain of the (general) value functions.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895f3648ef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895f3648e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2B9ED2-B60F-AE4B-B3C0-DC16C2A6696B}" type="slidenum">
              <a:rPr lang="it-IT"/>
              <a:pPr>
                <a:defRPr/>
              </a:pPr>
              <a:t>27</a:t>
            </a:fld>
            <a:endParaRPr lang="it-IT"/>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extLst>
      <p:ext uri="{BB962C8B-B14F-4D97-AF65-F5344CB8AC3E}">
        <p14:creationId xmlns:p14="http://schemas.microsoft.com/office/powerpoint/2010/main" val="2941172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2B9ED2-B60F-AE4B-B3C0-DC16C2A6696B}" type="slidenum">
              <a:rPr lang="it-IT"/>
              <a:pPr>
                <a:defRPr/>
              </a:pPr>
              <a:t>30</a:t>
            </a:fld>
            <a:endParaRPr lang="it-IT"/>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extLst>
      <p:ext uri="{BB962C8B-B14F-4D97-AF65-F5344CB8AC3E}">
        <p14:creationId xmlns:p14="http://schemas.microsoft.com/office/powerpoint/2010/main" val="2948685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2B9ED2-B60F-AE4B-B3C0-DC16C2A6696B}" type="slidenum">
              <a:rPr lang="it-IT"/>
              <a:pPr>
                <a:defRPr/>
              </a:pPr>
              <a:t>2</a:t>
            </a:fld>
            <a:endParaRPr lang="it-IT"/>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extLst>
      <p:ext uri="{BB962C8B-B14F-4D97-AF65-F5344CB8AC3E}">
        <p14:creationId xmlns:p14="http://schemas.microsoft.com/office/powerpoint/2010/main" val="3191304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2B9ED2-B60F-AE4B-B3C0-DC16C2A6696B}" type="slidenum">
              <a:rPr lang="it-IT"/>
              <a:pPr>
                <a:defRPr/>
              </a:pPr>
              <a:t>3</a:t>
            </a:fld>
            <a:endParaRPr lang="it-IT"/>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2B9ED2-B60F-AE4B-B3C0-DC16C2A6696B}" type="slidenum">
              <a:rPr lang="it-IT"/>
              <a:pPr>
                <a:defRPr/>
              </a:pPr>
              <a:t>4</a:t>
            </a:fld>
            <a:endParaRPr lang="it-IT"/>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extLst>
      <p:ext uri="{BB962C8B-B14F-4D97-AF65-F5344CB8AC3E}">
        <p14:creationId xmlns:p14="http://schemas.microsoft.com/office/powerpoint/2010/main" val="1450954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2B9ED2-B60F-AE4B-B3C0-DC16C2A6696B}" type="slidenum">
              <a:rPr lang="it-IT"/>
              <a:pPr>
                <a:defRPr/>
              </a:pPr>
              <a:t>5</a:t>
            </a:fld>
            <a:endParaRPr lang="it-IT"/>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extLst>
      <p:ext uri="{BB962C8B-B14F-4D97-AF65-F5344CB8AC3E}">
        <p14:creationId xmlns:p14="http://schemas.microsoft.com/office/powerpoint/2010/main" val="2895541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2B9ED2-B60F-AE4B-B3C0-DC16C2A6696B}" type="slidenum">
              <a:rPr lang="it-IT"/>
              <a:pPr>
                <a:defRPr/>
              </a:pPr>
              <a:t>8</a:t>
            </a:fld>
            <a:endParaRPr lang="it-IT"/>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extLst>
      <p:ext uri="{BB962C8B-B14F-4D97-AF65-F5344CB8AC3E}">
        <p14:creationId xmlns:p14="http://schemas.microsoft.com/office/powerpoint/2010/main" val="817018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2B9ED2-B60F-AE4B-B3C0-DC16C2A6696B}" type="slidenum">
              <a:rPr lang="it-IT"/>
              <a:pPr>
                <a:defRPr/>
              </a:pPr>
              <a:t>9</a:t>
            </a:fld>
            <a:endParaRPr lang="it-IT"/>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extLst>
      <p:ext uri="{BB962C8B-B14F-4D97-AF65-F5344CB8AC3E}">
        <p14:creationId xmlns:p14="http://schemas.microsoft.com/office/powerpoint/2010/main" val="3062497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2B9ED2-B60F-AE4B-B3C0-DC16C2A6696B}" type="slidenum">
              <a:rPr lang="it-IT"/>
              <a:pPr>
                <a:defRPr/>
              </a:pPr>
              <a:t>17</a:t>
            </a:fld>
            <a:endParaRPr lang="it-IT"/>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extLst>
      <p:ext uri="{BB962C8B-B14F-4D97-AF65-F5344CB8AC3E}">
        <p14:creationId xmlns:p14="http://schemas.microsoft.com/office/powerpoint/2010/main" val="4079042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2B9ED2-B60F-AE4B-B3C0-DC16C2A6696B}" type="slidenum">
              <a:rPr lang="it-IT"/>
              <a:pPr>
                <a:defRPr/>
              </a:pPr>
              <a:t>18</a:t>
            </a:fld>
            <a:endParaRPr lang="it-IT"/>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extLst>
      <p:ext uri="{BB962C8B-B14F-4D97-AF65-F5344CB8AC3E}">
        <p14:creationId xmlns:p14="http://schemas.microsoft.com/office/powerpoint/2010/main" val="486682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F2DC3-2EB2-ED45-9DBE-0C4099B3B8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A"/>
          </a:p>
        </p:txBody>
      </p:sp>
      <p:sp>
        <p:nvSpPr>
          <p:cNvPr id="3" name="Subtitle 2">
            <a:extLst>
              <a:ext uri="{FF2B5EF4-FFF2-40B4-BE49-F238E27FC236}">
                <a16:creationId xmlns:a16="http://schemas.microsoft.com/office/drawing/2014/main" id="{C2E471BA-02BA-C04C-9114-C505B95117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A"/>
          </a:p>
        </p:txBody>
      </p:sp>
      <p:sp>
        <p:nvSpPr>
          <p:cNvPr id="4" name="Date Placeholder 3">
            <a:extLst>
              <a:ext uri="{FF2B5EF4-FFF2-40B4-BE49-F238E27FC236}">
                <a16:creationId xmlns:a16="http://schemas.microsoft.com/office/drawing/2014/main" id="{274D41D7-BAC7-544D-88F2-06E532E3E578}"/>
              </a:ext>
            </a:extLst>
          </p:cNvPr>
          <p:cNvSpPr>
            <a:spLocks noGrp="1"/>
          </p:cNvSpPr>
          <p:nvPr>
            <p:ph type="dt" sz="half" idx="10"/>
          </p:nvPr>
        </p:nvSpPr>
        <p:spPr/>
        <p:txBody>
          <a:bodyPr/>
          <a:lstStyle/>
          <a:p>
            <a:fld id="{B31587F6-8E94-EB42-8C2A-DE9BE7A67100}" type="datetimeFigureOut">
              <a:rPr lang="en-SA" smtClean="0"/>
              <a:t>7/9/24</a:t>
            </a:fld>
            <a:endParaRPr lang="en-SA"/>
          </a:p>
        </p:txBody>
      </p:sp>
      <p:sp>
        <p:nvSpPr>
          <p:cNvPr id="5" name="Footer Placeholder 4">
            <a:extLst>
              <a:ext uri="{FF2B5EF4-FFF2-40B4-BE49-F238E27FC236}">
                <a16:creationId xmlns:a16="http://schemas.microsoft.com/office/drawing/2014/main" id="{826F3B61-415B-C048-B043-2EBF1DFC9F94}"/>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1AB1CDA5-679D-8847-ABF6-3FB395621817}"/>
              </a:ext>
            </a:extLst>
          </p:cNvPr>
          <p:cNvSpPr>
            <a:spLocks noGrp="1"/>
          </p:cNvSpPr>
          <p:nvPr>
            <p:ph type="sldNum" sz="quarter" idx="12"/>
          </p:nvPr>
        </p:nvSpPr>
        <p:spPr/>
        <p:txBody>
          <a:bodyPr/>
          <a:lstStyle/>
          <a:p>
            <a:fld id="{2F2D975E-875D-834B-B1B6-729B79B7673B}" type="slidenum">
              <a:rPr lang="en-SA" smtClean="0"/>
              <a:t>‹#›</a:t>
            </a:fld>
            <a:endParaRPr lang="en-SA"/>
          </a:p>
        </p:txBody>
      </p:sp>
    </p:spTree>
    <p:extLst>
      <p:ext uri="{BB962C8B-B14F-4D97-AF65-F5344CB8AC3E}">
        <p14:creationId xmlns:p14="http://schemas.microsoft.com/office/powerpoint/2010/main" val="2965525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DFB2E-E8D3-EB4A-8268-752B283670B4}"/>
              </a:ext>
            </a:extLst>
          </p:cNvPr>
          <p:cNvSpPr>
            <a:spLocks noGrp="1"/>
          </p:cNvSpPr>
          <p:nvPr>
            <p:ph type="title"/>
          </p:nvPr>
        </p:nvSpPr>
        <p:spPr/>
        <p:txBody>
          <a:bodyPr/>
          <a:lstStyle/>
          <a:p>
            <a:r>
              <a:rPr lang="en-US"/>
              <a:t>Click to edit Master title style</a:t>
            </a:r>
            <a:endParaRPr lang="en-SA"/>
          </a:p>
        </p:txBody>
      </p:sp>
      <p:sp>
        <p:nvSpPr>
          <p:cNvPr id="3" name="Vertical Text Placeholder 2">
            <a:extLst>
              <a:ext uri="{FF2B5EF4-FFF2-40B4-BE49-F238E27FC236}">
                <a16:creationId xmlns:a16="http://schemas.microsoft.com/office/drawing/2014/main" id="{1879DB0E-635D-244B-972C-D0082D6607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578923D1-3499-A04E-B43D-550DCB426EDB}"/>
              </a:ext>
            </a:extLst>
          </p:cNvPr>
          <p:cNvSpPr>
            <a:spLocks noGrp="1"/>
          </p:cNvSpPr>
          <p:nvPr>
            <p:ph type="dt" sz="half" idx="10"/>
          </p:nvPr>
        </p:nvSpPr>
        <p:spPr/>
        <p:txBody>
          <a:bodyPr/>
          <a:lstStyle/>
          <a:p>
            <a:fld id="{B31587F6-8E94-EB42-8C2A-DE9BE7A67100}" type="datetimeFigureOut">
              <a:rPr lang="en-SA" smtClean="0"/>
              <a:t>7/9/24</a:t>
            </a:fld>
            <a:endParaRPr lang="en-SA"/>
          </a:p>
        </p:txBody>
      </p:sp>
      <p:sp>
        <p:nvSpPr>
          <p:cNvPr id="5" name="Footer Placeholder 4">
            <a:extLst>
              <a:ext uri="{FF2B5EF4-FFF2-40B4-BE49-F238E27FC236}">
                <a16:creationId xmlns:a16="http://schemas.microsoft.com/office/drawing/2014/main" id="{37D07DC1-8EFA-CE44-9B0F-69D640DCCB4B}"/>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65626FC5-1573-914F-BBEC-9952FD266450}"/>
              </a:ext>
            </a:extLst>
          </p:cNvPr>
          <p:cNvSpPr>
            <a:spLocks noGrp="1"/>
          </p:cNvSpPr>
          <p:nvPr>
            <p:ph type="sldNum" sz="quarter" idx="12"/>
          </p:nvPr>
        </p:nvSpPr>
        <p:spPr/>
        <p:txBody>
          <a:bodyPr/>
          <a:lstStyle/>
          <a:p>
            <a:fld id="{2F2D975E-875D-834B-B1B6-729B79B7673B}" type="slidenum">
              <a:rPr lang="en-SA" smtClean="0"/>
              <a:t>‹#›</a:t>
            </a:fld>
            <a:endParaRPr lang="en-SA"/>
          </a:p>
        </p:txBody>
      </p:sp>
    </p:spTree>
    <p:extLst>
      <p:ext uri="{BB962C8B-B14F-4D97-AF65-F5344CB8AC3E}">
        <p14:creationId xmlns:p14="http://schemas.microsoft.com/office/powerpoint/2010/main" val="207048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F16EB8-54E8-854D-8B50-8F08ADA018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A"/>
          </a:p>
        </p:txBody>
      </p:sp>
      <p:sp>
        <p:nvSpPr>
          <p:cNvPr id="3" name="Vertical Text Placeholder 2">
            <a:extLst>
              <a:ext uri="{FF2B5EF4-FFF2-40B4-BE49-F238E27FC236}">
                <a16:creationId xmlns:a16="http://schemas.microsoft.com/office/drawing/2014/main" id="{54A435A8-402E-174B-8CB2-A030B72599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938898B6-855B-CE43-9E99-C263E578A0D5}"/>
              </a:ext>
            </a:extLst>
          </p:cNvPr>
          <p:cNvSpPr>
            <a:spLocks noGrp="1"/>
          </p:cNvSpPr>
          <p:nvPr>
            <p:ph type="dt" sz="half" idx="10"/>
          </p:nvPr>
        </p:nvSpPr>
        <p:spPr/>
        <p:txBody>
          <a:bodyPr/>
          <a:lstStyle/>
          <a:p>
            <a:fld id="{B31587F6-8E94-EB42-8C2A-DE9BE7A67100}" type="datetimeFigureOut">
              <a:rPr lang="en-SA" smtClean="0"/>
              <a:t>7/9/24</a:t>
            </a:fld>
            <a:endParaRPr lang="en-SA"/>
          </a:p>
        </p:txBody>
      </p:sp>
      <p:sp>
        <p:nvSpPr>
          <p:cNvPr id="5" name="Footer Placeholder 4">
            <a:extLst>
              <a:ext uri="{FF2B5EF4-FFF2-40B4-BE49-F238E27FC236}">
                <a16:creationId xmlns:a16="http://schemas.microsoft.com/office/drawing/2014/main" id="{E8A919BC-C322-9149-B4D5-55C543EDD8D2}"/>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5BBA14EE-6E33-5742-A78A-C332B7860129}"/>
              </a:ext>
            </a:extLst>
          </p:cNvPr>
          <p:cNvSpPr>
            <a:spLocks noGrp="1"/>
          </p:cNvSpPr>
          <p:nvPr>
            <p:ph type="sldNum" sz="quarter" idx="12"/>
          </p:nvPr>
        </p:nvSpPr>
        <p:spPr/>
        <p:txBody>
          <a:bodyPr/>
          <a:lstStyle/>
          <a:p>
            <a:fld id="{2F2D975E-875D-834B-B1B6-729B79B7673B}" type="slidenum">
              <a:rPr lang="en-SA" smtClean="0"/>
              <a:t>‹#›</a:t>
            </a:fld>
            <a:endParaRPr lang="en-SA"/>
          </a:p>
        </p:txBody>
      </p:sp>
    </p:spTree>
    <p:extLst>
      <p:ext uri="{BB962C8B-B14F-4D97-AF65-F5344CB8AC3E}">
        <p14:creationId xmlns:p14="http://schemas.microsoft.com/office/powerpoint/2010/main" val="1916670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64721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55017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D9474-AEC4-8B4C-A03D-2E5698BDE90F}"/>
              </a:ext>
            </a:extLst>
          </p:cNvPr>
          <p:cNvSpPr>
            <a:spLocks noGrp="1"/>
          </p:cNvSpPr>
          <p:nvPr>
            <p:ph type="title"/>
          </p:nvPr>
        </p:nvSpPr>
        <p:spPr/>
        <p:txBody>
          <a:bodyPr/>
          <a:lstStyle/>
          <a:p>
            <a:r>
              <a:rPr lang="en-US"/>
              <a:t>Click to edit Master title style</a:t>
            </a:r>
            <a:endParaRPr lang="en-SA"/>
          </a:p>
        </p:txBody>
      </p:sp>
      <p:sp>
        <p:nvSpPr>
          <p:cNvPr id="3" name="Content Placeholder 2">
            <a:extLst>
              <a:ext uri="{FF2B5EF4-FFF2-40B4-BE49-F238E27FC236}">
                <a16:creationId xmlns:a16="http://schemas.microsoft.com/office/drawing/2014/main" id="{AC0FAD0B-F6A1-0B49-BD35-4AFF6061A7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AF1C047D-8FAD-1C4D-865C-BEA764ABF186}"/>
              </a:ext>
            </a:extLst>
          </p:cNvPr>
          <p:cNvSpPr>
            <a:spLocks noGrp="1"/>
          </p:cNvSpPr>
          <p:nvPr>
            <p:ph type="dt" sz="half" idx="10"/>
          </p:nvPr>
        </p:nvSpPr>
        <p:spPr/>
        <p:txBody>
          <a:bodyPr/>
          <a:lstStyle/>
          <a:p>
            <a:fld id="{B31587F6-8E94-EB42-8C2A-DE9BE7A67100}" type="datetimeFigureOut">
              <a:rPr lang="en-SA" smtClean="0"/>
              <a:t>7/9/24</a:t>
            </a:fld>
            <a:endParaRPr lang="en-SA"/>
          </a:p>
        </p:txBody>
      </p:sp>
      <p:sp>
        <p:nvSpPr>
          <p:cNvPr id="5" name="Footer Placeholder 4">
            <a:extLst>
              <a:ext uri="{FF2B5EF4-FFF2-40B4-BE49-F238E27FC236}">
                <a16:creationId xmlns:a16="http://schemas.microsoft.com/office/drawing/2014/main" id="{EA2C0EA4-E950-0941-B53E-1C8A2C643748}"/>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664AE89B-35AF-814A-9797-AFA107979E73}"/>
              </a:ext>
            </a:extLst>
          </p:cNvPr>
          <p:cNvSpPr>
            <a:spLocks noGrp="1"/>
          </p:cNvSpPr>
          <p:nvPr>
            <p:ph type="sldNum" sz="quarter" idx="12"/>
          </p:nvPr>
        </p:nvSpPr>
        <p:spPr/>
        <p:txBody>
          <a:bodyPr/>
          <a:lstStyle/>
          <a:p>
            <a:fld id="{2F2D975E-875D-834B-B1B6-729B79B7673B}" type="slidenum">
              <a:rPr lang="en-SA" smtClean="0"/>
              <a:t>‹#›</a:t>
            </a:fld>
            <a:endParaRPr lang="en-SA"/>
          </a:p>
        </p:txBody>
      </p:sp>
    </p:spTree>
    <p:extLst>
      <p:ext uri="{BB962C8B-B14F-4D97-AF65-F5344CB8AC3E}">
        <p14:creationId xmlns:p14="http://schemas.microsoft.com/office/powerpoint/2010/main" val="1672560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8F3A9-E46B-1B46-9A85-9D11EA53FC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A"/>
          </a:p>
        </p:txBody>
      </p:sp>
      <p:sp>
        <p:nvSpPr>
          <p:cNvPr id="3" name="Text Placeholder 2">
            <a:extLst>
              <a:ext uri="{FF2B5EF4-FFF2-40B4-BE49-F238E27FC236}">
                <a16:creationId xmlns:a16="http://schemas.microsoft.com/office/drawing/2014/main" id="{78ECB335-CC4B-6247-AA4C-D973BA7186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FB9B5D-63FA-854E-B110-8FDA09F571C8}"/>
              </a:ext>
            </a:extLst>
          </p:cNvPr>
          <p:cNvSpPr>
            <a:spLocks noGrp="1"/>
          </p:cNvSpPr>
          <p:nvPr>
            <p:ph type="dt" sz="half" idx="10"/>
          </p:nvPr>
        </p:nvSpPr>
        <p:spPr/>
        <p:txBody>
          <a:bodyPr/>
          <a:lstStyle/>
          <a:p>
            <a:fld id="{B31587F6-8E94-EB42-8C2A-DE9BE7A67100}" type="datetimeFigureOut">
              <a:rPr lang="en-SA" smtClean="0"/>
              <a:t>7/9/24</a:t>
            </a:fld>
            <a:endParaRPr lang="en-SA"/>
          </a:p>
        </p:txBody>
      </p:sp>
      <p:sp>
        <p:nvSpPr>
          <p:cNvPr id="5" name="Footer Placeholder 4">
            <a:extLst>
              <a:ext uri="{FF2B5EF4-FFF2-40B4-BE49-F238E27FC236}">
                <a16:creationId xmlns:a16="http://schemas.microsoft.com/office/drawing/2014/main" id="{50828B9C-CBA4-BF49-A9B0-A8921BA3711F}"/>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908F84A3-9751-E545-9196-070D0F57AAE8}"/>
              </a:ext>
            </a:extLst>
          </p:cNvPr>
          <p:cNvSpPr>
            <a:spLocks noGrp="1"/>
          </p:cNvSpPr>
          <p:nvPr>
            <p:ph type="sldNum" sz="quarter" idx="12"/>
          </p:nvPr>
        </p:nvSpPr>
        <p:spPr/>
        <p:txBody>
          <a:bodyPr/>
          <a:lstStyle/>
          <a:p>
            <a:fld id="{2F2D975E-875D-834B-B1B6-729B79B7673B}" type="slidenum">
              <a:rPr lang="en-SA" smtClean="0"/>
              <a:t>‹#›</a:t>
            </a:fld>
            <a:endParaRPr lang="en-SA"/>
          </a:p>
        </p:txBody>
      </p:sp>
    </p:spTree>
    <p:extLst>
      <p:ext uri="{BB962C8B-B14F-4D97-AF65-F5344CB8AC3E}">
        <p14:creationId xmlns:p14="http://schemas.microsoft.com/office/powerpoint/2010/main" val="1854183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66BA-2182-0148-B646-28D40B171CA0}"/>
              </a:ext>
            </a:extLst>
          </p:cNvPr>
          <p:cNvSpPr>
            <a:spLocks noGrp="1"/>
          </p:cNvSpPr>
          <p:nvPr>
            <p:ph type="title"/>
          </p:nvPr>
        </p:nvSpPr>
        <p:spPr/>
        <p:txBody>
          <a:bodyPr/>
          <a:lstStyle/>
          <a:p>
            <a:r>
              <a:rPr lang="en-US"/>
              <a:t>Click to edit Master title style</a:t>
            </a:r>
            <a:endParaRPr lang="en-SA"/>
          </a:p>
        </p:txBody>
      </p:sp>
      <p:sp>
        <p:nvSpPr>
          <p:cNvPr id="3" name="Content Placeholder 2">
            <a:extLst>
              <a:ext uri="{FF2B5EF4-FFF2-40B4-BE49-F238E27FC236}">
                <a16:creationId xmlns:a16="http://schemas.microsoft.com/office/drawing/2014/main" id="{265F9B7E-A882-6D46-B947-9D94EA2110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Content Placeholder 3">
            <a:extLst>
              <a:ext uri="{FF2B5EF4-FFF2-40B4-BE49-F238E27FC236}">
                <a16:creationId xmlns:a16="http://schemas.microsoft.com/office/drawing/2014/main" id="{5B4C86E8-1115-A24B-B712-2448E50087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5" name="Date Placeholder 4">
            <a:extLst>
              <a:ext uri="{FF2B5EF4-FFF2-40B4-BE49-F238E27FC236}">
                <a16:creationId xmlns:a16="http://schemas.microsoft.com/office/drawing/2014/main" id="{95A98D4C-DB5C-AB4B-A310-253CCBE2E76C}"/>
              </a:ext>
            </a:extLst>
          </p:cNvPr>
          <p:cNvSpPr>
            <a:spLocks noGrp="1"/>
          </p:cNvSpPr>
          <p:nvPr>
            <p:ph type="dt" sz="half" idx="10"/>
          </p:nvPr>
        </p:nvSpPr>
        <p:spPr/>
        <p:txBody>
          <a:bodyPr/>
          <a:lstStyle/>
          <a:p>
            <a:fld id="{B31587F6-8E94-EB42-8C2A-DE9BE7A67100}" type="datetimeFigureOut">
              <a:rPr lang="en-SA" smtClean="0"/>
              <a:t>7/9/24</a:t>
            </a:fld>
            <a:endParaRPr lang="en-SA"/>
          </a:p>
        </p:txBody>
      </p:sp>
      <p:sp>
        <p:nvSpPr>
          <p:cNvPr id="6" name="Footer Placeholder 5">
            <a:extLst>
              <a:ext uri="{FF2B5EF4-FFF2-40B4-BE49-F238E27FC236}">
                <a16:creationId xmlns:a16="http://schemas.microsoft.com/office/drawing/2014/main" id="{5CAF9E37-0E91-3348-BED6-D4C0AE6F38F6}"/>
              </a:ext>
            </a:extLst>
          </p:cNvPr>
          <p:cNvSpPr>
            <a:spLocks noGrp="1"/>
          </p:cNvSpPr>
          <p:nvPr>
            <p:ph type="ftr" sz="quarter" idx="11"/>
          </p:nvPr>
        </p:nvSpPr>
        <p:spPr/>
        <p:txBody>
          <a:bodyPr/>
          <a:lstStyle/>
          <a:p>
            <a:endParaRPr lang="en-SA"/>
          </a:p>
        </p:txBody>
      </p:sp>
      <p:sp>
        <p:nvSpPr>
          <p:cNvPr id="7" name="Slide Number Placeholder 6">
            <a:extLst>
              <a:ext uri="{FF2B5EF4-FFF2-40B4-BE49-F238E27FC236}">
                <a16:creationId xmlns:a16="http://schemas.microsoft.com/office/drawing/2014/main" id="{40FB93D3-3D98-E745-B9FD-17F1313FB690}"/>
              </a:ext>
            </a:extLst>
          </p:cNvPr>
          <p:cNvSpPr>
            <a:spLocks noGrp="1"/>
          </p:cNvSpPr>
          <p:nvPr>
            <p:ph type="sldNum" sz="quarter" idx="12"/>
          </p:nvPr>
        </p:nvSpPr>
        <p:spPr/>
        <p:txBody>
          <a:bodyPr/>
          <a:lstStyle/>
          <a:p>
            <a:fld id="{2F2D975E-875D-834B-B1B6-729B79B7673B}" type="slidenum">
              <a:rPr lang="en-SA" smtClean="0"/>
              <a:t>‹#›</a:t>
            </a:fld>
            <a:endParaRPr lang="en-SA"/>
          </a:p>
        </p:txBody>
      </p:sp>
    </p:spTree>
    <p:extLst>
      <p:ext uri="{BB962C8B-B14F-4D97-AF65-F5344CB8AC3E}">
        <p14:creationId xmlns:p14="http://schemas.microsoft.com/office/powerpoint/2010/main" val="262016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9431-7624-2F46-8197-2D62DA9C09B4}"/>
              </a:ext>
            </a:extLst>
          </p:cNvPr>
          <p:cNvSpPr>
            <a:spLocks noGrp="1"/>
          </p:cNvSpPr>
          <p:nvPr>
            <p:ph type="title"/>
          </p:nvPr>
        </p:nvSpPr>
        <p:spPr>
          <a:xfrm>
            <a:off x="839788" y="365125"/>
            <a:ext cx="10515600" cy="1325563"/>
          </a:xfrm>
        </p:spPr>
        <p:txBody>
          <a:bodyPr/>
          <a:lstStyle/>
          <a:p>
            <a:r>
              <a:rPr lang="en-US"/>
              <a:t>Click to edit Master title style</a:t>
            </a:r>
            <a:endParaRPr lang="en-SA"/>
          </a:p>
        </p:txBody>
      </p:sp>
      <p:sp>
        <p:nvSpPr>
          <p:cNvPr id="3" name="Text Placeholder 2">
            <a:extLst>
              <a:ext uri="{FF2B5EF4-FFF2-40B4-BE49-F238E27FC236}">
                <a16:creationId xmlns:a16="http://schemas.microsoft.com/office/drawing/2014/main" id="{8801CC86-075B-7143-9B6F-4510BC1122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A9ED5E-2C43-4E4A-A20C-0EA7482748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5" name="Text Placeholder 4">
            <a:extLst>
              <a:ext uri="{FF2B5EF4-FFF2-40B4-BE49-F238E27FC236}">
                <a16:creationId xmlns:a16="http://schemas.microsoft.com/office/drawing/2014/main" id="{312E68C5-5ED1-A94A-A443-40ADAD8F0E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F0C359-4064-7646-B633-65675E5173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7" name="Date Placeholder 6">
            <a:extLst>
              <a:ext uri="{FF2B5EF4-FFF2-40B4-BE49-F238E27FC236}">
                <a16:creationId xmlns:a16="http://schemas.microsoft.com/office/drawing/2014/main" id="{2AC8B012-28F4-944D-9C6D-1E91FFDFA66F}"/>
              </a:ext>
            </a:extLst>
          </p:cNvPr>
          <p:cNvSpPr>
            <a:spLocks noGrp="1"/>
          </p:cNvSpPr>
          <p:nvPr>
            <p:ph type="dt" sz="half" idx="10"/>
          </p:nvPr>
        </p:nvSpPr>
        <p:spPr/>
        <p:txBody>
          <a:bodyPr/>
          <a:lstStyle/>
          <a:p>
            <a:fld id="{B31587F6-8E94-EB42-8C2A-DE9BE7A67100}" type="datetimeFigureOut">
              <a:rPr lang="en-SA" smtClean="0"/>
              <a:t>7/9/24</a:t>
            </a:fld>
            <a:endParaRPr lang="en-SA"/>
          </a:p>
        </p:txBody>
      </p:sp>
      <p:sp>
        <p:nvSpPr>
          <p:cNvPr id="8" name="Footer Placeholder 7">
            <a:extLst>
              <a:ext uri="{FF2B5EF4-FFF2-40B4-BE49-F238E27FC236}">
                <a16:creationId xmlns:a16="http://schemas.microsoft.com/office/drawing/2014/main" id="{7C8E2F07-CBCD-AE47-BBB3-28AF1FE05ABB}"/>
              </a:ext>
            </a:extLst>
          </p:cNvPr>
          <p:cNvSpPr>
            <a:spLocks noGrp="1"/>
          </p:cNvSpPr>
          <p:nvPr>
            <p:ph type="ftr" sz="quarter" idx="11"/>
          </p:nvPr>
        </p:nvSpPr>
        <p:spPr/>
        <p:txBody>
          <a:bodyPr/>
          <a:lstStyle/>
          <a:p>
            <a:endParaRPr lang="en-SA"/>
          </a:p>
        </p:txBody>
      </p:sp>
      <p:sp>
        <p:nvSpPr>
          <p:cNvPr id="9" name="Slide Number Placeholder 8">
            <a:extLst>
              <a:ext uri="{FF2B5EF4-FFF2-40B4-BE49-F238E27FC236}">
                <a16:creationId xmlns:a16="http://schemas.microsoft.com/office/drawing/2014/main" id="{E9661E3C-48CA-0B4D-BD5A-C7FEDFA7FEF3}"/>
              </a:ext>
            </a:extLst>
          </p:cNvPr>
          <p:cNvSpPr>
            <a:spLocks noGrp="1"/>
          </p:cNvSpPr>
          <p:nvPr>
            <p:ph type="sldNum" sz="quarter" idx="12"/>
          </p:nvPr>
        </p:nvSpPr>
        <p:spPr/>
        <p:txBody>
          <a:bodyPr/>
          <a:lstStyle/>
          <a:p>
            <a:fld id="{2F2D975E-875D-834B-B1B6-729B79B7673B}" type="slidenum">
              <a:rPr lang="en-SA" smtClean="0"/>
              <a:t>‹#›</a:t>
            </a:fld>
            <a:endParaRPr lang="en-SA"/>
          </a:p>
        </p:txBody>
      </p:sp>
    </p:spTree>
    <p:extLst>
      <p:ext uri="{BB962C8B-B14F-4D97-AF65-F5344CB8AC3E}">
        <p14:creationId xmlns:p14="http://schemas.microsoft.com/office/powerpoint/2010/main" val="57157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E305B-3EFE-1545-87FB-F045044F55FA}"/>
              </a:ext>
            </a:extLst>
          </p:cNvPr>
          <p:cNvSpPr>
            <a:spLocks noGrp="1"/>
          </p:cNvSpPr>
          <p:nvPr>
            <p:ph type="title"/>
          </p:nvPr>
        </p:nvSpPr>
        <p:spPr/>
        <p:txBody>
          <a:bodyPr/>
          <a:lstStyle/>
          <a:p>
            <a:r>
              <a:rPr lang="en-US"/>
              <a:t>Click to edit Master title style</a:t>
            </a:r>
            <a:endParaRPr lang="en-SA"/>
          </a:p>
        </p:txBody>
      </p:sp>
      <p:sp>
        <p:nvSpPr>
          <p:cNvPr id="3" name="Date Placeholder 2">
            <a:extLst>
              <a:ext uri="{FF2B5EF4-FFF2-40B4-BE49-F238E27FC236}">
                <a16:creationId xmlns:a16="http://schemas.microsoft.com/office/drawing/2014/main" id="{83888FF7-EFB8-EA4E-8F7A-94D0FB7D917C}"/>
              </a:ext>
            </a:extLst>
          </p:cNvPr>
          <p:cNvSpPr>
            <a:spLocks noGrp="1"/>
          </p:cNvSpPr>
          <p:nvPr>
            <p:ph type="dt" sz="half" idx="10"/>
          </p:nvPr>
        </p:nvSpPr>
        <p:spPr/>
        <p:txBody>
          <a:bodyPr/>
          <a:lstStyle/>
          <a:p>
            <a:fld id="{B31587F6-8E94-EB42-8C2A-DE9BE7A67100}" type="datetimeFigureOut">
              <a:rPr lang="en-SA" smtClean="0"/>
              <a:t>7/9/24</a:t>
            </a:fld>
            <a:endParaRPr lang="en-SA"/>
          </a:p>
        </p:txBody>
      </p:sp>
      <p:sp>
        <p:nvSpPr>
          <p:cNvPr id="4" name="Footer Placeholder 3">
            <a:extLst>
              <a:ext uri="{FF2B5EF4-FFF2-40B4-BE49-F238E27FC236}">
                <a16:creationId xmlns:a16="http://schemas.microsoft.com/office/drawing/2014/main" id="{8252542F-1764-B246-8EB3-51D9FA3436BB}"/>
              </a:ext>
            </a:extLst>
          </p:cNvPr>
          <p:cNvSpPr>
            <a:spLocks noGrp="1"/>
          </p:cNvSpPr>
          <p:nvPr>
            <p:ph type="ftr" sz="quarter" idx="11"/>
          </p:nvPr>
        </p:nvSpPr>
        <p:spPr/>
        <p:txBody>
          <a:bodyPr/>
          <a:lstStyle/>
          <a:p>
            <a:endParaRPr lang="en-SA"/>
          </a:p>
        </p:txBody>
      </p:sp>
      <p:sp>
        <p:nvSpPr>
          <p:cNvPr id="5" name="Slide Number Placeholder 4">
            <a:extLst>
              <a:ext uri="{FF2B5EF4-FFF2-40B4-BE49-F238E27FC236}">
                <a16:creationId xmlns:a16="http://schemas.microsoft.com/office/drawing/2014/main" id="{4EA377D4-26CE-EC4E-8E19-C457E7DDEF4B}"/>
              </a:ext>
            </a:extLst>
          </p:cNvPr>
          <p:cNvSpPr>
            <a:spLocks noGrp="1"/>
          </p:cNvSpPr>
          <p:nvPr>
            <p:ph type="sldNum" sz="quarter" idx="12"/>
          </p:nvPr>
        </p:nvSpPr>
        <p:spPr/>
        <p:txBody>
          <a:bodyPr/>
          <a:lstStyle/>
          <a:p>
            <a:fld id="{2F2D975E-875D-834B-B1B6-729B79B7673B}" type="slidenum">
              <a:rPr lang="en-SA" smtClean="0"/>
              <a:t>‹#›</a:t>
            </a:fld>
            <a:endParaRPr lang="en-SA"/>
          </a:p>
        </p:txBody>
      </p:sp>
    </p:spTree>
    <p:extLst>
      <p:ext uri="{BB962C8B-B14F-4D97-AF65-F5344CB8AC3E}">
        <p14:creationId xmlns:p14="http://schemas.microsoft.com/office/powerpoint/2010/main" val="3394679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5317EB-DCFF-294A-9542-3B6ED8255747}"/>
              </a:ext>
            </a:extLst>
          </p:cNvPr>
          <p:cNvSpPr>
            <a:spLocks noGrp="1"/>
          </p:cNvSpPr>
          <p:nvPr>
            <p:ph type="dt" sz="half" idx="10"/>
          </p:nvPr>
        </p:nvSpPr>
        <p:spPr/>
        <p:txBody>
          <a:bodyPr/>
          <a:lstStyle/>
          <a:p>
            <a:fld id="{B31587F6-8E94-EB42-8C2A-DE9BE7A67100}" type="datetimeFigureOut">
              <a:rPr lang="en-SA" smtClean="0"/>
              <a:t>7/9/24</a:t>
            </a:fld>
            <a:endParaRPr lang="en-SA"/>
          </a:p>
        </p:txBody>
      </p:sp>
      <p:sp>
        <p:nvSpPr>
          <p:cNvPr id="3" name="Footer Placeholder 2">
            <a:extLst>
              <a:ext uri="{FF2B5EF4-FFF2-40B4-BE49-F238E27FC236}">
                <a16:creationId xmlns:a16="http://schemas.microsoft.com/office/drawing/2014/main" id="{E730F5B0-1C64-AC4E-BF4D-C22231B00C41}"/>
              </a:ext>
            </a:extLst>
          </p:cNvPr>
          <p:cNvSpPr>
            <a:spLocks noGrp="1"/>
          </p:cNvSpPr>
          <p:nvPr>
            <p:ph type="ftr" sz="quarter" idx="11"/>
          </p:nvPr>
        </p:nvSpPr>
        <p:spPr/>
        <p:txBody>
          <a:bodyPr/>
          <a:lstStyle/>
          <a:p>
            <a:endParaRPr lang="en-SA"/>
          </a:p>
        </p:txBody>
      </p:sp>
      <p:sp>
        <p:nvSpPr>
          <p:cNvPr id="4" name="Slide Number Placeholder 3">
            <a:extLst>
              <a:ext uri="{FF2B5EF4-FFF2-40B4-BE49-F238E27FC236}">
                <a16:creationId xmlns:a16="http://schemas.microsoft.com/office/drawing/2014/main" id="{C91396BE-A712-564D-A816-48DF6298D1E9}"/>
              </a:ext>
            </a:extLst>
          </p:cNvPr>
          <p:cNvSpPr>
            <a:spLocks noGrp="1"/>
          </p:cNvSpPr>
          <p:nvPr>
            <p:ph type="sldNum" sz="quarter" idx="12"/>
          </p:nvPr>
        </p:nvSpPr>
        <p:spPr/>
        <p:txBody>
          <a:bodyPr/>
          <a:lstStyle/>
          <a:p>
            <a:fld id="{2F2D975E-875D-834B-B1B6-729B79B7673B}" type="slidenum">
              <a:rPr lang="en-SA" smtClean="0"/>
              <a:t>‹#›</a:t>
            </a:fld>
            <a:endParaRPr lang="en-SA"/>
          </a:p>
        </p:txBody>
      </p:sp>
    </p:spTree>
    <p:extLst>
      <p:ext uri="{BB962C8B-B14F-4D97-AF65-F5344CB8AC3E}">
        <p14:creationId xmlns:p14="http://schemas.microsoft.com/office/powerpoint/2010/main" val="4128542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82864-EC60-6949-964E-AF1D0A4D81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A"/>
          </a:p>
        </p:txBody>
      </p:sp>
      <p:sp>
        <p:nvSpPr>
          <p:cNvPr id="3" name="Content Placeholder 2">
            <a:extLst>
              <a:ext uri="{FF2B5EF4-FFF2-40B4-BE49-F238E27FC236}">
                <a16:creationId xmlns:a16="http://schemas.microsoft.com/office/drawing/2014/main" id="{0C563E4B-F086-834A-BD6B-E8C742DC2D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Text Placeholder 3">
            <a:extLst>
              <a:ext uri="{FF2B5EF4-FFF2-40B4-BE49-F238E27FC236}">
                <a16:creationId xmlns:a16="http://schemas.microsoft.com/office/drawing/2014/main" id="{EE78F9BB-141B-004A-A2B4-2AD093B6A1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F7EB97-ACE0-884F-ABEC-979E2433CC2B}"/>
              </a:ext>
            </a:extLst>
          </p:cNvPr>
          <p:cNvSpPr>
            <a:spLocks noGrp="1"/>
          </p:cNvSpPr>
          <p:nvPr>
            <p:ph type="dt" sz="half" idx="10"/>
          </p:nvPr>
        </p:nvSpPr>
        <p:spPr/>
        <p:txBody>
          <a:bodyPr/>
          <a:lstStyle/>
          <a:p>
            <a:fld id="{B31587F6-8E94-EB42-8C2A-DE9BE7A67100}" type="datetimeFigureOut">
              <a:rPr lang="en-SA" smtClean="0"/>
              <a:t>7/9/24</a:t>
            </a:fld>
            <a:endParaRPr lang="en-SA"/>
          </a:p>
        </p:txBody>
      </p:sp>
      <p:sp>
        <p:nvSpPr>
          <p:cNvPr id="6" name="Footer Placeholder 5">
            <a:extLst>
              <a:ext uri="{FF2B5EF4-FFF2-40B4-BE49-F238E27FC236}">
                <a16:creationId xmlns:a16="http://schemas.microsoft.com/office/drawing/2014/main" id="{2A583BB1-7790-C94D-994C-BB4CD2EBE82B}"/>
              </a:ext>
            </a:extLst>
          </p:cNvPr>
          <p:cNvSpPr>
            <a:spLocks noGrp="1"/>
          </p:cNvSpPr>
          <p:nvPr>
            <p:ph type="ftr" sz="quarter" idx="11"/>
          </p:nvPr>
        </p:nvSpPr>
        <p:spPr/>
        <p:txBody>
          <a:bodyPr/>
          <a:lstStyle/>
          <a:p>
            <a:endParaRPr lang="en-SA"/>
          </a:p>
        </p:txBody>
      </p:sp>
      <p:sp>
        <p:nvSpPr>
          <p:cNvPr id="7" name="Slide Number Placeholder 6">
            <a:extLst>
              <a:ext uri="{FF2B5EF4-FFF2-40B4-BE49-F238E27FC236}">
                <a16:creationId xmlns:a16="http://schemas.microsoft.com/office/drawing/2014/main" id="{7479869E-0AE9-0948-A704-F36753BFFA83}"/>
              </a:ext>
            </a:extLst>
          </p:cNvPr>
          <p:cNvSpPr>
            <a:spLocks noGrp="1"/>
          </p:cNvSpPr>
          <p:nvPr>
            <p:ph type="sldNum" sz="quarter" idx="12"/>
          </p:nvPr>
        </p:nvSpPr>
        <p:spPr/>
        <p:txBody>
          <a:bodyPr/>
          <a:lstStyle/>
          <a:p>
            <a:fld id="{2F2D975E-875D-834B-B1B6-729B79B7673B}" type="slidenum">
              <a:rPr lang="en-SA" smtClean="0"/>
              <a:t>‹#›</a:t>
            </a:fld>
            <a:endParaRPr lang="en-SA"/>
          </a:p>
        </p:txBody>
      </p:sp>
    </p:spTree>
    <p:extLst>
      <p:ext uri="{BB962C8B-B14F-4D97-AF65-F5344CB8AC3E}">
        <p14:creationId xmlns:p14="http://schemas.microsoft.com/office/powerpoint/2010/main" val="2923466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20073-A63F-954C-8344-DC2DB2679A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A"/>
          </a:p>
        </p:txBody>
      </p:sp>
      <p:sp>
        <p:nvSpPr>
          <p:cNvPr id="3" name="Picture Placeholder 2">
            <a:extLst>
              <a:ext uri="{FF2B5EF4-FFF2-40B4-BE49-F238E27FC236}">
                <a16:creationId xmlns:a16="http://schemas.microsoft.com/office/drawing/2014/main" id="{28DD1CB5-15CF-B349-B986-57E8E9ECCE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A"/>
          </a:p>
        </p:txBody>
      </p:sp>
      <p:sp>
        <p:nvSpPr>
          <p:cNvPr id="4" name="Text Placeholder 3">
            <a:extLst>
              <a:ext uri="{FF2B5EF4-FFF2-40B4-BE49-F238E27FC236}">
                <a16:creationId xmlns:a16="http://schemas.microsoft.com/office/drawing/2014/main" id="{DC1EA72A-D643-594B-B793-5BBEB05A1C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5A5019-EF0B-9642-AA20-588E48C69537}"/>
              </a:ext>
            </a:extLst>
          </p:cNvPr>
          <p:cNvSpPr>
            <a:spLocks noGrp="1"/>
          </p:cNvSpPr>
          <p:nvPr>
            <p:ph type="dt" sz="half" idx="10"/>
          </p:nvPr>
        </p:nvSpPr>
        <p:spPr/>
        <p:txBody>
          <a:bodyPr/>
          <a:lstStyle/>
          <a:p>
            <a:fld id="{B31587F6-8E94-EB42-8C2A-DE9BE7A67100}" type="datetimeFigureOut">
              <a:rPr lang="en-SA" smtClean="0"/>
              <a:t>7/9/24</a:t>
            </a:fld>
            <a:endParaRPr lang="en-SA"/>
          </a:p>
        </p:txBody>
      </p:sp>
      <p:sp>
        <p:nvSpPr>
          <p:cNvPr id="6" name="Footer Placeholder 5">
            <a:extLst>
              <a:ext uri="{FF2B5EF4-FFF2-40B4-BE49-F238E27FC236}">
                <a16:creationId xmlns:a16="http://schemas.microsoft.com/office/drawing/2014/main" id="{1C104638-E45B-424D-87FF-6D358FAF8552}"/>
              </a:ext>
            </a:extLst>
          </p:cNvPr>
          <p:cNvSpPr>
            <a:spLocks noGrp="1"/>
          </p:cNvSpPr>
          <p:nvPr>
            <p:ph type="ftr" sz="quarter" idx="11"/>
          </p:nvPr>
        </p:nvSpPr>
        <p:spPr/>
        <p:txBody>
          <a:bodyPr/>
          <a:lstStyle/>
          <a:p>
            <a:endParaRPr lang="en-SA"/>
          </a:p>
        </p:txBody>
      </p:sp>
      <p:sp>
        <p:nvSpPr>
          <p:cNvPr id="7" name="Slide Number Placeholder 6">
            <a:extLst>
              <a:ext uri="{FF2B5EF4-FFF2-40B4-BE49-F238E27FC236}">
                <a16:creationId xmlns:a16="http://schemas.microsoft.com/office/drawing/2014/main" id="{05F2EACE-1E4A-3B46-AABB-E1E91C3F7D0F}"/>
              </a:ext>
            </a:extLst>
          </p:cNvPr>
          <p:cNvSpPr>
            <a:spLocks noGrp="1"/>
          </p:cNvSpPr>
          <p:nvPr>
            <p:ph type="sldNum" sz="quarter" idx="12"/>
          </p:nvPr>
        </p:nvSpPr>
        <p:spPr/>
        <p:txBody>
          <a:bodyPr/>
          <a:lstStyle/>
          <a:p>
            <a:fld id="{2F2D975E-875D-834B-B1B6-729B79B7673B}" type="slidenum">
              <a:rPr lang="en-SA" smtClean="0"/>
              <a:t>‹#›</a:t>
            </a:fld>
            <a:endParaRPr lang="en-SA"/>
          </a:p>
        </p:txBody>
      </p:sp>
    </p:spTree>
    <p:extLst>
      <p:ext uri="{BB962C8B-B14F-4D97-AF65-F5344CB8AC3E}">
        <p14:creationId xmlns:p14="http://schemas.microsoft.com/office/powerpoint/2010/main" val="2881775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E8BE7F-9E3C-2F45-9860-93C3FBFC68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A"/>
          </a:p>
        </p:txBody>
      </p:sp>
      <p:sp>
        <p:nvSpPr>
          <p:cNvPr id="3" name="Text Placeholder 2">
            <a:extLst>
              <a:ext uri="{FF2B5EF4-FFF2-40B4-BE49-F238E27FC236}">
                <a16:creationId xmlns:a16="http://schemas.microsoft.com/office/drawing/2014/main" id="{C034843F-B2B8-1645-9EEA-29AC2F5BBE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23E9CEB6-E841-6C48-B4DD-DA637A9726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587F6-8E94-EB42-8C2A-DE9BE7A67100}" type="datetimeFigureOut">
              <a:rPr lang="en-SA" smtClean="0"/>
              <a:t>7/9/24</a:t>
            </a:fld>
            <a:endParaRPr lang="en-SA"/>
          </a:p>
        </p:txBody>
      </p:sp>
      <p:sp>
        <p:nvSpPr>
          <p:cNvPr id="5" name="Footer Placeholder 4">
            <a:extLst>
              <a:ext uri="{FF2B5EF4-FFF2-40B4-BE49-F238E27FC236}">
                <a16:creationId xmlns:a16="http://schemas.microsoft.com/office/drawing/2014/main" id="{058DDA54-23F2-274D-86EC-AA8B64827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A"/>
          </a:p>
        </p:txBody>
      </p:sp>
      <p:sp>
        <p:nvSpPr>
          <p:cNvPr id="6" name="Slide Number Placeholder 5">
            <a:extLst>
              <a:ext uri="{FF2B5EF4-FFF2-40B4-BE49-F238E27FC236}">
                <a16:creationId xmlns:a16="http://schemas.microsoft.com/office/drawing/2014/main" id="{6A8D9C18-B940-E945-85E6-435DF99EF3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D975E-875D-834B-B1B6-729B79B7673B}" type="slidenum">
              <a:rPr lang="en-SA" smtClean="0"/>
              <a:t>‹#›</a:t>
            </a:fld>
            <a:endParaRPr lang="en-SA"/>
          </a:p>
        </p:txBody>
      </p:sp>
    </p:spTree>
    <p:extLst>
      <p:ext uri="{BB962C8B-B14F-4D97-AF65-F5344CB8AC3E}">
        <p14:creationId xmlns:p14="http://schemas.microsoft.com/office/powerpoint/2010/main" val="2340157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eople.idsia.ch/~juergen/2010-breakthrough-supervised-deep-learning.html" TargetMode="Externa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video" Target="file://localhost/Users/juergen/Desktop/ppt2013/wm2004abwehr.avi" TargetMode="External"/><Relationship Id="rId1" Type="http://schemas.microsoft.com/office/2007/relationships/media" Target="file://localhost/Users/juergen/Desktop/ppt2013/wm2004abwehr.avi" TargetMode="Externa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hyperlink" Target="https://people.idsia.ch/~juergen/deep-learning-history1508x932.png"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a:extLst>
              <a:ext uri="{FF2B5EF4-FFF2-40B4-BE49-F238E27FC236}">
                <a16:creationId xmlns:a16="http://schemas.microsoft.com/office/drawing/2014/main" id="{93E08369-B0D4-6D9E-D5C0-5305C3518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6857998" cy="6857999"/>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7BEBA957-501D-273A-5582-6D3573CB93B4}"/>
              </a:ext>
            </a:extLst>
          </p:cNvPr>
          <p:cNvSpPr/>
          <p:nvPr/>
        </p:nvSpPr>
        <p:spPr>
          <a:xfrm>
            <a:off x="5710989" y="0"/>
            <a:ext cx="1347537"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 name="TextBox 2">
            <a:extLst>
              <a:ext uri="{FF2B5EF4-FFF2-40B4-BE49-F238E27FC236}">
                <a16:creationId xmlns:a16="http://schemas.microsoft.com/office/drawing/2014/main" id="{69672425-DF89-2016-692A-989B3AA6A08D}"/>
              </a:ext>
            </a:extLst>
          </p:cNvPr>
          <p:cNvSpPr txBox="1"/>
          <p:nvPr/>
        </p:nvSpPr>
        <p:spPr>
          <a:xfrm>
            <a:off x="1605458" y="-28076"/>
            <a:ext cx="6940681" cy="307777"/>
          </a:xfrm>
          <a:prstGeom prst="rect">
            <a:avLst/>
          </a:prstGeom>
          <a:noFill/>
        </p:spPr>
        <p:txBody>
          <a:bodyPr wrap="square">
            <a:spAutoFit/>
          </a:bodyPr>
          <a:lstStyle/>
          <a:p>
            <a:r>
              <a:rPr lang="en-DE" sz="1400" dirty="0">
                <a:latin typeface="Arial" panose="020B0604020202020204" pitchFamily="34" charset="0"/>
                <a:cs typeface="Arial" panose="020B0604020202020204" pitchFamily="34" charset="0"/>
              </a:rPr>
              <a:t>https://people.idsia.ch/~juergen/artificial-curiosity-since-1990.html</a:t>
            </a:r>
          </a:p>
        </p:txBody>
      </p:sp>
      <p:sp>
        <p:nvSpPr>
          <p:cNvPr id="7" name="Rectangle 6">
            <a:extLst>
              <a:ext uri="{FF2B5EF4-FFF2-40B4-BE49-F238E27FC236}">
                <a16:creationId xmlns:a16="http://schemas.microsoft.com/office/drawing/2014/main" id="{A5F225AB-6A5E-4748-8BE3-2C351496978E}"/>
              </a:ext>
            </a:extLst>
          </p:cNvPr>
          <p:cNvSpPr txBox="1">
            <a:spLocks noChangeArrowheads="1"/>
          </p:cNvSpPr>
          <p:nvPr/>
        </p:nvSpPr>
        <p:spPr bwMode="auto">
          <a:xfrm>
            <a:off x="7875627" y="3667324"/>
            <a:ext cx="416327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a:buNone/>
            </a:pPr>
            <a:r>
              <a:rPr lang="it-IT" altLang="en-SA" sz="2800" dirty="0">
                <a:latin typeface="Arial" panose="020B0604020202020204" pitchFamily="34" charset="0"/>
                <a:cs typeface="Arial" panose="020B0604020202020204" pitchFamily="34" charset="0"/>
              </a:rPr>
              <a:t>J</a:t>
            </a:r>
            <a:r>
              <a:rPr lang="it-IT" altLang="ja-JP" sz="2800" dirty="0">
                <a:latin typeface="Arial" panose="020B0604020202020204" pitchFamily="34" charset="0"/>
                <a:cs typeface="Arial" panose="020B0604020202020204" pitchFamily="34" charset="0"/>
              </a:rPr>
              <a:t>ürgen </a:t>
            </a:r>
            <a:r>
              <a:rPr lang="it-IT" altLang="ja-JP" sz="2800" dirty="0" err="1">
                <a:latin typeface="Arial" panose="020B0604020202020204" pitchFamily="34" charset="0"/>
                <a:cs typeface="Arial" panose="020B0604020202020204" pitchFamily="34" charset="0"/>
              </a:rPr>
              <a:t>Schmidhuber</a:t>
            </a:r>
            <a:r>
              <a:rPr lang="it-IT" altLang="ja-JP" sz="2800" dirty="0">
                <a:latin typeface="Arial" panose="020B0604020202020204" pitchFamily="34" charset="0"/>
                <a:cs typeface="Arial" panose="020B0604020202020204" pitchFamily="34" charset="0"/>
              </a:rPr>
              <a:t>  </a:t>
            </a:r>
            <a:r>
              <a:rPr lang="en-US" altLang="en-SA" sz="2800" dirty="0">
                <a:solidFill>
                  <a:schemeClr val="accent3"/>
                </a:solidFill>
                <a:latin typeface="Arial" panose="020B0604020202020204" pitchFamily="34" charset="0"/>
                <a:cs typeface="Arial" panose="020B0604020202020204" pitchFamily="34" charset="0"/>
              </a:rPr>
              <a:t>KAUST </a:t>
            </a:r>
            <a:r>
              <a:rPr lang="en-US" altLang="en-SA" sz="2800" dirty="0" err="1">
                <a:solidFill>
                  <a:schemeClr val="accent3"/>
                </a:solidFill>
                <a:latin typeface="Arial" panose="020B0604020202020204" pitchFamily="34" charset="0"/>
                <a:cs typeface="Arial" panose="020B0604020202020204" pitchFamily="34" charset="0"/>
              </a:rPr>
              <a:t>GenAI</a:t>
            </a:r>
            <a:r>
              <a:rPr lang="en-US" altLang="en-SA" sz="2800" dirty="0">
                <a:solidFill>
                  <a:schemeClr val="accent3"/>
                </a:solidFill>
                <a:latin typeface="Arial" panose="020B0604020202020204" pitchFamily="34" charset="0"/>
                <a:cs typeface="Arial" panose="020B0604020202020204" pitchFamily="34" charset="0"/>
              </a:rPr>
              <a:t> Center Swiss AI Lab IDSIA</a:t>
            </a:r>
            <a:endParaRPr lang="it-IT" altLang="en-SA" sz="2800" dirty="0">
              <a:solidFill>
                <a:schemeClr val="accent3"/>
              </a:solidFill>
              <a:latin typeface="Arial" panose="020B0604020202020204" pitchFamily="34" charset="0"/>
              <a:cs typeface="Arial" panose="020B0604020202020204" pitchFamily="34" charset="0"/>
            </a:endParaRPr>
          </a:p>
        </p:txBody>
      </p:sp>
      <p:sp>
        <p:nvSpPr>
          <p:cNvPr id="8" name="Rectangle 6">
            <a:extLst>
              <a:ext uri="{FF2B5EF4-FFF2-40B4-BE49-F238E27FC236}">
                <a16:creationId xmlns:a16="http://schemas.microsoft.com/office/drawing/2014/main" id="{C1B2CF2A-17F7-584D-AB9C-610EEAB7C1EA}"/>
              </a:ext>
            </a:extLst>
          </p:cNvPr>
          <p:cNvSpPr txBox="1">
            <a:spLocks noChangeArrowheads="1"/>
          </p:cNvSpPr>
          <p:nvPr/>
        </p:nvSpPr>
        <p:spPr bwMode="auto">
          <a:xfrm>
            <a:off x="6914288" y="4937401"/>
            <a:ext cx="5143834"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100">
                <a:solidFill>
                  <a:schemeClr val="tx1"/>
                </a:solidFill>
                <a:latin typeface="Arial Narrow" charset="0"/>
                <a:ea typeface="ＭＳ Ｐゴシック" charset="0"/>
                <a:cs typeface="ＭＳ Ｐゴシック" charset="0"/>
              </a:defRPr>
            </a:lvl1pPr>
            <a:lvl2pPr marL="742950" indent="-285750">
              <a:defRPr sz="2100">
                <a:solidFill>
                  <a:schemeClr val="tx1"/>
                </a:solidFill>
                <a:latin typeface="Arial Narrow" charset="0"/>
                <a:ea typeface="ＭＳ Ｐゴシック" charset="0"/>
              </a:defRPr>
            </a:lvl2pPr>
            <a:lvl3pPr marL="1143000" indent="-228600">
              <a:defRPr sz="2100">
                <a:solidFill>
                  <a:schemeClr val="tx1"/>
                </a:solidFill>
                <a:latin typeface="Arial Narrow" charset="0"/>
                <a:ea typeface="ＭＳ Ｐゴシック" charset="0"/>
              </a:defRPr>
            </a:lvl3pPr>
            <a:lvl4pPr marL="1600200" indent="-228600">
              <a:defRPr sz="2100">
                <a:solidFill>
                  <a:schemeClr val="tx1"/>
                </a:solidFill>
                <a:latin typeface="Arial Narrow" charset="0"/>
                <a:ea typeface="ＭＳ Ｐゴシック" charset="0"/>
              </a:defRPr>
            </a:lvl4pPr>
            <a:lvl5pPr marL="2057400" indent="-228600">
              <a:defRPr sz="2100">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100">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100">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100">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100">
                <a:solidFill>
                  <a:schemeClr val="tx1"/>
                </a:solidFill>
                <a:latin typeface="Arial Narrow" charset="0"/>
                <a:ea typeface="ＭＳ Ｐゴシック" charset="0"/>
              </a:defRPr>
            </a:lvl9pPr>
          </a:lstStyle>
          <a:p>
            <a:pPr algn="r">
              <a:spcBef>
                <a:spcPct val="20000"/>
              </a:spcBef>
            </a:pPr>
            <a:r>
              <a:rPr lang="it-IT" sz="2800" dirty="0" err="1">
                <a:solidFill>
                  <a:schemeClr val="bg1">
                    <a:lumMod val="50000"/>
                  </a:schemeClr>
                </a:solidFill>
                <a:latin typeface="Arial"/>
                <a:cs typeface="Arial"/>
              </a:rPr>
              <a:t>Pronounce</a:t>
            </a:r>
            <a:r>
              <a:rPr lang="it-IT" sz="2800" dirty="0">
                <a:solidFill>
                  <a:schemeClr val="bg1">
                    <a:lumMod val="50000"/>
                  </a:schemeClr>
                </a:solidFill>
                <a:latin typeface="Arial"/>
                <a:cs typeface="Arial"/>
              </a:rPr>
              <a:t>:</a:t>
            </a:r>
            <a:r>
              <a:rPr lang="it-IT" sz="2800" dirty="0">
                <a:latin typeface="Arial"/>
                <a:cs typeface="Arial"/>
              </a:rPr>
              <a:t>                                  </a:t>
            </a:r>
            <a:r>
              <a:rPr lang="it-IT" sz="2800" dirty="0" err="1">
                <a:latin typeface="Arial"/>
                <a:cs typeface="Arial"/>
              </a:rPr>
              <a:t>You_again</a:t>
            </a:r>
            <a:r>
              <a:rPr lang="it-IT" sz="2800" dirty="0">
                <a:latin typeface="Arial"/>
                <a:cs typeface="Arial"/>
              </a:rPr>
              <a:t> </a:t>
            </a:r>
            <a:r>
              <a:rPr lang="it-IT" sz="2800" dirty="0" err="1">
                <a:latin typeface="Arial"/>
                <a:cs typeface="Arial"/>
              </a:rPr>
              <a:t>Shmidhoobuh</a:t>
            </a:r>
            <a:r>
              <a:rPr lang="it-IT" sz="2800" dirty="0">
                <a:solidFill>
                  <a:srgbClr val="00B0F0"/>
                </a:solidFill>
                <a:latin typeface="Arial"/>
                <a:cs typeface="Arial"/>
              </a:rPr>
              <a:t>                   </a:t>
            </a:r>
            <a:r>
              <a:rPr lang="en-US" sz="2800" dirty="0">
                <a:solidFill>
                  <a:srgbClr val="00B0F0"/>
                </a:solidFill>
                <a:latin typeface="Arial"/>
                <a:cs typeface="Arial"/>
              </a:rPr>
              <a:t>X: @</a:t>
            </a:r>
            <a:r>
              <a:rPr lang="en-US" sz="2800" dirty="0" err="1">
                <a:solidFill>
                  <a:srgbClr val="00B0F0"/>
                </a:solidFill>
                <a:latin typeface="Arial"/>
                <a:cs typeface="Arial"/>
              </a:rPr>
              <a:t>SchmidhuberAI</a:t>
            </a:r>
            <a:r>
              <a:rPr lang="en-US" sz="2800" dirty="0">
                <a:solidFill>
                  <a:srgbClr val="00B0F0"/>
                </a:solidFill>
                <a:latin typeface="Arial"/>
                <a:cs typeface="Arial"/>
              </a:rPr>
              <a:t> https://</a:t>
            </a:r>
            <a:r>
              <a:rPr lang="en-US" sz="2800" dirty="0" err="1">
                <a:solidFill>
                  <a:srgbClr val="00B0F0"/>
                </a:solidFill>
                <a:latin typeface="Arial"/>
                <a:cs typeface="Arial"/>
              </a:rPr>
              <a:t>people.idsia.ch</a:t>
            </a:r>
            <a:r>
              <a:rPr lang="en-US" sz="2800" dirty="0">
                <a:solidFill>
                  <a:srgbClr val="00B0F0"/>
                </a:solidFill>
                <a:latin typeface="Arial"/>
                <a:cs typeface="Arial"/>
              </a:rPr>
              <a:t>/~</a:t>
            </a:r>
            <a:r>
              <a:rPr lang="en-US" sz="2800" dirty="0" err="1">
                <a:solidFill>
                  <a:srgbClr val="00B0F0"/>
                </a:solidFill>
                <a:latin typeface="Arial"/>
                <a:cs typeface="Arial"/>
              </a:rPr>
              <a:t>juergen</a:t>
            </a:r>
            <a:endParaRPr lang="it-IT" sz="2800" dirty="0">
              <a:solidFill>
                <a:srgbClr val="00B0F0"/>
              </a:solidFill>
              <a:latin typeface="Arial"/>
              <a:cs typeface="Arial"/>
            </a:endParaRPr>
          </a:p>
        </p:txBody>
      </p:sp>
      <p:sp>
        <p:nvSpPr>
          <p:cNvPr id="10" name="Rectangle 9">
            <a:extLst>
              <a:ext uri="{FF2B5EF4-FFF2-40B4-BE49-F238E27FC236}">
                <a16:creationId xmlns:a16="http://schemas.microsoft.com/office/drawing/2014/main" id="{C67563B3-AB93-DBBD-3176-66FDFAC5B096}"/>
              </a:ext>
            </a:extLst>
          </p:cNvPr>
          <p:cNvSpPr/>
          <p:nvPr/>
        </p:nvSpPr>
        <p:spPr>
          <a:xfrm>
            <a:off x="2" y="1"/>
            <a:ext cx="6854653" cy="6857999"/>
          </a:xfrm>
          <a:prstGeom prst="rect">
            <a:avLst/>
          </a:prstGeom>
          <a:no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6E53BD8-2788-EFE7-B5B3-087CDF8020DC}"/>
              </a:ext>
            </a:extLst>
          </p:cNvPr>
          <p:cNvSpPr txBox="1"/>
          <p:nvPr/>
        </p:nvSpPr>
        <p:spPr>
          <a:xfrm>
            <a:off x="8297839" y="78390"/>
            <a:ext cx="3727942" cy="954107"/>
          </a:xfrm>
          <a:prstGeom prst="rect">
            <a:avLst/>
          </a:prstGeom>
          <a:noFill/>
        </p:spPr>
        <p:txBody>
          <a:bodyPr wrap="square">
            <a:spAutoFit/>
          </a:bodyPr>
          <a:lstStyle/>
          <a:p>
            <a:pPr algn="r"/>
            <a:r>
              <a:rPr lang="en-GB" sz="2800" dirty="0">
                <a:latin typeface="Arial" panose="020B0604020202020204" pitchFamily="34" charset="0"/>
                <a:cs typeface="Arial" panose="020B0604020202020204" pitchFamily="34" charset="0"/>
              </a:rPr>
              <a:t>Past, Present, Future, and Far Future of AI</a:t>
            </a:r>
            <a:endParaRPr lang="en-GB" sz="28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5715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D5293EFF-96AC-3144-A655-CB00939E147A}"/>
              </a:ext>
            </a:extLst>
          </p:cNvPr>
          <p:cNvPicPr>
            <a:picLocks noChangeAspect="1"/>
          </p:cNvPicPr>
          <p:nvPr/>
        </p:nvPicPr>
        <p:blipFill>
          <a:blip r:embed="rId2"/>
          <a:stretch>
            <a:fillRect/>
          </a:stretch>
        </p:blipFill>
        <p:spPr>
          <a:xfrm>
            <a:off x="1" y="4804229"/>
            <a:ext cx="6848918" cy="2053769"/>
          </a:xfrm>
          <a:prstGeom prst="rect">
            <a:avLst/>
          </a:prstGeom>
        </p:spPr>
      </p:pic>
      <p:pic>
        <p:nvPicPr>
          <p:cNvPr id="6148" name="Picture 4" descr="2011: DanNet by Dan Ciresan et al. triggers deep CNN revolution. Juergen Schmidhuber.">
            <a:hlinkClick r:id="rId3"/>
            <a:extLst>
              <a:ext uri="{FF2B5EF4-FFF2-40B4-BE49-F238E27FC236}">
                <a16:creationId xmlns:a16="http://schemas.microsoft.com/office/drawing/2014/main" id="{14F6E5D1-7BBF-8648-A5F8-9FC8724415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
            <a:ext cx="6848920" cy="25980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3608430-4A9E-694E-ADC0-6EE29A2537D9}"/>
              </a:ext>
            </a:extLst>
          </p:cNvPr>
          <p:cNvSpPr txBox="1"/>
          <p:nvPr/>
        </p:nvSpPr>
        <p:spPr>
          <a:xfrm>
            <a:off x="6988064" y="73361"/>
            <a:ext cx="5263567" cy="2677656"/>
          </a:xfrm>
          <a:prstGeom prst="rect">
            <a:avLst/>
          </a:prstGeom>
          <a:noFill/>
        </p:spPr>
        <p:txBody>
          <a:bodyPr wrap="square">
            <a:spAutoFit/>
          </a:bodyPr>
          <a:lstStyle/>
          <a:p>
            <a:r>
              <a:rPr lang="en-US" sz="2800" dirty="0" err="1">
                <a:solidFill>
                  <a:srgbClr val="00B0F0"/>
                </a:solidFill>
                <a:latin typeface="Arial" panose="020B0604020202020204" pitchFamily="34" charset="0"/>
                <a:cs typeface="Arial" panose="020B0604020202020204" pitchFamily="34" charset="0"/>
              </a:rPr>
              <a:t>DanNet</a:t>
            </a:r>
            <a:r>
              <a:rPr lang="en-US" sz="2800" dirty="0">
                <a:solidFill>
                  <a:srgbClr val="00B0F0"/>
                </a:solidFill>
                <a:latin typeface="Arial" panose="020B0604020202020204" pitchFamily="34" charset="0"/>
                <a:cs typeface="Arial" panose="020B0604020202020204" pitchFamily="34" charset="0"/>
              </a:rPr>
              <a:t> (</a:t>
            </a:r>
            <a:r>
              <a:rPr lang="en-US" sz="2800" dirty="0" err="1">
                <a:solidFill>
                  <a:srgbClr val="00B0F0"/>
                </a:solidFill>
                <a:latin typeface="Arial" panose="020B0604020202020204" pitchFamily="34" charset="0"/>
                <a:cs typeface="Arial" panose="020B0604020202020204" pitchFamily="34" charset="0"/>
              </a:rPr>
              <a:t>Ciresan</a:t>
            </a:r>
            <a:r>
              <a:rPr lang="en-US" sz="2800" dirty="0">
                <a:solidFill>
                  <a:srgbClr val="00B0F0"/>
                </a:solidFill>
                <a:latin typeface="Arial" panose="020B0604020202020204" pitchFamily="34" charset="0"/>
                <a:cs typeface="Arial" panose="020B0604020202020204" pitchFamily="34" charset="0"/>
              </a:rPr>
              <a:t>, Meier, </a:t>
            </a:r>
            <a:r>
              <a:rPr lang="en-US" sz="2800" dirty="0" err="1">
                <a:solidFill>
                  <a:srgbClr val="00B0F0"/>
                </a:solidFill>
                <a:latin typeface="Arial" panose="020B0604020202020204" pitchFamily="34" charset="0"/>
                <a:cs typeface="Arial" panose="020B0604020202020204" pitchFamily="34" charset="0"/>
              </a:rPr>
              <a:t>Masci</a:t>
            </a:r>
            <a:r>
              <a:rPr lang="en-US" sz="2800" dirty="0">
                <a:solidFill>
                  <a:srgbClr val="00B0F0"/>
                </a:solidFill>
                <a:latin typeface="Arial" panose="020B0604020202020204" pitchFamily="34" charset="0"/>
                <a:cs typeface="Arial" panose="020B0604020202020204" pitchFamily="34" charset="0"/>
              </a:rPr>
              <a:t>, </a:t>
            </a:r>
            <a:r>
              <a:rPr lang="en-US" sz="2800" dirty="0" err="1">
                <a:solidFill>
                  <a:srgbClr val="00B0F0"/>
                </a:solidFill>
                <a:latin typeface="Arial" panose="020B0604020202020204" pitchFamily="34" charset="0"/>
                <a:cs typeface="Arial" panose="020B0604020202020204" pitchFamily="34" charset="0"/>
              </a:rPr>
              <a:t>Schmidhuber</a:t>
            </a:r>
            <a:r>
              <a:rPr lang="en-US" sz="2800" dirty="0">
                <a:solidFill>
                  <a:srgbClr val="00B0F0"/>
                </a:solidFill>
                <a:latin typeface="Arial" panose="020B0604020202020204" pitchFamily="34" charset="0"/>
                <a:cs typeface="Arial" panose="020B0604020202020204" pitchFamily="34" charset="0"/>
              </a:rPr>
              <a:t>, 2011): </a:t>
            </a:r>
            <a:r>
              <a:rPr lang="en-US" sz="2800" dirty="0">
                <a:latin typeface="Arial" panose="020B0604020202020204" pitchFamily="34" charset="0"/>
                <a:cs typeface="Arial" panose="020B0604020202020204" pitchFamily="34" charset="0"/>
              </a:rPr>
              <a:t>1.5 years monopoly on winning computer vision contests with GPU-based convolutional NNs; </a:t>
            </a:r>
            <a:r>
              <a:rPr lang="en-US" sz="2800" dirty="0" err="1">
                <a:solidFill>
                  <a:srgbClr val="00B0F0"/>
                </a:solidFill>
                <a:latin typeface="Arial" panose="020B0604020202020204" pitchFamily="34" charset="0"/>
                <a:cs typeface="Arial" panose="020B0604020202020204" pitchFamily="34" charset="0"/>
              </a:rPr>
              <a:t>DanNet</a:t>
            </a:r>
            <a:r>
              <a:rPr lang="en-US" sz="2800" dirty="0" err="1">
                <a:latin typeface="Arial" panose="020B0604020202020204" pitchFamily="34" charset="0"/>
                <a:cs typeface="Arial" panose="020B0604020202020204" pitchFamily="34" charset="0"/>
              </a:rPr>
              <a:t>’s</a:t>
            </a:r>
            <a:r>
              <a:rPr lang="en-US" sz="2800" dirty="0">
                <a:latin typeface="Arial" panose="020B0604020202020204" pitchFamily="34" charset="0"/>
                <a:cs typeface="Arial" panose="020B0604020202020204" pitchFamily="34" charset="0"/>
              </a:rPr>
              <a:t> first superhuman result in 2011. </a:t>
            </a:r>
          </a:p>
        </p:txBody>
      </p:sp>
      <p:sp>
        <p:nvSpPr>
          <p:cNvPr id="3" name="TextBox 2">
            <a:extLst>
              <a:ext uri="{FF2B5EF4-FFF2-40B4-BE49-F238E27FC236}">
                <a16:creationId xmlns:a16="http://schemas.microsoft.com/office/drawing/2014/main" id="{772FEA5C-3C90-525A-2A3F-1CA5677ACE9A}"/>
              </a:ext>
            </a:extLst>
          </p:cNvPr>
          <p:cNvSpPr txBox="1"/>
          <p:nvPr/>
        </p:nvSpPr>
        <p:spPr>
          <a:xfrm>
            <a:off x="6988064" y="4345022"/>
            <a:ext cx="5263567" cy="2462213"/>
          </a:xfrm>
          <a:prstGeom prst="rect">
            <a:avLst/>
          </a:prstGeom>
          <a:noFill/>
        </p:spPr>
        <p:txBody>
          <a:bodyPr wrap="square">
            <a:spAutoFit/>
          </a:bodyPr>
          <a:lstStyle/>
          <a:p>
            <a:r>
              <a:rPr lang="it-IT" sz="2200" dirty="0" err="1">
                <a:solidFill>
                  <a:schemeClr val="bg1">
                    <a:lumMod val="50000"/>
                  </a:schemeClr>
                </a:solidFill>
                <a:latin typeface="Arial"/>
                <a:cs typeface="Arial"/>
              </a:rPr>
              <a:t>CNNs</a:t>
            </a:r>
            <a:r>
              <a:rPr lang="it-IT" sz="2200" dirty="0">
                <a:solidFill>
                  <a:schemeClr val="bg1">
                    <a:lumMod val="50000"/>
                  </a:schemeClr>
                </a:solidFill>
                <a:latin typeface="Arial"/>
                <a:cs typeface="Arial"/>
              </a:rPr>
              <a:t> </a:t>
            </a:r>
            <a:r>
              <a:rPr lang="it-IT" sz="2200" dirty="0" err="1">
                <a:solidFill>
                  <a:schemeClr val="bg1">
                    <a:lumMod val="50000"/>
                  </a:schemeClr>
                </a:solidFill>
                <a:latin typeface="Arial"/>
                <a:cs typeface="Arial"/>
              </a:rPr>
              <a:t>were</a:t>
            </a:r>
            <a:r>
              <a:rPr lang="it-IT" sz="2200" dirty="0">
                <a:solidFill>
                  <a:schemeClr val="bg1">
                    <a:lumMod val="50000"/>
                  </a:schemeClr>
                </a:solidFill>
                <a:latin typeface="Arial"/>
                <a:cs typeface="Arial"/>
              </a:rPr>
              <a:t> first </a:t>
            </a:r>
            <a:r>
              <a:rPr lang="it-IT" sz="2200" dirty="0" err="1">
                <a:solidFill>
                  <a:schemeClr val="bg1">
                    <a:lumMod val="50000"/>
                  </a:schemeClr>
                </a:solidFill>
                <a:latin typeface="Arial"/>
                <a:cs typeface="Arial"/>
              </a:rPr>
              <a:t>published</a:t>
            </a:r>
            <a:r>
              <a:rPr lang="it-IT" sz="2200" dirty="0">
                <a:solidFill>
                  <a:schemeClr val="bg1">
                    <a:lumMod val="50000"/>
                  </a:schemeClr>
                </a:solidFill>
                <a:latin typeface="Arial"/>
                <a:cs typeface="Arial"/>
              </a:rPr>
              <a:t> </a:t>
            </a:r>
            <a:r>
              <a:rPr lang="it-IT" sz="2200" dirty="0" err="1">
                <a:solidFill>
                  <a:schemeClr val="bg1">
                    <a:lumMod val="50000"/>
                  </a:schemeClr>
                </a:solidFill>
                <a:latin typeface="Arial"/>
                <a:cs typeface="Arial"/>
              </a:rPr>
              <a:t>much</a:t>
            </a:r>
            <a:r>
              <a:rPr lang="it-IT" sz="2200" dirty="0">
                <a:solidFill>
                  <a:schemeClr val="bg1">
                    <a:lumMod val="50000"/>
                  </a:schemeClr>
                </a:solidFill>
                <a:latin typeface="Arial"/>
                <a:cs typeface="Arial"/>
              </a:rPr>
              <a:t> </a:t>
            </a:r>
            <a:r>
              <a:rPr lang="it-IT" sz="2200" dirty="0" err="1">
                <a:solidFill>
                  <a:schemeClr val="bg1">
                    <a:lumMod val="50000"/>
                  </a:schemeClr>
                </a:solidFill>
                <a:latin typeface="Arial"/>
                <a:cs typeface="Arial"/>
              </a:rPr>
              <a:t>earlier</a:t>
            </a:r>
            <a:r>
              <a:rPr lang="it-IT" sz="2200" dirty="0">
                <a:solidFill>
                  <a:schemeClr val="bg1">
                    <a:lumMod val="50000"/>
                  </a:schemeClr>
                </a:solidFill>
                <a:latin typeface="Arial"/>
                <a:cs typeface="Arial"/>
              </a:rPr>
              <a:t> in Japan. </a:t>
            </a:r>
            <a:r>
              <a:rPr lang="en-US" sz="2200" dirty="0">
                <a:solidFill>
                  <a:srgbClr val="00B0F0"/>
                </a:solidFill>
                <a:latin typeface="Arial"/>
                <a:cs typeface="Arial"/>
              </a:rPr>
              <a:t>Fukushima (1979): </a:t>
            </a:r>
            <a:r>
              <a:rPr lang="en-US" sz="2200" dirty="0">
                <a:solidFill>
                  <a:schemeClr val="bg1">
                    <a:lumMod val="50000"/>
                  </a:schemeClr>
                </a:solidFill>
                <a:latin typeface="Arial"/>
                <a:cs typeface="Arial"/>
              </a:rPr>
              <a:t>basic deep CNN architecture. </a:t>
            </a:r>
            <a:r>
              <a:rPr lang="en-US" sz="2200" dirty="0">
                <a:solidFill>
                  <a:srgbClr val="00B0F0"/>
                </a:solidFill>
                <a:latin typeface="Arial"/>
                <a:cs typeface="Arial"/>
              </a:rPr>
              <a:t>Waibel (1987) </a:t>
            </a:r>
            <a:r>
              <a:rPr lang="en-US" sz="2200" dirty="0">
                <a:solidFill>
                  <a:schemeClr val="bg1">
                    <a:lumMod val="50000"/>
                  </a:schemeClr>
                </a:solidFill>
                <a:latin typeface="Arial"/>
                <a:cs typeface="Arial"/>
              </a:rPr>
              <a:t>used backprop </a:t>
            </a:r>
            <a:r>
              <a:rPr lang="en-US" sz="2200" dirty="0">
                <a:solidFill>
                  <a:srgbClr val="00B0F0"/>
                </a:solidFill>
                <a:latin typeface="Arial"/>
                <a:cs typeface="Arial"/>
              </a:rPr>
              <a:t>(</a:t>
            </a:r>
            <a:r>
              <a:rPr lang="en-US" sz="2200" dirty="0" err="1">
                <a:solidFill>
                  <a:srgbClr val="00B0F0"/>
                </a:solidFill>
                <a:latin typeface="Arial"/>
                <a:cs typeface="Arial"/>
              </a:rPr>
              <a:t>Linnainmaa</a:t>
            </a:r>
            <a:r>
              <a:rPr lang="en-US" sz="2200" dirty="0">
                <a:solidFill>
                  <a:srgbClr val="00B0F0"/>
                </a:solidFill>
                <a:latin typeface="Arial"/>
                <a:cs typeface="Arial"/>
              </a:rPr>
              <a:t>, 1970)</a:t>
            </a:r>
            <a:r>
              <a:rPr lang="en-US" sz="2200" dirty="0">
                <a:latin typeface="Arial"/>
                <a:cs typeface="Arial"/>
              </a:rPr>
              <a:t> </a:t>
            </a:r>
            <a:r>
              <a:rPr lang="en-US" sz="2200" dirty="0">
                <a:solidFill>
                  <a:schemeClr val="bg1">
                    <a:lumMod val="50000"/>
                  </a:schemeClr>
                </a:solidFill>
                <a:latin typeface="Arial"/>
                <a:cs typeface="Arial"/>
              </a:rPr>
              <a:t>for NNs with convolutions and weight sharing. </a:t>
            </a:r>
            <a:r>
              <a:rPr lang="en-US" sz="2200" dirty="0">
                <a:solidFill>
                  <a:srgbClr val="00B0F0"/>
                </a:solidFill>
                <a:latin typeface="Arial"/>
                <a:cs typeface="Arial"/>
              </a:rPr>
              <a:t>Zhang (1988) </a:t>
            </a:r>
            <a:r>
              <a:rPr lang="en-US" sz="2200" dirty="0">
                <a:solidFill>
                  <a:schemeClr val="bg1">
                    <a:lumMod val="50000"/>
                  </a:schemeClr>
                </a:solidFill>
                <a:latin typeface="Arial"/>
                <a:cs typeface="Arial"/>
              </a:rPr>
              <a:t>used backprop for modern 2-dimensional CNNs. </a:t>
            </a:r>
            <a:endParaRPr lang="it-IT" sz="2200" dirty="0">
              <a:solidFill>
                <a:schemeClr val="bg1">
                  <a:lumMod val="50000"/>
                </a:schemeClr>
              </a:solidFill>
              <a:latin typeface="Arial"/>
              <a:cs typeface="Arial"/>
            </a:endParaRPr>
          </a:p>
        </p:txBody>
      </p:sp>
      <p:pic>
        <p:nvPicPr>
          <p:cNvPr id="17410" name="Picture 2" descr="History of computer vision contests won by  deep CNNs on GPUs">
            <a:extLst>
              <a:ext uri="{FF2B5EF4-FFF2-40B4-BE49-F238E27FC236}">
                <a16:creationId xmlns:a16="http://schemas.microsoft.com/office/drawing/2014/main" id="{2CB5072A-8669-7084-0096-E1850917C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598057"/>
            <a:ext cx="6848919" cy="22061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232B9F4-1FEC-9F18-BA69-90A68DC7EFE0}"/>
              </a:ext>
            </a:extLst>
          </p:cNvPr>
          <p:cNvSpPr txBox="1"/>
          <p:nvPr/>
        </p:nvSpPr>
        <p:spPr>
          <a:xfrm>
            <a:off x="-67236" y="2344067"/>
            <a:ext cx="6842195" cy="307777"/>
          </a:xfrm>
          <a:prstGeom prst="rect">
            <a:avLst/>
          </a:prstGeom>
          <a:noFill/>
        </p:spPr>
        <p:txBody>
          <a:bodyPr wrap="square">
            <a:spAutoFit/>
          </a:bodyPr>
          <a:lstStyle/>
          <a:p>
            <a:r>
              <a:rPr lang="en-DE" sz="1400" dirty="0">
                <a:solidFill>
                  <a:schemeClr val="bg1"/>
                </a:solidFill>
                <a:latin typeface="Arial" panose="020B0604020202020204" pitchFamily="34" charset="0"/>
                <a:cs typeface="Arial" panose="020B0604020202020204" pitchFamily="34" charset="0"/>
              </a:rPr>
              <a:t>https://people.idsia.ch/~juergen/DanNet-triggers-deep-CNN-revolution-2011.html</a:t>
            </a:r>
          </a:p>
        </p:txBody>
      </p:sp>
      <p:sp>
        <p:nvSpPr>
          <p:cNvPr id="10" name="TextBox 9">
            <a:extLst>
              <a:ext uri="{FF2B5EF4-FFF2-40B4-BE49-F238E27FC236}">
                <a16:creationId xmlns:a16="http://schemas.microsoft.com/office/drawing/2014/main" id="{FD385CE6-B5EE-439D-AAE8-C5C52F929BAD}"/>
              </a:ext>
            </a:extLst>
          </p:cNvPr>
          <p:cNvSpPr txBox="1"/>
          <p:nvPr/>
        </p:nvSpPr>
        <p:spPr>
          <a:xfrm>
            <a:off x="-73958" y="2542938"/>
            <a:ext cx="6848918" cy="307777"/>
          </a:xfrm>
          <a:prstGeom prst="rect">
            <a:avLst/>
          </a:prstGeom>
          <a:noFill/>
        </p:spPr>
        <p:txBody>
          <a:bodyPr wrap="square">
            <a:spAutoFit/>
          </a:bodyPr>
          <a:lstStyle/>
          <a:p>
            <a:r>
              <a:rPr lang="en-DE" sz="1400" dirty="0">
                <a:solidFill>
                  <a:schemeClr val="bg1"/>
                </a:solidFill>
                <a:latin typeface="Arial" panose="020B0604020202020204" pitchFamily="34" charset="0"/>
                <a:cs typeface="Arial" panose="020B0604020202020204" pitchFamily="34" charset="0"/>
              </a:rPr>
              <a:t>https://people.idsia.ch//~juergen/computer-vision-contests-won-by-gpu-cnns.html</a:t>
            </a:r>
          </a:p>
        </p:txBody>
      </p:sp>
    </p:spTree>
    <p:extLst>
      <p:ext uri="{BB962C8B-B14F-4D97-AF65-F5344CB8AC3E}">
        <p14:creationId xmlns:p14="http://schemas.microsoft.com/office/powerpoint/2010/main" val="3895974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429128" cy="34367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129" y="3436770"/>
            <a:ext cx="3425525" cy="3421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 y="0"/>
            <a:ext cx="6854653" cy="6857999"/>
          </a:xfrm>
          <a:prstGeom prst="rect">
            <a:avLst/>
          </a:prstGeom>
          <a:no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1"/>
          <p:cNvSpPr>
            <a:spLocks noChangeArrowheads="1"/>
          </p:cNvSpPr>
          <p:nvPr/>
        </p:nvSpPr>
        <p:spPr bwMode="auto">
          <a:xfrm>
            <a:off x="175654" y="3578286"/>
            <a:ext cx="3253474" cy="3139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dirty="0">
                <a:solidFill>
                  <a:srgbClr val="000000"/>
                </a:solidFill>
                <a:latin typeface="Arial"/>
                <a:cs typeface="Arial"/>
              </a:rPr>
              <a:t>2015: </a:t>
            </a:r>
            <a:r>
              <a:rPr lang="en-US" dirty="0">
                <a:latin typeface="Arial"/>
                <a:cs typeface="Arial"/>
              </a:rPr>
              <a:t>Dramatic improvement of </a:t>
            </a:r>
            <a:r>
              <a:rPr lang="en-US" dirty="0">
                <a:solidFill>
                  <a:srgbClr val="00B0F0"/>
                </a:solidFill>
                <a:latin typeface="Arial"/>
                <a:cs typeface="Arial"/>
              </a:rPr>
              <a:t>Google's</a:t>
            </a:r>
            <a:r>
              <a:rPr lang="en-US" dirty="0">
                <a:latin typeface="Arial"/>
                <a:cs typeface="Arial"/>
              </a:rPr>
              <a:t> speech recognition through our </a:t>
            </a:r>
            <a:r>
              <a:rPr lang="en-US" dirty="0">
                <a:solidFill>
                  <a:srgbClr val="000000"/>
                </a:solidFill>
                <a:latin typeface="Arial"/>
                <a:cs typeface="Arial"/>
              </a:rPr>
              <a:t>LSTM &amp; CTC </a:t>
            </a:r>
            <a:r>
              <a:rPr lang="en-US" dirty="0">
                <a:latin typeface="Arial"/>
                <a:cs typeface="Arial"/>
              </a:rPr>
              <a:t>(2006), now on </a:t>
            </a:r>
            <a:r>
              <a:rPr lang="en-US" dirty="0">
                <a:solidFill>
                  <a:srgbClr val="00B0F0"/>
                </a:solidFill>
                <a:latin typeface="Arial"/>
                <a:cs typeface="Arial"/>
              </a:rPr>
              <a:t>billions of Android phones.</a:t>
            </a:r>
            <a:r>
              <a:rPr lang="en-US" dirty="0">
                <a:latin typeface="Arial"/>
                <a:cs typeface="Arial"/>
              </a:rPr>
              <a:t> Similar </a:t>
            </a:r>
            <a:r>
              <a:rPr lang="en-US" dirty="0">
                <a:solidFill>
                  <a:srgbClr val="000000"/>
                </a:solidFill>
                <a:latin typeface="Arial"/>
                <a:cs typeface="Arial"/>
              </a:rPr>
              <a:t>for</a:t>
            </a:r>
            <a:r>
              <a:rPr lang="en-US" dirty="0">
                <a:solidFill>
                  <a:srgbClr val="3366FF"/>
                </a:solidFill>
                <a:latin typeface="Arial"/>
                <a:cs typeface="Arial"/>
              </a:rPr>
              <a:t> </a:t>
            </a:r>
            <a:r>
              <a:rPr lang="en-US" dirty="0">
                <a:solidFill>
                  <a:srgbClr val="00B0F0"/>
                </a:solidFill>
                <a:latin typeface="Arial"/>
                <a:cs typeface="Arial"/>
              </a:rPr>
              <a:t>Microsoft. </a:t>
            </a:r>
            <a:r>
              <a:rPr lang="en-US" dirty="0">
                <a:solidFill>
                  <a:srgbClr val="000000"/>
                </a:solidFill>
                <a:latin typeface="Arial"/>
                <a:cs typeface="Arial"/>
              </a:rPr>
              <a:t>2016: LSTM</a:t>
            </a:r>
            <a:r>
              <a:rPr lang="en-US" dirty="0">
                <a:latin typeface="Arial"/>
                <a:cs typeface="Arial"/>
              </a:rPr>
              <a:t> on </a:t>
            </a:r>
            <a:r>
              <a:rPr lang="en-US" dirty="0">
                <a:solidFill>
                  <a:srgbClr val="00B0F0"/>
                </a:solidFill>
                <a:latin typeface="Arial"/>
                <a:cs typeface="Arial"/>
              </a:rPr>
              <a:t>almost 1 billion Apple </a:t>
            </a:r>
            <a:r>
              <a:rPr lang="en-US" dirty="0">
                <a:latin typeface="Arial"/>
                <a:cs typeface="Arial"/>
              </a:rPr>
              <a:t>iPhones, e.g., </a:t>
            </a:r>
            <a:r>
              <a:rPr lang="en-US" dirty="0" err="1">
                <a:latin typeface="Arial"/>
                <a:cs typeface="Arial"/>
              </a:rPr>
              <a:t>Siri</a:t>
            </a:r>
            <a:r>
              <a:rPr lang="en-US" dirty="0">
                <a:latin typeface="Arial"/>
                <a:cs typeface="Arial"/>
              </a:rPr>
              <a:t>. </a:t>
            </a:r>
            <a:r>
              <a:rPr lang="en-US" dirty="0">
                <a:solidFill>
                  <a:srgbClr val="000000"/>
                </a:solidFill>
                <a:latin typeface="Arial"/>
                <a:cs typeface="Arial"/>
              </a:rPr>
              <a:t>2016: </a:t>
            </a:r>
            <a:r>
              <a:rPr lang="en-US" dirty="0">
                <a:latin typeface="Arial"/>
                <a:cs typeface="Arial"/>
              </a:rPr>
              <a:t>Google's greatly improved </a:t>
            </a:r>
            <a:r>
              <a:rPr lang="en-US" dirty="0">
                <a:solidFill>
                  <a:srgbClr val="00B0F0"/>
                </a:solidFill>
                <a:latin typeface="Arial"/>
                <a:cs typeface="Arial"/>
              </a:rPr>
              <a:t>Google Translate </a:t>
            </a:r>
            <a:r>
              <a:rPr lang="en-US" dirty="0">
                <a:latin typeface="Arial"/>
                <a:cs typeface="Arial"/>
              </a:rPr>
              <a:t>uses </a:t>
            </a:r>
            <a:r>
              <a:rPr lang="en-US" dirty="0">
                <a:solidFill>
                  <a:srgbClr val="000000"/>
                </a:solidFill>
                <a:latin typeface="Arial"/>
                <a:cs typeface="Arial"/>
              </a:rPr>
              <a:t>LSTM</a:t>
            </a:r>
            <a:r>
              <a:rPr lang="en-US" dirty="0">
                <a:latin typeface="Arial"/>
                <a:cs typeface="Arial"/>
              </a:rPr>
              <a:t>; also</a:t>
            </a:r>
            <a:r>
              <a:rPr lang="en-US" dirty="0">
                <a:solidFill>
                  <a:srgbClr val="3366FF"/>
                </a:solidFill>
                <a:latin typeface="Arial"/>
                <a:cs typeface="Arial"/>
              </a:rPr>
              <a:t> </a:t>
            </a:r>
            <a:r>
              <a:rPr lang="en-US" dirty="0">
                <a:solidFill>
                  <a:srgbClr val="00B0F0"/>
                </a:solidFill>
                <a:latin typeface="Arial"/>
                <a:cs typeface="Arial"/>
              </a:rPr>
              <a:t>Amazon</a:t>
            </a:r>
            <a:r>
              <a:rPr lang="en-US" dirty="0">
                <a:solidFill>
                  <a:srgbClr val="3366FF"/>
                </a:solidFill>
                <a:latin typeface="Arial"/>
                <a:cs typeface="Arial"/>
              </a:rPr>
              <a:t> </a:t>
            </a:r>
            <a:r>
              <a:rPr lang="en-US" dirty="0" err="1">
                <a:latin typeface="Arial"/>
                <a:cs typeface="Arial"/>
              </a:rPr>
              <a:t>Alexa</a:t>
            </a:r>
            <a:r>
              <a:rPr lang="en-US" dirty="0">
                <a:latin typeface="Arial"/>
                <a:cs typeface="Arial"/>
              </a:rPr>
              <a:t>. </a:t>
            </a:r>
          </a:p>
        </p:txBody>
      </p:sp>
      <p:sp>
        <p:nvSpPr>
          <p:cNvPr id="13" name="Rectangle 1"/>
          <p:cNvSpPr>
            <a:spLocks noChangeArrowheads="1"/>
          </p:cNvSpPr>
          <p:nvPr/>
        </p:nvSpPr>
        <p:spPr bwMode="auto">
          <a:xfrm>
            <a:off x="3582277" y="130339"/>
            <a:ext cx="3219150" cy="3139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dirty="0">
                <a:latin typeface="Arial"/>
                <a:cs typeface="Arial"/>
              </a:rPr>
              <a:t>2016: </a:t>
            </a:r>
            <a:r>
              <a:rPr lang="en-US" dirty="0">
                <a:solidFill>
                  <a:srgbClr val="00B0F0"/>
                </a:solidFill>
                <a:latin typeface="Arial"/>
                <a:cs typeface="Arial"/>
              </a:rPr>
              <a:t>Over 25% </a:t>
            </a:r>
            <a:r>
              <a:rPr lang="en-US" dirty="0">
                <a:latin typeface="Arial"/>
                <a:cs typeface="Arial"/>
              </a:rPr>
              <a:t>of the awesome computational power for inference in all those </a:t>
            </a:r>
            <a:r>
              <a:rPr lang="en-US" dirty="0">
                <a:solidFill>
                  <a:srgbClr val="00B0F0"/>
                </a:solidFill>
                <a:latin typeface="Arial"/>
                <a:cs typeface="Arial"/>
              </a:rPr>
              <a:t>Google datacenters </a:t>
            </a:r>
            <a:r>
              <a:rPr lang="en-US" dirty="0">
                <a:latin typeface="Arial"/>
                <a:cs typeface="Arial"/>
              </a:rPr>
              <a:t>is used for </a:t>
            </a:r>
            <a:r>
              <a:rPr lang="en-US" dirty="0">
                <a:solidFill>
                  <a:srgbClr val="000000"/>
                </a:solidFill>
                <a:latin typeface="Arial"/>
                <a:cs typeface="Arial"/>
              </a:rPr>
              <a:t>LSTM</a:t>
            </a:r>
            <a:r>
              <a:rPr lang="en-US" dirty="0">
                <a:latin typeface="Arial"/>
                <a:cs typeface="Arial"/>
              </a:rPr>
              <a:t> (</a:t>
            </a:r>
            <a:r>
              <a:rPr lang="fr-FR" dirty="0" err="1">
                <a:latin typeface="Arial"/>
                <a:cs typeface="Arial"/>
              </a:rPr>
              <a:t>Jouppi</a:t>
            </a:r>
            <a:r>
              <a:rPr lang="fr-FR" dirty="0">
                <a:latin typeface="Arial"/>
                <a:cs typeface="Arial"/>
              </a:rPr>
              <a:t> et al, 2017); </a:t>
            </a:r>
            <a:r>
              <a:rPr lang="en-US" dirty="0">
                <a:solidFill>
                  <a:srgbClr val="00B0F0"/>
                </a:solidFill>
                <a:latin typeface="Arial"/>
                <a:cs typeface="Arial"/>
              </a:rPr>
              <a:t>5%</a:t>
            </a:r>
            <a:r>
              <a:rPr lang="en-US" dirty="0">
                <a:solidFill>
                  <a:srgbClr val="3366FF"/>
                </a:solidFill>
                <a:latin typeface="Arial"/>
                <a:cs typeface="Arial"/>
              </a:rPr>
              <a:t> </a:t>
            </a:r>
            <a:r>
              <a:rPr lang="en-US" dirty="0">
                <a:latin typeface="Arial"/>
                <a:cs typeface="Arial"/>
              </a:rPr>
              <a:t>for </a:t>
            </a:r>
            <a:r>
              <a:rPr lang="en-US" dirty="0">
                <a:solidFill>
                  <a:srgbClr val="000000"/>
                </a:solidFill>
                <a:latin typeface="Arial"/>
                <a:cs typeface="Arial"/>
              </a:rPr>
              <a:t>CNNs</a:t>
            </a:r>
            <a:r>
              <a:rPr lang="en-US" dirty="0">
                <a:latin typeface="Arial"/>
                <a:cs typeface="Arial"/>
              </a:rPr>
              <a:t>. </a:t>
            </a:r>
            <a:r>
              <a:rPr lang="en-US" dirty="0">
                <a:solidFill>
                  <a:srgbClr val="00B0F0"/>
                </a:solidFill>
                <a:latin typeface="Arial"/>
                <a:cs typeface="Arial"/>
              </a:rPr>
              <a:t>2017: Facebook</a:t>
            </a:r>
            <a:r>
              <a:rPr lang="en-US" dirty="0">
                <a:latin typeface="Arial"/>
                <a:cs typeface="Arial"/>
              </a:rPr>
              <a:t> uses</a:t>
            </a:r>
            <a:r>
              <a:rPr lang="en-US" dirty="0">
                <a:solidFill>
                  <a:srgbClr val="3366FF"/>
                </a:solidFill>
                <a:latin typeface="Arial"/>
                <a:cs typeface="Arial"/>
              </a:rPr>
              <a:t> </a:t>
            </a:r>
            <a:r>
              <a:rPr lang="en-US" dirty="0">
                <a:solidFill>
                  <a:srgbClr val="000000"/>
                </a:solidFill>
                <a:latin typeface="Arial"/>
                <a:cs typeface="Arial"/>
              </a:rPr>
              <a:t>LSTM</a:t>
            </a:r>
            <a:r>
              <a:rPr lang="en-US" dirty="0">
                <a:solidFill>
                  <a:srgbClr val="3366FF"/>
                </a:solidFill>
                <a:latin typeface="Arial"/>
                <a:cs typeface="Arial"/>
              </a:rPr>
              <a:t> </a:t>
            </a:r>
            <a:r>
              <a:rPr lang="en-US" dirty="0">
                <a:latin typeface="Arial"/>
                <a:cs typeface="Arial"/>
              </a:rPr>
              <a:t>for over </a:t>
            </a:r>
            <a:r>
              <a:rPr lang="en-US" dirty="0">
                <a:solidFill>
                  <a:srgbClr val="00B0F0"/>
                </a:solidFill>
                <a:latin typeface="Arial"/>
                <a:cs typeface="Arial"/>
              </a:rPr>
              <a:t>30 billion </a:t>
            </a:r>
            <a:r>
              <a:rPr lang="en-US" dirty="0">
                <a:latin typeface="Arial"/>
                <a:cs typeface="Arial"/>
              </a:rPr>
              <a:t>translations every week. LSTM/CTC also used by </a:t>
            </a:r>
            <a:r>
              <a:rPr lang="en-US" dirty="0">
                <a:solidFill>
                  <a:srgbClr val="00B0F0"/>
                </a:solidFill>
                <a:latin typeface="Arial"/>
                <a:cs typeface="Arial"/>
              </a:rPr>
              <a:t>Microsoft, Samsung, </a:t>
            </a:r>
            <a:r>
              <a:rPr lang="en-US" dirty="0" err="1">
                <a:solidFill>
                  <a:srgbClr val="00B0F0"/>
                </a:solidFill>
                <a:latin typeface="Arial"/>
                <a:cs typeface="Arial"/>
              </a:rPr>
              <a:t>Alibaba</a:t>
            </a:r>
            <a:r>
              <a:rPr lang="en-US" dirty="0">
                <a:solidFill>
                  <a:srgbClr val="00B0F0"/>
                </a:solidFill>
                <a:latin typeface="Arial"/>
                <a:cs typeface="Arial"/>
              </a:rPr>
              <a:t>, </a:t>
            </a:r>
            <a:r>
              <a:rPr lang="en-US" dirty="0" err="1">
                <a:solidFill>
                  <a:srgbClr val="00B0F0"/>
                </a:solidFill>
                <a:latin typeface="Arial"/>
                <a:cs typeface="Arial"/>
              </a:rPr>
              <a:t>Tencent</a:t>
            </a:r>
            <a:r>
              <a:rPr lang="en-US" dirty="0">
                <a:solidFill>
                  <a:srgbClr val="00B0F0"/>
                </a:solidFill>
                <a:latin typeface="Arial"/>
                <a:cs typeface="Arial"/>
              </a:rPr>
              <a:t>, </a:t>
            </a:r>
            <a:r>
              <a:rPr lang="is-IS" dirty="0">
                <a:solidFill>
                  <a:srgbClr val="00B0F0"/>
                </a:solidFill>
                <a:latin typeface="Arial"/>
                <a:cs typeface="Arial"/>
              </a:rPr>
              <a:t>….</a:t>
            </a:r>
            <a:endParaRPr lang="en-US" dirty="0">
              <a:solidFill>
                <a:srgbClr val="00B0F0"/>
              </a:solidFill>
              <a:latin typeface="Arial"/>
              <a:cs typeface="Arial"/>
            </a:endParaRPr>
          </a:p>
        </p:txBody>
      </p:sp>
      <p:sp>
        <p:nvSpPr>
          <p:cNvPr id="2" name="TextBox 1">
            <a:extLst>
              <a:ext uri="{FF2B5EF4-FFF2-40B4-BE49-F238E27FC236}">
                <a16:creationId xmlns:a16="http://schemas.microsoft.com/office/drawing/2014/main" id="{F57F4301-31F0-194B-2F2D-BFF11BF3414A}"/>
              </a:ext>
            </a:extLst>
          </p:cNvPr>
          <p:cNvSpPr txBox="1"/>
          <p:nvPr/>
        </p:nvSpPr>
        <p:spPr>
          <a:xfrm>
            <a:off x="8647043" y="1709530"/>
            <a:ext cx="184731" cy="369332"/>
          </a:xfrm>
          <a:prstGeom prst="rect">
            <a:avLst/>
          </a:prstGeom>
          <a:noFill/>
        </p:spPr>
        <p:txBody>
          <a:bodyPr wrap="none" rtlCol="0">
            <a:spAutoFit/>
          </a:bodyPr>
          <a:lstStyle/>
          <a:p>
            <a:endParaRPr lang="en-DE" dirty="0"/>
          </a:p>
        </p:txBody>
      </p:sp>
      <p:sp>
        <p:nvSpPr>
          <p:cNvPr id="3" name="TextBox 2">
            <a:extLst>
              <a:ext uri="{FF2B5EF4-FFF2-40B4-BE49-F238E27FC236}">
                <a16:creationId xmlns:a16="http://schemas.microsoft.com/office/drawing/2014/main" id="{E39FC5EC-8326-FEF4-55CC-CC1081A091B8}"/>
              </a:ext>
            </a:extLst>
          </p:cNvPr>
          <p:cNvSpPr txBox="1"/>
          <p:nvPr/>
        </p:nvSpPr>
        <p:spPr>
          <a:xfrm>
            <a:off x="7040881" y="163000"/>
            <a:ext cx="5151119" cy="3108543"/>
          </a:xfrm>
          <a:prstGeom prst="rect">
            <a:avLst/>
          </a:prstGeom>
          <a:noFill/>
        </p:spPr>
        <p:txBody>
          <a:bodyPr wrap="square">
            <a:spAutoFit/>
          </a:bodyPr>
          <a:lstStyle/>
          <a:p>
            <a:pPr>
              <a:spcBef>
                <a:spcPct val="20000"/>
              </a:spcBef>
            </a:pPr>
            <a:r>
              <a:rPr lang="it-IT" sz="2800" dirty="0">
                <a:solidFill>
                  <a:srgbClr val="00B0F0"/>
                </a:solidFill>
                <a:latin typeface="Arial"/>
                <a:cs typeface="Arial"/>
              </a:rPr>
              <a:t>LSTM</a:t>
            </a:r>
            <a:r>
              <a:rPr lang="it-IT" sz="2800" dirty="0">
                <a:latin typeface="Arial"/>
                <a:cs typeface="Arial"/>
              </a:rPr>
              <a:t> </a:t>
            </a:r>
            <a:r>
              <a:rPr lang="it-IT" sz="2800" dirty="0" err="1">
                <a:latin typeface="Arial"/>
                <a:cs typeface="Arial"/>
              </a:rPr>
              <a:t>was</a:t>
            </a:r>
            <a:r>
              <a:rPr lang="it-IT" sz="2800" dirty="0">
                <a:latin typeface="Arial"/>
                <a:cs typeface="Arial"/>
              </a:rPr>
              <a:t> </a:t>
            </a:r>
            <a:r>
              <a:rPr lang="it-IT" sz="2800" dirty="0" err="1">
                <a:latin typeface="Arial"/>
                <a:cs typeface="Arial"/>
              </a:rPr>
              <a:t>used</a:t>
            </a:r>
            <a:r>
              <a:rPr lang="it-IT" sz="2800" dirty="0">
                <a:latin typeface="Arial"/>
                <a:cs typeface="Arial"/>
              </a:rPr>
              <a:t> for the first </a:t>
            </a:r>
            <a:r>
              <a:rPr lang="it-IT" sz="2800" dirty="0">
                <a:solidFill>
                  <a:srgbClr val="00B0F0"/>
                </a:solidFill>
                <a:latin typeface="Arial"/>
                <a:cs typeface="Arial"/>
              </a:rPr>
              <a:t>Large Language Models </a:t>
            </a:r>
            <a:r>
              <a:rPr lang="it-IT" sz="2800" dirty="0">
                <a:latin typeface="Arial"/>
                <a:cs typeface="Arial"/>
              </a:rPr>
              <a:t>by Google, Microsoft, Facebook, and </a:t>
            </a:r>
            <a:r>
              <a:rPr lang="it-IT" sz="2800" dirty="0" err="1">
                <a:latin typeface="Arial"/>
                <a:cs typeface="Arial"/>
              </a:rPr>
              <a:t>others</a:t>
            </a:r>
            <a:r>
              <a:rPr lang="it-IT" sz="2800" dirty="0">
                <a:latin typeface="Arial"/>
                <a:cs typeface="Arial"/>
              </a:rPr>
              <a:t>, </a:t>
            </a:r>
            <a:r>
              <a:rPr lang="it-IT" sz="2800" dirty="0" err="1">
                <a:latin typeface="Arial"/>
                <a:cs typeface="Arial"/>
              </a:rPr>
              <a:t>before</a:t>
            </a:r>
            <a:r>
              <a:rPr lang="it-IT" sz="2800" dirty="0">
                <a:latin typeface="Arial"/>
                <a:cs typeface="Arial"/>
              </a:rPr>
              <a:t> </a:t>
            </a:r>
            <a:r>
              <a:rPr lang="it-IT" sz="2800" dirty="0" err="1">
                <a:latin typeface="Arial"/>
                <a:cs typeface="Arial"/>
              </a:rPr>
              <a:t>they</a:t>
            </a:r>
            <a:r>
              <a:rPr lang="it-IT" sz="2800" dirty="0">
                <a:latin typeface="Arial"/>
                <a:cs typeface="Arial"/>
              </a:rPr>
              <a:t> </a:t>
            </a:r>
            <a:r>
              <a:rPr lang="it-IT" sz="2800" dirty="0" err="1">
                <a:latin typeface="Arial"/>
                <a:cs typeface="Arial"/>
              </a:rPr>
              <a:t>started</a:t>
            </a:r>
            <a:r>
              <a:rPr lang="it-IT" sz="2800" dirty="0">
                <a:latin typeface="Arial"/>
                <a:cs typeface="Arial"/>
              </a:rPr>
              <a:t> </a:t>
            </a:r>
            <a:r>
              <a:rPr lang="it-IT" sz="2800" dirty="0" err="1">
                <a:latin typeface="Arial"/>
                <a:cs typeface="Arial"/>
              </a:rPr>
              <a:t>using</a:t>
            </a:r>
            <a:r>
              <a:rPr lang="it-IT" sz="2800" dirty="0">
                <a:latin typeface="Arial"/>
                <a:cs typeface="Arial"/>
              </a:rPr>
              <a:t> </a:t>
            </a:r>
            <a:r>
              <a:rPr lang="it-IT" sz="2800" dirty="0">
                <a:solidFill>
                  <a:srgbClr val="00B0F0"/>
                </a:solidFill>
                <a:latin typeface="Arial"/>
                <a:cs typeface="Arial"/>
              </a:rPr>
              <a:t>Transformers</a:t>
            </a:r>
            <a:r>
              <a:rPr lang="it-IT" sz="2800" dirty="0">
                <a:latin typeface="Arial"/>
                <a:cs typeface="Arial"/>
              </a:rPr>
              <a:t>, </a:t>
            </a:r>
            <a:r>
              <a:rPr lang="it-IT" sz="2800" dirty="0" err="1">
                <a:latin typeface="Arial"/>
                <a:cs typeface="Arial"/>
              </a:rPr>
              <a:t>whose</a:t>
            </a:r>
            <a:r>
              <a:rPr lang="it-IT" sz="2800" dirty="0">
                <a:latin typeface="Arial"/>
                <a:cs typeface="Arial"/>
              </a:rPr>
              <a:t> </a:t>
            </a:r>
            <a:r>
              <a:rPr lang="it-IT" sz="2800" dirty="0" err="1">
                <a:latin typeface="Arial"/>
                <a:cs typeface="Arial"/>
              </a:rPr>
              <a:t>principles</a:t>
            </a:r>
            <a:r>
              <a:rPr lang="it-IT" sz="2800" dirty="0">
                <a:latin typeface="Arial"/>
                <a:cs typeface="Arial"/>
              </a:rPr>
              <a:t> </a:t>
            </a:r>
            <a:r>
              <a:rPr lang="it-IT" sz="2800" dirty="0" err="1">
                <a:latin typeface="Arial"/>
                <a:cs typeface="Arial"/>
              </a:rPr>
              <a:t>also</a:t>
            </a:r>
            <a:r>
              <a:rPr lang="it-IT" sz="2800" dirty="0">
                <a:latin typeface="Arial"/>
                <a:cs typeface="Arial"/>
              </a:rPr>
              <a:t> go back to </a:t>
            </a:r>
            <a:r>
              <a:rPr lang="it-IT" sz="2800" dirty="0" err="1">
                <a:latin typeface="Arial"/>
                <a:cs typeface="Arial"/>
              </a:rPr>
              <a:t>our</a:t>
            </a:r>
            <a:r>
              <a:rPr lang="it-IT" sz="2800" dirty="0">
                <a:latin typeface="Arial"/>
                <a:cs typeface="Arial"/>
              </a:rPr>
              <a:t> </a:t>
            </a:r>
            <a:r>
              <a:rPr lang="it-IT" sz="2800" dirty="0" err="1">
                <a:solidFill>
                  <a:srgbClr val="00B0F0"/>
                </a:solidFill>
                <a:latin typeface="Arial"/>
                <a:cs typeface="Arial"/>
              </a:rPr>
              <a:t>Miraculous</a:t>
            </a:r>
            <a:r>
              <a:rPr lang="it-IT" sz="2800" dirty="0">
                <a:solidFill>
                  <a:srgbClr val="00B0F0"/>
                </a:solidFill>
                <a:latin typeface="Arial"/>
                <a:cs typeface="Arial"/>
              </a:rPr>
              <a:t> </a:t>
            </a:r>
            <a:r>
              <a:rPr lang="it-IT" sz="2800" dirty="0" err="1">
                <a:solidFill>
                  <a:srgbClr val="00B0F0"/>
                </a:solidFill>
                <a:latin typeface="Arial"/>
                <a:cs typeface="Arial"/>
              </a:rPr>
              <a:t>Year</a:t>
            </a:r>
            <a:r>
              <a:rPr lang="it-IT" sz="2800" dirty="0">
                <a:solidFill>
                  <a:srgbClr val="00B0F0"/>
                </a:solidFill>
                <a:latin typeface="Arial"/>
                <a:cs typeface="Arial"/>
              </a:rPr>
              <a:t> of 1991 </a:t>
            </a:r>
            <a:r>
              <a:rPr lang="it-IT" sz="2800" dirty="0">
                <a:solidFill>
                  <a:srgbClr val="00B0F0"/>
                </a:solidFill>
                <a:latin typeface="Arial"/>
                <a:cs typeface="Arial"/>
                <a:sym typeface="Wingdings" pitchFamily="2" charset="2"/>
              </a:rPr>
              <a:t></a:t>
            </a:r>
            <a:endParaRPr lang="it-IT" sz="2800" baseline="30000" dirty="0">
              <a:solidFill>
                <a:srgbClr val="00B0F0"/>
              </a:solidFill>
              <a:latin typeface="Arial"/>
              <a:cs typeface="Arial"/>
            </a:endParaRPr>
          </a:p>
        </p:txBody>
      </p:sp>
      <p:pic>
        <p:nvPicPr>
          <p:cNvPr id="6146" name="Picture 2" descr="1991: Neural nets learn to program neural nets with fast weights (1991) - by Juergen Schmidhuber">
            <a:extLst>
              <a:ext uri="{FF2B5EF4-FFF2-40B4-BE49-F238E27FC236}">
                <a16:creationId xmlns:a16="http://schemas.microsoft.com/office/drawing/2014/main" id="{1503AADB-6DAD-1FE5-DC85-11C7FCE6A8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4653" y="3432931"/>
            <a:ext cx="5337345" cy="3421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534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I v Covid-19. Juergen Schmidhuber">
            <a:extLst>
              <a:ext uri="{FF2B5EF4-FFF2-40B4-BE49-F238E27FC236}">
                <a16:creationId xmlns:a16="http://schemas.microsoft.com/office/drawing/2014/main" id="{8118163F-682E-AD40-B330-84D646A6D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9"/>
            <a:ext cx="6854653" cy="41282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AA9E56E-A3A5-B04E-B427-121E0B58F630}"/>
                  </a:ext>
                </a:extLst>
              </p:cNvPr>
              <p:cNvSpPr txBox="1"/>
              <p:nvPr/>
            </p:nvSpPr>
            <p:spPr>
              <a:xfrm>
                <a:off x="7017027" y="-3898"/>
                <a:ext cx="5174971" cy="6916445"/>
              </a:xfrm>
              <a:prstGeom prst="rect">
                <a:avLst/>
              </a:prstGeom>
              <a:noFill/>
            </p:spPr>
            <p:txBody>
              <a:bodyPr wrap="square">
                <a:spAutoFit/>
              </a:bodyPr>
              <a:lstStyle/>
              <a:p>
                <a:r>
                  <a:rPr lang="en-US" sz="2000" b="1" dirty="0">
                    <a:latin typeface="arial" panose="020B0604020202020204" pitchFamily="34" charset="0"/>
                  </a:rPr>
                  <a:t>Our old motto </a:t>
                </a:r>
                <a:r>
                  <a:rPr lang="en-US" sz="2000" dirty="0">
                    <a:solidFill>
                      <a:srgbClr val="00B0F0"/>
                    </a:solidFill>
                    <a:latin typeface="Arial" panose="020B0604020202020204" pitchFamily="34" charset="0"/>
                    <a:cs typeface="Arial" panose="020B0604020202020204" pitchFamily="34" charset="0"/>
                  </a:rPr>
                  <a:t>AI</a:t>
                </a:r>
                <a14:m>
                  <m:oMath xmlns:m="http://schemas.openxmlformats.org/officeDocument/2006/math">
                    <m:r>
                      <a:rPr lang="en-US" sz="2300" i="1" smtClean="0">
                        <a:solidFill>
                          <a:srgbClr val="00B0F0"/>
                        </a:solidFill>
                        <a:latin typeface="Cambria Math" panose="02040503050406030204" pitchFamily="18" charset="0"/>
                        <a:ea typeface="Cambria Math" panose="02040503050406030204" pitchFamily="18" charset="0"/>
                        <a:cs typeface="Arial" panose="020B0604020202020204" pitchFamily="34" charset="0"/>
                      </a:rPr>
                      <m:t>∀</m:t>
                    </m:r>
                  </m:oMath>
                </a14:m>
                <a:r>
                  <a:rPr lang="en-US" sz="2000" dirty="0">
                    <a:solidFill>
                      <a:srgbClr val="00B0F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or</a:t>
                </a:r>
                <a:r>
                  <a:rPr lang="en-US" sz="2000" dirty="0">
                    <a:solidFill>
                      <a:srgbClr val="00B0F0"/>
                    </a:solidFill>
                    <a:latin typeface="Arial" panose="020B0604020202020204" pitchFamily="34" charset="0"/>
                    <a:cs typeface="Arial" panose="020B0604020202020204" pitchFamily="34" charset="0"/>
                  </a:rPr>
                  <a:t> AI For All</a:t>
                </a:r>
                <a:r>
                  <a:rPr lang="en-US" sz="2000" b="1" dirty="0">
                    <a:latin typeface="arial" panose="020B0604020202020204" pitchFamily="34" charset="0"/>
                  </a:rPr>
                  <a:t>: use AI to make human lives longer &amp; healthier &amp; easier.</a:t>
                </a:r>
                <a:r>
                  <a:rPr lang="en-US" sz="2000" dirty="0">
                    <a:latin typeface="arial" panose="020B0604020202020204" pitchFamily="34" charset="0"/>
                  </a:rPr>
                  <a:t> For example, Google Scholar knows innumerable medical articles with "LSTM" in their title, e.g., for learning to diagnose, ECG time signal analysis, diagnosis of arrhythmia, drug-drug interaction extraction, monitoring on personal wearable devices, cardiovascular disease risk factors prediction, 4D medical image segmentation, detection of radiological abnormalities, automated sleep stage classification, blood glucose prediction, diabetes detection, lung cancer detection, respiration prediction, real-time tumor tracking, breast cancer detection from histopathological images, air pollution forecasting, </a:t>
                </a:r>
                <a:r>
                  <a:rPr lang="en-US" sz="2000" dirty="0">
                    <a:latin typeface="Calibri" panose="020F0502020204030204" pitchFamily="34" charset="0"/>
                    <a:cs typeface="Calibri" panose="020F0502020204030204" pitchFamily="34" charset="0"/>
                  </a:rPr>
                  <a:t>protein</a:t>
                </a:r>
                <a:r>
                  <a:rPr lang="en-US" sz="2000" dirty="0">
                    <a:latin typeface="arial" panose="020B0604020202020204" pitchFamily="34" charset="0"/>
                  </a:rPr>
                  <a:t> model quality assessment, protein secondary structure prediction, modeling genome data, generation of drug-like chemical matter, pandemic forecasting, covid-19 detection &amp; prediction, and many more. </a:t>
                </a:r>
                <a:endParaRPr lang="en-SA" sz="2000" dirty="0"/>
              </a:p>
            </p:txBody>
          </p:sp>
        </mc:Choice>
        <mc:Fallback xmlns="">
          <p:sp>
            <p:nvSpPr>
              <p:cNvPr id="5" name="TextBox 4">
                <a:extLst>
                  <a:ext uri="{FF2B5EF4-FFF2-40B4-BE49-F238E27FC236}">
                    <a16:creationId xmlns:a16="http://schemas.microsoft.com/office/drawing/2014/main" id="{6AA9E56E-A3A5-B04E-B427-121E0B58F630}"/>
                  </a:ext>
                </a:extLst>
              </p:cNvPr>
              <p:cNvSpPr txBox="1">
                <a:spLocks noRot="1" noChangeAspect="1" noMove="1" noResize="1" noEditPoints="1" noAdjustHandles="1" noChangeArrowheads="1" noChangeShapeType="1" noTextEdit="1"/>
              </p:cNvSpPr>
              <p:nvPr/>
            </p:nvSpPr>
            <p:spPr>
              <a:xfrm>
                <a:off x="7017027" y="-3898"/>
                <a:ext cx="5174971" cy="6916445"/>
              </a:xfrm>
              <a:prstGeom prst="rect">
                <a:avLst/>
              </a:prstGeom>
              <a:blipFill>
                <a:blip r:embed="rId3"/>
                <a:stretch>
                  <a:fillRect l="-1222" r="-1711" b="-366"/>
                </a:stretch>
              </a:blipFill>
            </p:spPr>
            <p:txBody>
              <a:bodyPr/>
              <a:lstStyle/>
              <a:p>
                <a:r>
                  <a:rPr lang="en-DE">
                    <a:noFill/>
                  </a:rPr>
                  <a:t> </a:t>
                </a:r>
              </a:p>
            </p:txBody>
          </p:sp>
        </mc:Fallback>
      </mc:AlternateContent>
      <p:pic>
        <p:nvPicPr>
          <p:cNvPr id="2" name="Picture 8" descr="Deep Learning Wins MICCAI 2013 Grand Challenge on Mitosis Detection">
            <a:extLst>
              <a:ext uri="{FF2B5EF4-FFF2-40B4-BE49-F238E27FC236}">
                <a16:creationId xmlns:a16="http://schemas.microsoft.com/office/drawing/2014/main" id="{1770FB6C-D258-C515-43AA-C7FFAE8A43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41117"/>
            <a:ext cx="6854653" cy="27168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1219CD-584D-0370-BEAF-4835597BD3B8}"/>
              </a:ext>
            </a:extLst>
          </p:cNvPr>
          <p:cNvSpPr txBox="1"/>
          <p:nvPr/>
        </p:nvSpPr>
        <p:spPr>
          <a:xfrm>
            <a:off x="4219074" y="4089377"/>
            <a:ext cx="2667663" cy="954107"/>
          </a:xfrm>
          <a:prstGeom prst="rect">
            <a:avLst/>
          </a:prstGeom>
          <a:noFill/>
        </p:spPr>
        <p:txBody>
          <a:bodyPr wrap="square">
            <a:spAutoFit/>
          </a:bodyPr>
          <a:lstStyle/>
          <a:p>
            <a:pPr algn="r"/>
            <a:r>
              <a:rPr lang="en-DE" sz="1400" dirty="0">
                <a:solidFill>
                  <a:schemeClr val="bg1"/>
                </a:solidFill>
                <a:latin typeface="Arial" panose="020B0604020202020204" pitchFamily="34" charset="0"/>
                <a:cs typeface="Arial" panose="020B0604020202020204" pitchFamily="34" charset="0"/>
              </a:rPr>
              <a:t>https://people.idsia.ch/~juergen/first-time-deep-learning-won-medical-imaging-contest-september-2012.html</a:t>
            </a:r>
          </a:p>
        </p:txBody>
      </p:sp>
    </p:spTree>
    <p:extLst>
      <p:ext uri="{BB962C8B-B14F-4D97-AF65-F5344CB8AC3E}">
        <p14:creationId xmlns:p14="http://schemas.microsoft.com/office/powerpoint/2010/main" val="396827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EBDE06C5-95B2-A149-83F2-76489344B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4652" cy="4267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5849C70-F0DD-C54C-9697-4E1BAE394A98}"/>
                  </a:ext>
                </a:extLst>
              </p:cNvPr>
              <p:cNvSpPr txBox="1"/>
              <p:nvPr/>
            </p:nvSpPr>
            <p:spPr>
              <a:xfrm>
                <a:off x="6950906" y="16042"/>
                <a:ext cx="5257134" cy="6863417"/>
              </a:xfrm>
              <a:prstGeom prst="rect">
                <a:avLst/>
              </a:prstGeom>
              <a:noFill/>
            </p:spPr>
            <p:txBody>
              <a:bodyPr wrap="square">
                <a:spAutoFit/>
              </a:bodyPr>
              <a:lstStyle/>
              <a:p>
                <a:r>
                  <a:rPr lang="en-US" sz="2000" dirty="0">
                    <a:solidFill>
                      <a:srgbClr val="00B0F0"/>
                    </a:solidFill>
                    <a:latin typeface="Arial" panose="020B0604020202020204" pitchFamily="34" charset="0"/>
                    <a:cs typeface="Arial" panose="020B0604020202020204" pitchFamily="34" charset="0"/>
                  </a:rPr>
                  <a:t>AI</a:t>
                </a:r>
                <a14:m>
                  <m:oMath xmlns:m="http://schemas.openxmlformats.org/officeDocument/2006/math">
                    <m:r>
                      <a:rPr lang="en-US" sz="2300" i="1" smtClean="0">
                        <a:solidFill>
                          <a:srgbClr val="00B0F0"/>
                        </a:solidFill>
                        <a:latin typeface="Cambria Math" panose="02040503050406030204" pitchFamily="18" charset="0"/>
                        <a:ea typeface="Cambria Math" panose="02040503050406030204" pitchFamily="18" charset="0"/>
                        <a:cs typeface="Arial" panose="020B0604020202020204" pitchFamily="34" charset="0"/>
                      </a:rPr>
                      <m:t>∀</m:t>
                    </m:r>
                    <m:r>
                      <a:rPr lang="en-US" sz="2300" b="0" i="0" smtClean="0">
                        <a:solidFill>
                          <a:srgbClr val="00B0F0"/>
                        </a:solidFill>
                        <a:latin typeface="Cambria Math" panose="02040503050406030204" pitchFamily="18" charset="0"/>
                        <a:ea typeface="Cambria Math" panose="02040503050406030204" pitchFamily="18" charset="0"/>
                        <a:cs typeface="Arial" panose="020B0604020202020204" pitchFamily="34" charset="0"/>
                      </a:rPr>
                      <m:t>: </m:t>
                    </m:r>
                  </m:oMath>
                </a14:m>
                <a:r>
                  <a:rPr lang="en-US" sz="2000" dirty="0">
                    <a:latin typeface="arial" panose="020B0604020202020204" pitchFamily="34" charset="0"/>
                  </a:rPr>
                  <a:t>Many additional LSTM use cases for chemistry, molecule design, document classification to unclog courts, evaluating the rationality of judicial decision, lip reading, mapping brain signals to speech (Nature,   vol 568, 2019), predicting what's going on in nuclear fusion reactors (same volume, p. 526), stock market prediction, self-driving cars, industrial fault diagnosis and prognosis, predictive maintenance, anomaly detection for industrial big data, education, tutoring, teaching, smart grid applications, sustainable management of energy in microgrids, traffic congestion prediction, analysis &amp; prediction of water quality, air pollutant concentration estimation, forecasting of renewable energy resources, predicting concentrations of fine dust, solar irradiance forecasting under complicated weather conditions, tracking fish, prediction of vegetation dynamics, climate change assessment studies on droughts and floods …</a:t>
                </a:r>
                <a:endParaRPr lang="en-SA" sz="2000" dirty="0"/>
              </a:p>
            </p:txBody>
          </p:sp>
        </mc:Choice>
        <mc:Fallback xmlns="">
          <p:sp>
            <p:nvSpPr>
              <p:cNvPr id="8" name="TextBox 7">
                <a:extLst>
                  <a:ext uri="{FF2B5EF4-FFF2-40B4-BE49-F238E27FC236}">
                    <a16:creationId xmlns:a16="http://schemas.microsoft.com/office/drawing/2014/main" id="{65849C70-F0DD-C54C-9697-4E1BAE394A98}"/>
                  </a:ext>
                </a:extLst>
              </p:cNvPr>
              <p:cNvSpPr txBox="1">
                <a:spLocks noRot="1" noChangeAspect="1" noMove="1" noResize="1" noEditPoints="1" noAdjustHandles="1" noChangeArrowheads="1" noChangeShapeType="1" noTextEdit="1"/>
              </p:cNvSpPr>
              <p:nvPr/>
            </p:nvSpPr>
            <p:spPr>
              <a:xfrm>
                <a:off x="6950906" y="16042"/>
                <a:ext cx="5257134" cy="6863417"/>
              </a:xfrm>
              <a:prstGeom prst="rect">
                <a:avLst/>
              </a:prstGeom>
              <a:blipFill>
                <a:blip r:embed="rId3"/>
                <a:stretch>
                  <a:fillRect l="-1205" r="-2410" b="-1294"/>
                </a:stretch>
              </a:blipFill>
            </p:spPr>
            <p:txBody>
              <a:bodyPr/>
              <a:lstStyle/>
              <a:p>
                <a:r>
                  <a:rPr lang="en-DE">
                    <a:noFill/>
                  </a:rPr>
                  <a:t> </a:t>
                </a:r>
              </a:p>
            </p:txBody>
          </p:sp>
        </mc:Fallback>
      </mc:AlternateContent>
      <p:sp>
        <p:nvSpPr>
          <p:cNvPr id="3" name="TextBox 2">
            <a:extLst>
              <a:ext uri="{FF2B5EF4-FFF2-40B4-BE49-F238E27FC236}">
                <a16:creationId xmlns:a16="http://schemas.microsoft.com/office/drawing/2014/main" id="{7ECBA7CF-E6C5-0F8C-BC68-950D0767BBDD}"/>
              </a:ext>
            </a:extLst>
          </p:cNvPr>
          <p:cNvSpPr txBox="1"/>
          <p:nvPr/>
        </p:nvSpPr>
        <p:spPr>
          <a:xfrm>
            <a:off x="191072" y="4267200"/>
            <a:ext cx="6854652" cy="353943"/>
          </a:xfrm>
          <a:prstGeom prst="rect">
            <a:avLst/>
          </a:prstGeom>
          <a:noFill/>
        </p:spPr>
        <p:txBody>
          <a:bodyPr wrap="square">
            <a:spAutoFit/>
          </a:bodyPr>
          <a:lstStyle/>
          <a:p>
            <a:r>
              <a:rPr lang="en-DE" sz="1700" dirty="0"/>
              <a:t>https://people.idsia.ch/~juergen/</a:t>
            </a:r>
            <a:r>
              <a:rPr lang="en-DE" sz="1600" dirty="0">
                <a:latin typeface="Arial" panose="020B0604020202020204" pitchFamily="34" charset="0"/>
                <a:cs typeface="Arial" panose="020B0604020202020204" pitchFamily="34" charset="0"/>
              </a:rPr>
              <a:t>2010s-our-decade-of-deep-learning</a:t>
            </a:r>
            <a:r>
              <a:rPr lang="en-DE" sz="1700" dirty="0"/>
              <a:t>.html</a:t>
            </a:r>
          </a:p>
        </p:txBody>
      </p:sp>
    </p:spTree>
    <p:extLst>
      <p:ext uri="{BB962C8B-B14F-4D97-AF65-F5344CB8AC3E}">
        <p14:creationId xmlns:p14="http://schemas.microsoft.com/office/powerpoint/2010/main" val="1584726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259180"/>
            <a:ext cx="6854653" cy="259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16"/>
          <p:cNvSpPr txBox="1">
            <a:spLocks noChangeArrowheads="1"/>
          </p:cNvSpPr>
          <p:nvPr/>
        </p:nvSpPr>
        <p:spPr bwMode="auto">
          <a:xfrm>
            <a:off x="7088187" y="130366"/>
            <a:ext cx="5103811" cy="65556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Arial Narrow" charset="0"/>
                <a:ea typeface="ＭＳ Ｐゴシック" charset="0"/>
                <a:cs typeface="ＭＳ Ｐゴシック" charset="0"/>
              </a:defRPr>
            </a:lvl1pPr>
            <a:lvl2pPr marL="742950" indent="-285750">
              <a:defRPr sz="2100">
                <a:solidFill>
                  <a:schemeClr val="tx1"/>
                </a:solidFill>
                <a:latin typeface="Arial Narrow" charset="0"/>
                <a:ea typeface="ＭＳ Ｐゴシック" charset="0"/>
              </a:defRPr>
            </a:lvl2pPr>
            <a:lvl3pPr marL="1143000" indent="-228600">
              <a:defRPr sz="2100">
                <a:solidFill>
                  <a:schemeClr val="tx1"/>
                </a:solidFill>
                <a:latin typeface="Arial Narrow" charset="0"/>
                <a:ea typeface="ＭＳ Ｐゴシック" charset="0"/>
              </a:defRPr>
            </a:lvl3pPr>
            <a:lvl4pPr marL="1600200" indent="-228600">
              <a:defRPr sz="2100">
                <a:solidFill>
                  <a:schemeClr val="tx1"/>
                </a:solidFill>
                <a:latin typeface="Arial Narrow" charset="0"/>
                <a:ea typeface="ＭＳ Ｐゴシック" charset="0"/>
              </a:defRPr>
            </a:lvl4pPr>
            <a:lvl5pPr marL="2057400" indent="-228600">
              <a:defRPr sz="2100">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100">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100">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100">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100">
                <a:solidFill>
                  <a:schemeClr val="tx1"/>
                </a:solidFill>
                <a:latin typeface="Arial Narrow" charset="0"/>
                <a:ea typeface="ＭＳ Ｐゴシック" charset="0"/>
              </a:defRPr>
            </a:lvl9pPr>
          </a:lstStyle>
          <a:p>
            <a:pPr>
              <a:spcBef>
                <a:spcPct val="50000"/>
              </a:spcBef>
            </a:pPr>
            <a:r>
              <a:rPr lang="en-US" sz="2800" dirty="0">
                <a:solidFill>
                  <a:srgbClr val="FF0000"/>
                </a:solidFill>
                <a:latin typeface="Arial"/>
                <a:cs typeface="Arial"/>
              </a:rPr>
              <a:t>2007: </a:t>
            </a:r>
            <a:r>
              <a:rPr lang="en-US" sz="2800" dirty="0">
                <a:solidFill>
                  <a:srgbClr val="00B050"/>
                </a:solidFill>
                <a:latin typeface="Arial"/>
                <a:cs typeface="Arial"/>
              </a:rPr>
              <a:t>Reinforcement Learning </a:t>
            </a:r>
            <a:r>
              <a:rPr lang="en-US" sz="2800" dirty="0">
                <a:latin typeface="Arial"/>
                <a:cs typeface="Arial"/>
              </a:rPr>
              <a:t>with LSTM trained by policy gradients </a:t>
            </a:r>
            <a:r>
              <a:rPr lang="en-US" sz="2800" dirty="0">
                <a:solidFill>
                  <a:srgbClr val="008000"/>
                </a:solidFill>
                <a:latin typeface="Arial"/>
                <a:cs typeface="Arial"/>
              </a:rPr>
              <a:t>(</a:t>
            </a:r>
            <a:r>
              <a:rPr lang="en-US" sz="2800" dirty="0" err="1">
                <a:latin typeface="Arial"/>
                <a:cs typeface="Arial"/>
              </a:rPr>
              <a:t>Wierstra</a:t>
            </a:r>
            <a:r>
              <a:rPr lang="en-US" sz="2800" dirty="0">
                <a:latin typeface="Arial"/>
                <a:cs typeface="Arial"/>
              </a:rPr>
              <a:t>, </a:t>
            </a:r>
            <a:r>
              <a:rPr lang="en-US" sz="2800" dirty="0" err="1">
                <a:latin typeface="Arial"/>
                <a:cs typeface="Arial"/>
              </a:rPr>
              <a:t>Förster</a:t>
            </a:r>
            <a:r>
              <a:rPr lang="en-US" sz="2800" dirty="0">
                <a:latin typeface="Arial"/>
                <a:cs typeface="Arial"/>
              </a:rPr>
              <a:t>, Peters, </a:t>
            </a:r>
            <a:r>
              <a:rPr lang="en-US" sz="2800" dirty="0" err="1">
                <a:latin typeface="Arial"/>
                <a:cs typeface="Arial"/>
              </a:rPr>
              <a:t>Schmidhuber</a:t>
            </a:r>
            <a:r>
              <a:rPr lang="en-US" sz="2800" dirty="0">
                <a:latin typeface="Arial"/>
                <a:cs typeface="Arial"/>
              </a:rPr>
              <a:t>, ICANN 2007). </a:t>
            </a:r>
            <a:r>
              <a:rPr lang="en-US" sz="2800" dirty="0">
                <a:solidFill>
                  <a:srgbClr val="FF0000"/>
                </a:solidFill>
                <a:latin typeface="Arial"/>
                <a:cs typeface="Arial"/>
              </a:rPr>
              <a:t>2018: </a:t>
            </a:r>
            <a:r>
              <a:rPr lang="en-US" sz="2800" dirty="0">
                <a:latin typeface="Arial"/>
                <a:cs typeface="Arial"/>
              </a:rPr>
              <a:t>PG-trained LSTM is core of </a:t>
            </a:r>
            <a:r>
              <a:rPr lang="en-US" sz="2800" dirty="0">
                <a:solidFill>
                  <a:srgbClr val="00B050"/>
                </a:solidFill>
                <a:latin typeface="Arial"/>
                <a:cs typeface="Arial"/>
              </a:rPr>
              <a:t>OpenAI's Dactyl: </a:t>
            </a:r>
            <a:r>
              <a:rPr lang="en-US" sz="2800" dirty="0">
                <a:latin typeface="Arial"/>
                <a:cs typeface="Arial"/>
              </a:rPr>
              <a:t>learning to control </a:t>
            </a:r>
            <a:r>
              <a:rPr lang="en-US" sz="2800" dirty="0" err="1">
                <a:latin typeface="Arial"/>
                <a:cs typeface="Arial"/>
              </a:rPr>
              <a:t>dextrous</a:t>
            </a:r>
            <a:r>
              <a:rPr lang="en-US" sz="2800" dirty="0">
                <a:latin typeface="Arial"/>
                <a:cs typeface="Arial"/>
              </a:rPr>
              <a:t> robot hands without teacher. </a:t>
            </a:r>
            <a:r>
              <a:rPr lang="en-US" sz="2800" dirty="0">
                <a:solidFill>
                  <a:srgbClr val="FF0000"/>
                </a:solidFill>
                <a:latin typeface="Arial"/>
                <a:cs typeface="Arial"/>
              </a:rPr>
              <a:t>2019: </a:t>
            </a:r>
            <a:r>
              <a:rPr lang="en-US" sz="2800" dirty="0">
                <a:latin typeface="Arial"/>
                <a:cs typeface="Arial"/>
              </a:rPr>
              <a:t>LSTM is core of </a:t>
            </a:r>
            <a:r>
              <a:rPr lang="en-US" sz="2800" dirty="0">
                <a:solidFill>
                  <a:srgbClr val="00B050"/>
                </a:solidFill>
                <a:latin typeface="Arial"/>
                <a:cs typeface="Arial"/>
              </a:rPr>
              <a:t>OpenAI Five </a:t>
            </a:r>
            <a:r>
              <a:rPr lang="en-US" sz="2800" dirty="0">
                <a:latin typeface="Arial"/>
                <a:cs typeface="Arial"/>
              </a:rPr>
              <a:t>which learned to defeat human experts in Dota 2 video game, and of </a:t>
            </a:r>
            <a:r>
              <a:rPr lang="en-US" sz="2800" dirty="0">
                <a:solidFill>
                  <a:srgbClr val="00B050"/>
                </a:solidFill>
                <a:latin typeface="Arial"/>
                <a:cs typeface="Arial"/>
              </a:rPr>
              <a:t>DeepMind’s </a:t>
            </a:r>
            <a:r>
              <a:rPr lang="en-US" sz="2800" dirty="0" err="1">
                <a:solidFill>
                  <a:srgbClr val="00B050"/>
                </a:solidFill>
                <a:latin typeface="Arial"/>
                <a:cs typeface="Arial"/>
              </a:rPr>
              <a:t>Starcraft</a:t>
            </a:r>
            <a:r>
              <a:rPr lang="en-US" sz="2800" dirty="0">
                <a:solidFill>
                  <a:srgbClr val="00B050"/>
                </a:solidFill>
                <a:latin typeface="Arial"/>
                <a:cs typeface="Arial"/>
              </a:rPr>
              <a:t> player </a:t>
            </a:r>
            <a:r>
              <a:rPr lang="en-US" sz="2800" dirty="0" err="1">
                <a:solidFill>
                  <a:srgbClr val="00B050"/>
                </a:solidFill>
                <a:latin typeface="Arial"/>
                <a:cs typeface="Arial"/>
              </a:rPr>
              <a:t>Alphastar</a:t>
            </a:r>
            <a:r>
              <a:rPr lang="en-US" sz="2800" dirty="0">
                <a:solidFill>
                  <a:srgbClr val="00B050"/>
                </a:solidFill>
                <a:latin typeface="Arial"/>
                <a:cs typeface="Arial"/>
              </a:rPr>
              <a:t>. </a:t>
            </a:r>
            <a:r>
              <a:rPr lang="en-US" sz="2800" dirty="0">
                <a:solidFill>
                  <a:srgbClr val="00B0F0"/>
                </a:solidFill>
                <a:latin typeface="Arial"/>
                <a:cs typeface="Arial"/>
              </a:rPr>
              <a:t>OpenAI and DeepMind are imbued with our lab’s DNA </a:t>
            </a:r>
            <a:r>
              <a:rPr lang="en-US" sz="2800" dirty="0">
                <a:solidFill>
                  <a:srgbClr val="00B0F0"/>
                </a:solidFill>
                <a:latin typeface="Arial"/>
                <a:cs typeface="Arial"/>
                <a:sym typeface="Wingdings" pitchFamily="2" charset="2"/>
              </a:rPr>
              <a:t></a:t>
            </a:r>
            <a:endParaRPr lang="en-US" sz="2800" dirty="0">
              <a:solidFill>
                <a:srgbClr val="00B0F0"/>
              </a:solidFill>
              <a:latin typeface="Arial"/>
              <a:cs typeface="Arial"/>
            </a:endParaRPr>
          </a:p>
        </p:txBody>
      </p:sp>
      <p:pic>
        <p:nvPicPr>
          <p:cNvPr id="9" name="Picture 2" descr="2010: &#10;First Journal Paper on Deep Reinforcement Learning with Policy Gradients for LSTM. Juergen Schmidhuber.">
            <a:extLst>
              <a:ext uri="{FF2B5EF4-FFF2-40B4-BE49-F238E27FC236}">
                <a16:creationId xmlns:a16="http://schemas.microsoft.com/office/drawing/2014/main" id="{492EE066-705E-C746-8AF5-2BC4A9566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13" y="0"/>
            <a:ext cx="6892968" cy="42988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5D01EDD-E8E9-56DE-6EF4-72404162B057}"/>
              </a:ext>
            </a:extLst>
          </p:cNvPr>
          <p:cNvSpPr txBox="1"/>
          <p:nvPr/>
        </p:nvSpPr>
        <p:spPr>
          <a:xfrm>
            <a:off x="-86439" y="2557225"/>
            <a:ext cx="6208294" cy="307777"/>
          </a:xfrm>
          <a:prstGeom prst="rect">
            <a:avLst/>
          </a:prstGeom>
          <a:noFill/>
        </p:spPr>
        <p:txBody>
          <a:bodyPr wrap="square">
            <a:spAutoFit/>
          </a:bodyPr>
          <a:lstStyle/>
          <a:p>
            <a:r>
              <a:rPr lang="en-DE" sz="1400" dirty="0">
                <a:solidFill>
                  <a:schemeClr val="bg1"/>
                </a:solidFill>
                <a:latin typeface="Arial" panose="020B0604020202020204" pitchFamily="34" charset="0"/>
                <a:cs typeface="Arial" panose="020B0604020202020204" pitchFamily="34" charset="0"/>
              </a:rPr>
              <a:t>https://people.idsia.ch/~juergen/lstm-policy-gradient-2010.html</a:t>
            </a:r>
          </a:p>
        </p:txBody>
      </p:sp>
    </p:spTree>
    <p:extLst>
      <p:ext uri="{BB962C8B-B14F-4D97-AF65-F5344CB8AC3E}">
        <p14:creationId xmlns:p14="http://schemas.microsoft.com/office/powerpoint/2010/main" val="1218621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5" descr="Picture 25"/>
          <p:cNvPicPr>
            <a:picLocks noChangeAspect="1"/>
          </p:cNvPicPr>
          <p:nvPr/>
        </p:nvPicPr>
        <p:blipFill>
          <a:blip r:embed="rId4"/>
          <a:stretch>
            <a:fillRect/>
          </a:stretch>
        </p:blipFill>
        <p:spPr>
          <a:xfrm flipH="1">
            <a:off x="-110919" y="-74695"/>
            <a:ext cx="2674899" cy="2195498"/>
          </a:xfrm>
          <a:prstGeom prst="rect">
            <a:avLst/>
          </a:prstGeom>
          <a:ln w="12700">
            <a:miter lim="400000"/>
          </a:ln>
        </p:spPr>
      </p:pic>
      <p:pic>
        <p:nvPicPr>
          <p:cNvPr id="25" name="globe" descr="globe"/>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6854653" cy="6857999"/>
          </a:xfrm>
          <a:prstGeom prst="rect">
            <a:avLst/>
          </a:prstGeom>
          <a:ln w="12700">
            <a:miter lim="400000"/>
          </a:ln>
        </p:spPr>
      </p:pic>
      <p:grpSp>
        <p:nvGrpSpPr>
          <p:cNvPr id="26" name="Group 15"/>
          <p:cNvGrpSpPr/>
          <p:nvPr/>
        </p:nvGrpSpPr>
        <p:grpSpPr>
          <a:xfrm>
            <a:off x="258438" y="820650"/>
            <a:ext cx="4796008" cy="1089128"/>
            <a:chOff x="-1" y="0"/>
            <a:chExt cx="5370941" cy="1215170"/>
          </a:xfrm>
        </p:grpSpPr>
        <p:grpSp>
          <p:nvGrpSpPr>
            <p:cNvPr id="27" name="Group 3"/>
            <p:cNvGrpSpPr/>
            <p:nvPr/>
          </p:nvGrpSpPr>
          <p:grpSpPr>
            <a:xfrm>
              <a:off x="-1" y="0"/>
              <a:ext cx="5130198" cy="1050150"/>
              <a:chOff x="0" y="0"/>
              <a:chExt cx="5130196" cy="1050149"/>
            </a:xfrm>
          </p:grpSpPr>
          <p:pic>
            <p:nvPicPr>
              <p:cNvPr id="29" name="nnaisense color-crop.pdf" descr="nnaisense color-crop.pdf"/>
              <p:cNvPicPr>
                <a:picLocks noChangeAspect="1"/>
              </p:cNvPicPr>
              <p:nvPr/>
            </p:nvPicPr>
            <p:blipFill>
              <a:blip r:embed="rId6"/>
              <a:srcRect l="20084" t="16632" r="60473" b="16632"/>
              <a:stretch>
                <a:fillRect/>
              </a:stretch>
            </p:blipFill>
            <p:spPr>
              <a:xfrm>
                <a:off x="1019213" y="102592"/>
                <a:ext cx="993261" cy="707822"/>
              </a:xfrm>
              <a:prstGeom prst="rect">
                <a:avLst/>
              </a:prstGeom>
              <a:ln w="12700" cap="flat">
                <a:noFill/>
                <a:miter lim="400000"/>
              </a:ln>
              <a:effectLst/>
            </p:spPr>
          </p:pic>
          <p:pic>
            <p:nvPicPr>
              <p:cNvPr id="30" name="nnaisense color-crop.pdf" descr="nnaisense color-crop.pdf"/>
              <p:cNvPicPr>
                <a:picLocks noChangeAspect="1"/>
              </p:cNvPicPr>
              <p:nvPr/>
            </p:nvPicPr>
            <p:blipFill>
              <a:blip r:embed="rId6"/>
              <a:srcRect l="39286" t="14477" r="48359" b="14476"/>
              <a:stretch>
                <a:fillRect/>
              </a:stretch>
            </p:blipFill>
            <p:spPr>
              <a:xfrm>
                <a:off x="2010622" y="79735"/>
                <a:ext cx="631115" cy="753537"/>
              </a:xfrm>
              <a:prstGeom prst="rect">
                <a:avLst/>
              </a:prstGeom>
              <a:ln w="12700" cap="flat">
                <a:noFill/>
                <a:miter lim="400000"/>
              </a:ln>
              <a:effectLst/>
            </p:spPr>
          </p:pic>
          <p:pic>
            <p:nvPicPr>
              <p:cNvPr id="31" name="nnaisense color-crop.pdf" descr="nnaisense color-crop.pdf"/>
              <p:cNvPicPr>
                <a:picLocks noChangeAspect="1"/>
              </p:cNvPicPr>
              <p:nvPr/>
            </p:nvPicPr>
            <p:blipFill>
              <a:blip r:embed="rId6"/>
              <a:srcRect l="51254" t="16292" b="16292"/>
              <a:stretch>
                <a:fillRect/>
              </a:stretch>
            </p:blipFill>
            <p:spPr>
              <a:xfrm>
                <a:off x="2639886" y="98992"/>
                <a:ext cx="2490311" cy="715023"/>
              </a:xfrm>
              <a:prstGeom prst="rect">
                <a:avLst/>
              </a:prstGeom>
              <a:ln w="12700" cap="flat">
                <a:noFill/>
                <a:miter lim="400000"/>
              </a:ln>
              <a:effectLst/>
            </p:spPr>
          </p:pic>
          <p:pic>
            <p:nvPicPr>
              <p:cNvPr id="33" name="nnaisense color-crop.pdf" descr="nnaisense color-crop.pdf"/>
              <p:cNvPicPr>
                <a:picLocks noChangeAspect="1"/>
              </p:cNvPicPr>
              <p:nvPr/>
            </p:nvPicPr>
            <p:blipFill>
              <a:blip r:embed="rId6"/>
              <a:srcRect r="79850"/>
              <a:stretch>
                <a:fillRect/>
              </a:stretch>
            </p:blipFill>
            <p:spPr>
              <a:xfrm>
                <a:off x="0" y="0"/>
                <a:ext cx="1019214" cy="1050150"/>
              </a:xfrm>
              <a:prstGeom prst="rect">
                <a:avLst/>
              </a:prstGeom>
              <a:ln w="12700" cap="flat">
                <a:noFill/>
                <a:miter lim="400000"/>
              </a:ln>
              <a:effectLst/>
            </p:spPr>
          </p:pic>
        </p:grpSp>
        <p:sp>
          <p:nvSpPr>
            <p:cNvPr id="28" name="TextBox 10"/>
            <p:cNvSpPr txBox="1"/>
            <p:nvPr/>
          </p:nvSpPr>
          <p:spPr>
            <a:xfrm>
              <a:off x="1002001" y="880338"/>
              <a:ext cx="4368939" cy="3348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717" tIns="25717" rIns="25717" bIns="25717" numCol="1" anchor="t">
              <a:spAutoFit/>
            </a:bodyPr>
            <a:lstStyle>
              <a:lvl1pPr>
                <a:defRPr sz="2000" spc="300">
                  <a:solidFill>
                    <a:srgbClr val="FFFFFF"/>
                  </a:solidFill>
                  <a:latin typeface="Athelas"/>
                  <a:ea typeface="Athelas"/>
                  <a:cs typeface="Athelas"/>
                  <a:sym typeface="Athelas"/>
                </a:defRPr>
              </a:lvl1pPr>
            </a:lstStyle>
            <a:p>
              <a:r>
                <a:rPr sz="1200" dirty="0"/>
                <a:t>Artificial Intelligence for All</a:t>
              </a:r>
            </a:p>
          </p:txBody>
        </p:sp>
      </p:grpSp>
      <p:sp>
        <p:nvSpPr>
          <p:cNvPr id="34" name="Freeform: Shape 16"/>
          <p:cNvSpPr/>
          <p:nvPr/>
        </p:nvSpPr>
        <p:spPr>
          <a:xfrm>
            <a:off x="258437" y="2248460"/>
            <a:ext cx="1090333" cy="1230059"/>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lnTo>
                  <a:pt x="11007" y="9"/>
                </a:lnTo>
                <a:lnTo>
                  <a:pt x="11218" y="39"/>
                </a:lnTo>
                <a:lnTo>
                  <a:pt x="11435" y="86"/>
                </a:lnTo>
                <a:lnTo>
                  <a:pt x="11660" y="153"/>
                </a:lnTo>
                <a:lnTo>
                  <a:pt x="11898" y="241"/>
                </a:lnTo>
                <a:lnTo>
                  <a:pt x="12151" y="346"/>
                </a:lnTo>
                <a:lnTo>
                  <a:pt x="12421" y="471"/>
                </a:lnTo>
                <a:lnTo>
                  <a:pt x="12713" y="614"/>
                </a:lnTo>
                <a:lnTo>
                  <a:pt x="13028" y="778"/>
                </a:lnTo>
                <a:lnTo>
                  <a:pt x="13372" y="960"/>
                </a:lnTo>
                <a:lnTo>
                  <a:pt x="13745" y="1163"/>
                </a:lnTo>
                <a:lnTo>
                  <a:pt x="14153" y="1382"/>
                </a:lnTo>
                <a:lnTo>
                  <a:pt x="14596" y="1623"/>
                </a:lnTo>
                <a:lnTo>
                  <a:pt x="15078" y="1882"/>
                </a:lnTo>
                <a:lnTo>
                  <a:pt x="15603" y="2162"/>
                </a:lnTo>
                <a:lnTo>
                  <a:pt x="16175" y="2458"/>
                </a:lnTo>
                <a:lnTo>
                  <a:pt x="16746" y="2752"/>
                </a:lnTo>
                <a:lnTo>
                  <a:pt x="17279" y="3020"/>
                </a:lnTo>
                <a:lnTo>
                  <a:pt x="17769" y="3265"/>
                </a:lnTo>
                <a:lnTo>
                  <a:pt x="18225" y="3490"/>
                </a:lnTo>
                <a:lnTo>
                  <a:pt x="18640" y="3695"/>
                </a:lnTo>
                <a:lnTo>
                  <a:pt x="19022" y="3884"/>
                </a:lnTo>
                <a:lnTo>
                  <a:pt x="19370" y="4059"/>
                </a:lnTo>
                <a:lnTo>
                  <a:pt x="19685" y="4222"/>
                </a:lnTo>
                <a:lnTo>
                  <a:pt x="19971" y="4378"/>
                </a:lnTo>
                <a:lnTo>
                  <a:pt x="20228" y="4525"/>
                </a:lnTo>
                <a:lnTo>
                  <a:pt x="20455" y="4668"/>
                </a:lnTo>
                <a:lnTo>
                  <a:pt x="20658" y="4810"/>
                </a:lnTo>
                <a:lnTo>
                  <a:pt x="20837" y="4950"/>
                </a:lnTo>
                <a:lnTo>
                  <a:pt x="20990" y="5094"/>
                </a:lnTo>
                <a:lnTo>
                  <a:pt x="21124" y="5244"/>
                </a:lnTo>
                <a:lnTo>
                  <a:pt x="21237" y="5400"/>
                </a:lnTo>
                <a:lnTo>
                  <a:pt x="21331" y="5566"/>
                </a:lnTo>
                <a:lnTo>
                  <a:pt x="21408" y="5743"/>
                </a:lnTo>
                <a:lnTo>
                  <a:pt x="21471" y="5936"/>
                </a:lnTo>
                <a:lnTo>
                  <a:pt x="21517" y="6144"/>
                </a:lnTo>
                <a:lnTo>
                  <a:pt x="21554" y="6372"/>
                </a:lnTo>
                <a:lnTo>
                  <a:pt x="21578" y="6621"/>
                </a:lnTo>
                <a:lnTo>
                  <a:pt x="21593" y="6893"/>
                </a:lnTo>
                <a:lnTo>
                  <a:pt x="21599" y="7191"/>
                </a:lnTo>
                <a:lnTo>
                  <a:pt x="21600" y="7520"/>
                </a:lnTo>
                <a:lnTo>
                  <a:pt x="21596" y="7878"/>
                </a:lnTo>
                <a:lnTo>
                  <a:pt x="21587" y="8267"/>
                </a:lnTo>
                <a:lnTo>
                  <a:pt x="21578" y="8694"/>
                </a:lnTo>
                <a:lnTo>
                  <a:pt x="21567" y="9158"/>
                </a:lnTo>
                <a:lnTo>
                  <a:pt x="21558" y="9661"/>
                </a:lnTo>
                <a:lnTo>
                  <a:pt x="21551" y="10209"/>
                </a:lnTo>
                <a:lnTo>
                  <a:pt x="21548" y="10800"/>
                </a:lnTo>
                <a:lnTo>
                  <a:pt x="21551" y="11391"/>
                </a:lnTo>
                <a:lnTo>
                  <a:pt x="21558" y="11939"/>
                </a:lnTo>
                <a:lnTo>
                  <a:pt x="21567" y="12442"/>
                </a:lnTo>
                <a:lnTo>
                  <a:pt x="21578" y="12906"/>
                </a:lnTo>
                <a:lnTo>
                  <a:pt x="21587" y="13333"/>
                </a:lnTo>
                <a:lnTo>
                  <a:pt x="21596" y="13722"/>
                </a:lnTo>
                <a:lnTo>
                  <a:pt x="21600" y="14080"/>
                </a:lnTo>
                <a:lnTo>
                  <a:pt x="21599" y="14409"/>
                </a:lnTo>
                <a:lnTo>
                  <a:pt x="21593" y="14707"/>
                </a:lnTo>
                <a:lnTo>
                  <a:pt x="21578" y="14979"/>
                </a:lnTo>
                <a:lnTo>
                  <a:pt x="21554" y="15228"/>
                </a:lnTo>
                <a:lnTo>
                  <a:pt x="21518" y="15456"/>
                </a:lnTo>
                <a:lnTo>
                  <a:pt x="21471" y="15664"/>
                </a:lnTo>
                <a:lnTo>
                  <a:pt x="21408" y="15857"/>
                </a:lnTo>
                <a:lnTo>
                  <a:pt x="21331" y="16034"/>
                </a:lnTo>
                <a:lnTo>
                  <a:pt x="21237" y="16200"/>
                </a:lnTo>
                <a:lnTo>
                  <a:pt x="21124" y="16356"/>
                </a:lnTo>
                <a:lnTo>
                  <a:pt x="20990" y="16506"/>
                </a:lnTo>
                <a:lnTo>
                  <a:pt x="20837" y="16650"/>
                </a:lnTo>
                <a:lnTo>
                  <a:pt x="20658" y="16790"/>
                </a:lnTo>
                <a:lnTo>
                  <a:pt x="20456" y="16932"/>
                </a:lnTo>
                <a:lnTo>
                  <a:pt x="20228" y="17075"/>
                </a:lnTo>
                <a:lnTo>
                  <a:pt x="19971" y="17223"/>
                </a:lnTo>
                <a:lnTo>
                  <a:pt x="19687" y="17378"/>
                </a:lnTo>
                <a:lnTo>
                  <a:pt x="19370" y="17541"/>
                </a:lnTo>
                <a:lnTo>
                  <a:pt x="19022" y="17716"/>
                </a:lnTo>
                <a:lnTo>
                  <a:pt x="18640" y="17905"/>
                </a:lnTo>
                <a:lnTo>
                  <a:pt x="18225" y="18111"/>
                </a:lnTo>
                <a:lnTo>
                  <a:pt x="17769" y="18336"/>
                </a:lnTo>
                <a:lnTo>
                  <a:pt x="17279" y="18580"/>
                </a:lnTo>
                <a:lnTo>
                  <a:pt x="16746" y="18848"/>
                </a:lnTo>
                <a:lnTo>
                  <a:pt x="16175" y="19142"/>
                </a:lnTo>
                <a:lnTo>
                  <a:pt x="15603" y="19438"/>
                </a:lnTo>
                <a:lnTo>
                  <a:pt x="15078" y="19718"/>
                </a:lnTo>
                <a:lnTo>
                  <a:pt x="14596" y="19977"/>
                </a:lnTo>
                <a:lnTo>
                  <a:pt x="14153" y="20218"/>
                </a:lnTo>
                <a:lnTo>
                  <a:pt x="13745" y="20437"/>
                </a:lnTo>
                <a:lnTo>
                  <a:pt x="13372" y="20640"/>
                </a:lnTo>
                <a:lnTo>
                  <a:pt x="13028" y="20822"/>
                </a:lnTo>
                <a:lnTo>
                  <a:pt x="12713" y="20986"/>
                </a:lnTo>
                <a:lnTo>
                  <a:pt x="12421" y="21129"/>
                </a:lnTo>
                <a:lnTo>
                  <a:pt x="12151" y="21254"/>
                </a:lnTo>
                <a:lnTo>
                  <a:pt x="11898" y="21359"/>
                </a:lnTo>
                <a:lnTo>
                  <a:pt x="11660" y="21447"/>
                </a:lnTo>
                <a:lnTo>
                  <a:pt x="11435" y="21514"/>
                </a:lnTo>
                <a:lnTo>
                  <a:pt x="11218" y="21561"/>
                </a:lnTo>
                <a:lnTo>
                  <a:pt x="11007" y="21591"/>
                </a:lnTo>
                <a:lnTo>
                  <a:pt x="10802" y="21600"/>
                </a:lnTo>
                <a:lnTo>
                  <a:pt x="10593" y="21591"/>
                </a:lnTo>
                <a:lnTo>
                  <a:pt x="10382" y="21561"/>
                </a:lnTo>
                <a:lnTo>
                  <a:pt x="10165" y="21514"/>
                </a:lnTo>
                <a:lnTo>
                  <a:pt x="9940" y="21447"/>
                </a:lnTo>
                <a:lnTo>
                  <a:pt x="9702" y="21359"/>
                </a:lnTo>
                <a:lnTo>
                  <a:pt x="9449" y="21254"/>
                </a:lnTo>
                <a:lnTo>
                  <a:pt x="9179" y="21129"/>
                </a:lnTo>
                <a:lnTo>
                  <a:pt x="8887" y="20986"/>
                </a:lnTo>
                <a:lnTo>
                  <a:pt x="8572" y="20822"/>
                </a:lnTo>
                <a:lnTo>
                  <a:pt x="8228" y="20640"/>
                </a:lnTo>
                <a:lnTo>
                  <a:pt x="7855" y="20437"/>
                </a:lnTo>
                <a:lnTo>
                  <a:pt x="7447" y="20218"/>
                </a:lnTo>
                <a:lnTo>
                  <a:pt x="7004" y="19977"/>
                </a:lnTo>
                <a:lnTo>
                  <a:pt x="6522" y="19718"/>
                </a:lnTo>
                <a:lnTo>
                  <a:pt x="5997" y="19438"/>
                </a:lnTo>
                <a:lnTo>
                  <a:pt x="5425" y="19142"/>
                </a:lnTo>
                <a:lnTo>
                  <a:pt x="4854" y="18848"/>
                </a:lnTo>
                <a:lnTo>
                  <a:pt x="4321" y="18580"/>
                </a:lnTo>
                <a:lnTo>
                  <a:pt x="3831" y="18335"/>
                </a:lnTo>
                <a:lnTo>
                  <a:pt x="3375" y="18110"/>
                </a:lnTo>
                <a:lnTo>
                  <a:pt x="2960" y="17905"/>
                </a:lnTo>
                <a:lnTo>
                  <a:pt x="2578" y="17716"/>
                </a:lnTo>
                <a:lnTo>
                  <a:pt x="2230" y="17541"/>
                </a:lnTo>
                <a:lnTo>
                  <a:pt x="1915" y="17378"/>
                </a:lnTo>
                <a:lnTo>
                  <a:pt x="1629" y="17222"/>
                </a:lnTo>
                <a:lnTo>
                  <a:pt x="1372" y="17075"/>
                </a:lnTo>
                <a:lnTo>
                  <a:pt x="1145" y="16932"/>
                </a:lnTo>
                <a:lnTo>
                  <a:pt x="942" y="16790"/>
                </a:lnTo>
                <a:lnTo>
                  <a:pt x="763" y="16650"/>
                </a:lnTo>
                <a:lnTo>
                  <a:pt x="610" y="16506"/>
                </a:lnTo>
                <a:lnTo>
                  <a:pt x="476" y="16356"/>
                </a:lnTo>
                <a:lnTo>
                  <a:pt x="363" y="16200"/>
                </a:lnTo>
                <a:lnTo>
                  <a:pt x="269" y="16034"/>
                </a:lnTo>
                <a:lnTo>
                  <a:pt x="192" y="15857"/>
                </a:lnTo>
                <a:lnTo>
                  <a:pt x="129" y="15664"/>
                </a:lnTo>
                <a:lnTo>
                  <a:pt x="83" y="15456"/>
                </a:lnTo>
                <a:lnTo>
                  <a:pt x="46" y="15228"/>
                </a:lnTo>
                <a:lnTo>
                  <a:pt x="22" y="14979"/>
                </a:lnTo>
                <a:lnTo>
                  <a:pt x="7" y="14707"/>
                </a:lnTo>
                <a:lnTo>
                  <a:pt x="1" y="14409"/>
                </a:lnTo>
                <a:lnTo>
                  <a:pt x="0" y="14080"/>
                </a:lnTo>
                <a:lnTo>
                  <a:pt x="4" y="13722"/>
                </a:lnTo>
                <a:lnTo>
                  <a:pt x="13" y="13333"/>
                </a:lnTo>
                <a:lnTo>
                  <a:pt x="22" y="12906"/>
                </a:lnTo>
                <a:lnTo>
                  <a:pt x="33" y="12442"/>
                </a:lnTo>
                <a:lnTo>
                  <a:pt x="42" y="11939"/>
                </a:lnTo>
                <a:lnTo>
                  <a:pt x="49" y="11391"/>
                </a:lnTo>
                <a:lnTo>
                  <a:pt x="52" y="10800"/>
                </a:lnTo>
                <a:lnTo>
                  <a:pt x="49" y="10209"/>
                </a:lnTo>
                <a:lnTo>
                  <a:pt x="42" y="9661"/>
                </a:lnTo>
                <a:lnTo>
                  <a:pt x="33" y="9158"/>
                </a:lnTo>
                <a:lnTo>
                  <a:pt x="22" y="8694"/>
                </a:lnTo>
                <a:lnTo>
                  <a:pt x="13" y="8267"/>
                </a:lnTo>
                <a:lnTo>
                  <a:pt x="4" y="7878"/>
                </a:lnTo>
                <a:lnTo>
                  <a:pt x="0" y="7520"/>
                </a:lnTo>
                <a:lnTo>
                  <a:pt x="1" y="7191"/>
                </a:lnTo>
                <a:lnTo>
                  <a:pt x="7" y="6893"/>
                </a:lnTo>
                <a:lnTo>
                  <a:pt x="22" y="6621"/>
                </a:lnTo>
                <a:lnTo>
                  <a:pt x="46" y="6372"/>
                </a:lnTo>
                <a:lnTo>
                  <a:pt x="82" y="6144"/>
                </a:lnTo>
                <a:lnTo>
                  <a:pt x="129" y="5936"/>
                </a:lnTo>
                <a:lnTo>
                  <a:pt x="192" y="5743"/>
                </a:lnTo>
                <a:lnTo>
                  <a:pt x="269" y="5566"/>
                </a:lnTo>
                <a:lnTo>
                  <a:pt x="363" y="5400"/>
                </a:lnTo>
                <a:lnTo>
                  <a:pt x="476" y="5244"/>
                </a:lnTo>
                <a:lnTo>
                  <a:pt x="610" y="5094"/>
                </a:lnTo>
                <a:lnTo>
                  <a:pt x="763" y="4950"/>
                </a:lnTo>
                <a:lnTo>
                  <a:pt x="942" y="4810"/>
                </a:lnTo>
                <a:lnTo>
                  <a:pt x="1144" y="4668"/>
                </a:lnTo>
                <a:lnTo>
                  <a:pt x="1372" y="4525"/>
                </a:lnTo>
                <a:lnTo>
                  <a:pt x="1629" y="4377"/>
                </a:lnTo>
                <a:lnTo>
                  <a:pt x="1913" y="4222"/>
                </a:lnTo>
                <a:lnTo>
                  <a:pt x="2230" y="4059"/>
                </a:lnTo>
                <a:lnTo>
                  <a:pt x="2578" y="3884"/>
                </a:lnTo>
                <a:lnTo>
                  <a:pt x="2960" y="3695"/>
                </a:lnTo>
                <a:lnTo>
                  <a:pt x="3375" y="3489"/>
                </a:lnTo>
                <a:lnTo>
                  <a:pt x="3831" y="3264"/>
                </a:lnTo>
                <a:lnTo>
                  <a:pt x="4321" y="3020"/>
                </a:lnTo>
                <a:lnTo>
                  <a:pt x="4854" y="2752"/>
                </a:lnTo>
                <a:lnTo>
                  <a:pt x="5425" y="2458"/>
                </a:lnTo>
                <a:lnTo>
                  <a:pt x="5997" y="2162"/>
                </a:lnTo>
                <a:lnTo>
                  <a:pt x="6522" y="1882"/>
                </a:lnTo>
                <a:lnTo>
                  <a:pt x="7004" y="1623"/>
                </a:lnTo>
                <a:lnTo>
                  <a:pt x="7447" y="1382"/>
                </a:lnTo>
                <a:lnTo>
                  <a:pt x="7855" y="1163"/>
                </a:lnTo>
                <a:lnTo>
                  <a:pt x="8228" y="960"/>
                </a:lnTo>
                <a:lnTo>
                  <a:pt x="8572" y="778"/>
                </a:lnTo>
                <a:lnTo>
                  <a:pt x="8887" y="614"/>
                </a:lnTo>
                <a:lnTo>
                  <a:pt x="9179" y="471"/>
                </a:lnTo>
                <a:lnTo>
                  <a:pt x="9449" y="346"/>
                </a:lnTo>
                <a:lnTo>
                  <a:pt x="9702" y="241"/>
                </a:lnTo>
                <a:lnTo>
                  <a:pt x="9940" y="153"/>
                </a:lnTo>
                <a:lnTo>
                  <a:pt x="10165" y="86"/>
                </a:lnTo>
                <a:lnTo>
                  <a:pt x="10382" y="39"/>
                </a:lnTo>
                <a:lnTo>
                  <a:pt x="10593" y="9"/>
                </a:lnTo>
                <a:lnTo>
                  <a:pt x="10802" y="0"/>
                </a:lnTo>
                <a:close/>
              </a:path>
            </a:pathLst>
          </a:custGeom>
          <a:ln w="19050">
            <a:solidFill>
              <a:srgbClr val="1C81AE"/>
            </a:solidFill>
            <a:miter/>
          </a:ln>
        </p:spPr>
        <p:txBody>
          <a:bodyPr lIns="25717" rIns="25717" anchor="ctr"/>
          <a:lstStyle/>
          <a:p>
            <a:pPr algn="ctr">
              <a:defRPr sz="1400">
                <a:solidFill>
                  <a:srgbClr val="FFFFFF"/>
                </a:solidFill>
                <a:latin typeface="Archivo"/>
                <a:ea typeface="Archivo"/>
                <a:cs typeface="Archivo"/>
                <a:sym typeface="Archivo"/>
              </a:defRPr>
            </a:pPr>
            <a:endParaRPr sz="788"/>
          </a:p>
        </p:txBody>
      </p:sp>
      <p:sp>
        <p:nvSpPr>
          <p:cNvPr id="35" name="TextBox 19"/>
          <p:cNvSpPr txBox="1"/>
          <p:nvPr/>
        </p:nvSpPr>
        <p:spPr>
          <a:xfrm>
            <a:off x="346860" y="2522621"/>
            <a:ext cx="834758"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717" rIns="25717">
            <a:spAutoFit/>
          </a:bodyPr>
          <a:lstStyle/>
          <a:p>
            <a:pPr algn="ctr">
              <a:defRPr sz="1600">
                <a:solidFill>
                  <a:srgbClr val="FFFFFF"/>
                </a:solidFill>
                <a:latin typeface="Athelas"/>
                <a:ea typeface="Athelas"/>
                <a:cs typeface="Athelas"/>
                <a:sym typeface="Athelas"/>
              </a:defRPr>
            </a:pPr>
            <a:r>
              <a:rPr sz="1100" dirty="0"/>
              <a:t>Neural </a:t>
            </a:r>
          </a:p>
          <a:p>
            <a:pPr algn="ctr">
              <a:defRPr sz="1600">
                <a:solidFill>
                  <a:srgbClr val="FFFFFF"/>
                </a:solidFill>
                <a:latin typeface="Athelas"/>
                <a:ea typeface="Athelas"/>
                <a:cs typeface="Athelas"/>
                <a:sym typeface="Athelas"/>
              </a:defRPr>
            </a:pPr>
            <a:r>
              <a:rPr sz="1100" dirty="0"/>
              <a:t>Networks</a:t>
            </a:r>
          </a:p>
        </p:txBody>
      </p:sp>
      <p:sp>
        <p:nvSpPr>
          <p:cNvPr id="36" name="Freeform: Shape 20"/>
          <p:cNvSpPr/>
          <p:nvPr/>
        </p:nvSpPr>
        <p:spPr>
          <a:xfrm>
            <a:off x="1266062" y="2248460"/>
            <a:ext cx="1090333" cy="1230059"/>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lnTo>
                  <a:pt x="11007" y="9"/>
                </a:lnTo>
                <a:lnTo>
                  <a:pt x="11218" y="39"/>
                </a:lnTo>
                <a:lnTo>
                  <a:pt x="11435" y="86"/>
                </a:lnTo>
                <a:lnTo>
                  <a:pt x="11660" y="153"/>
                </a:lnTo>
                <a:lnTo>
                  <a:pt x="11898" y="241"/>
                </a:lnTo>
                <a:lnTo>
                  <a:pt x="12151" y="346"/>
                </a:lnTo>
                <a:lnTo>
                  <a:pt x="12421" y="471"/>
                </a:lnTo>
                <a:lnTo>
                  <a:pt x="12713" y="614"/>
                </a:lnTo>
                <a:lnTo>
                  <a:pt x="13028" y="778"/>
                </a:lnTo>
                <a:lnTo>
                  <a:pt x="13372" y="960"/>
                </a:lnTo>
                <a:lnTo>
                  <a:pt x="13745" y="1163"/>
                </a:lnTo>
                <a:lnTo>
                  <a:pt x="14153" y="1382"/>
                </a:lnTo>
                <a:lnTo>
                  <a:pt x="14596" y="1623"/>
                </a:lnTo>
                <a:lnTo>
                  <a:pt x="15078" y="1882"/>
                </a:lnTo>
                <a:lnTo>
                  <a:pt x="15603" y="2162"/>
                </a:lnTo>
                <a:lnTo>
                  <a:pt x="16175" y="2458"/>
                </a:lnTo>
                <a:lnTo>
                  <a:pt x="16746" y="2752"/>
                </a:lnTo>
                <a:lnTo>
                  <a:pt x="17279" y="3020"/>
                </a:lnTo>
                <a:lnTo>
                  <a:pt x="17769" y="3265"/>
                </a:lnTo>
                <a:lnTo>
                  <a:pt x="18225" y="3490"/>
                </a:lnTo>
                <a:lnTo>
                  <a:pt x="18640" y="3695"/>
                </a:lnTo>
                <a:lnTo>
                  <a:pt x="19022" y="3884"/>
                </a:lnTo>
                <a:lnTo>
                  <a:pt x="19370" y="4059"/>
                </a:lnTo>
                <a:lnTo>
                  <a:pt x="19685" y="4222"/>
                </a:lnTo>
                <a:lnTo>
                  <a:pt x="19971" y="4378"/>
                </a:lnTo>
                <a:lnTo>
                  <a:pt x="20228" y="4525"/>
                </a:lnTo>
                <a:lnTo>
                  <a:pt x="20455" y="4668"/>
                </a:lnTo>
                <a:lnTo>
                  <a:pt x="20658" y="4810"/>
                </a:lnTo>
                <a:lnTo>
                  <a:pt x="20837" y="4950"/>
                </a:lnTo>
                <a:lnTo>
                  <a:pt x="20990" y="5094"/>
                </a:lnTo>
                <a:lnTo>
                  <a:pt x="21124" y="5244"/>
                </a:lnTo>
                <a:lnTo>
                  <a:pt x="21237" y="5400"/>
                </a:lnTo>
                <a:lnTo>
                  <a:pt x="21331" y="5566"/>
                </a:lnTo>
                <a:lnTo>
                  <a:pt x="21408" y="5743"/>
                </a:lnTo>
                <a:lnTo>
                  <a:pt x="21471" y="5936"/>
                </a:lnTo>
                <a:lnTo>
                  <a:pt x="21517" y="6144"/>
                </a:lnTo>
                <a:lnTo>
                  <a:pt x="21554" y="6372"/>
                </a:lnTo>
                <a:lnTo>
                  <a:pt x="21578" y="6621"/>
                </a:lnTo>
                <a:lnTo>
                  <a:pt x="21593" y="6893"/>
                </a:lnTo>
                <a:lnTo>
                  <a:pt x="21599" y="7191"/>
                </a:lnTo>
                <a:lnTo>
                  <a:pt x="21600" y="7520"/>
                </a:lnTo>
                <a:lnTo>
                  <a:pt x="21596" y="7878"/>
                </a:lnTo>
                <a:lnTo>
                  <a:pt x="21587" y="8267"/>
                </a:lnTo>
                <a:lnTo>
                  <a:pt x="21578" y="8694"/>
                </a:lnTo>
                <a:lnTo>
                  <a:pt x="21567" y="9158"/>
                </a:lnTo>
                <a:lnTo>
                  <a:pt x="21558" y="9661"/>
                </a:lnTo>
                <a:lnTo>
                  <a:pt x="21551" y="10209"/>
                </a:lnTo>
                <a:lnTo>
                  <a:pt x="21548" y="10800"/>
                </a:lnTo>
                <a:lnTo>
                  <a:pt x="21551" y="11391"/>
                </a:lnTo>
                <a:lnTo>
                  <a:pt x="21558" y="11939"/>
                </a:lnTo>
                <a:lnTo>
                  <a:pt x="21567" y="12442"/>
                </a:lnTo>
                <a:lnTo>
                  <a:pt x="21578" y="12906"/>
                </a:lnTo>
                <a:lnTo>
                  <a:pt x="21587" y="13333"/>
                </a:lnTo>
                <a:lnTo>
                  <a:pt x="21596" y="13722"/>
                </a:lnTo>
                <a:lnTo>
                  <a:pt x="21600" y="14080"/>
                </a:lnTo>
                <a:lnTo>
                  <a:pt x="21599" y="14409"/>
                </a:lnTo>
                <a:lnTo>
                  <a:pt x="21593" y="14707"/>
                </a:lnTo>
                <a:lnTo>
                  <a:pt x="21578" y="14979"/>
                </a:lnTo>
                <a:lnTo>
                  <a:pt x="21554" y="15228"/>
                </a:lnTo>
                <a:lnTo>
                  <a:pt x="21518" y="15456"/>
                </a:lnTo>
                <a:lnTo>
                  <a:pt x="21471" y="15664"/>
                </a:lnTo>
                <a:lnTo>
                  <a:pt x="21408" y="15857"/>
                </a:lnTo>
                <a:lnTo>
                  <a:pt x="21331" y="16034"/>
                </a:lnTo>
                <a:lnTo>
                  <a:pt x="21237" y="16200"/>
                </a:lnTo>
                <a:lnTo>
                  <a:pt x="21124" y="16356"/>
                </a:lnTo>
                <a:lnTo>
                  <a:pt x="20990" y="16506"/>
                </a:lnTo>
                <a:lnTo>
                  <a:pt x="20837" y="16650"/>
                </a:lnTo>
                <a:lnTo>
                  <a:pt x="20658" y="16790"/>
                </a:lnTo>
                <a:lnTo>
                  <a:pt x="20456" y="16932"/>
                </a:lnTo>
                <a:lnTo>
                  <a:pt x="20228" y="17075"/>
                </a:lnTo>
                <a:lnTo>
                  <a:pt x="19971" y="17223"/>
                </a:lnTo>
                <a:lnTo>
                  <a:pt x="19687" y="17378"/>
                </a:lnTo>
                <a:lnTo>
                  <a:pt x="19370" y="17541"/>
                </a:lnTo>
                <a:lnTo>
                  <a:pt x="19022" y="17716"/>
                </a:lnTo>
                <a:lnTo>
                  <a:pt x="18640" y="17905"/>
                </a:lnTo>
                <a:lnTo>
                  <a:pt x="18225" y="18111"/>
                </a:lnTo>
                <a:lnTo>
                  <a:pt x="17769" y="18336"/>
                </a:lnTo>
                <a:lnTo>
                  <a:pt x="17279" y="18580"/>
                </a:lnTo>
                <a:lnTo>
                  <a:pt x="16746" y="18848"/>
                </a:lnTo>
                <a:lnTo>
                  <a:pt x="16175" y="19142"/>
                </a:lnTo>
                <a:lnTo>
                  <a:pt x="15603" y="19438"/>
                </a:lnTo>
                <a:lnTo>
                  <a:pt x="15078" y="19718"/>
                </a:lnTo>
                <a:lnTo>
                  <a:pt x="14596" y="19977"/>
                </a:lnTo>
                <a:lnTo>
                  <a:pt x="14153" y="20218"/>
                </a:lnTo>
                <a:lnTo>
                  <a:pt x="13745" y="20437"/>
                </a:lnTo>
                <a:lnTo>
                  <a:pt x="13372" y="20640"/>
                </a:lnTo>
                <a:lnTo>
                  <a:pt x="13028" y="20822"/>
                </a:lnTo>
                <a:lnTo>
                  <a:pt x="12713" y="20986"/>
                </a:lnTo>
                <a:lnTo>
                  <a:pt x="12421" y="21129"/>
                </a:lnTo>
                <a:lnTo>
                  <a:pt x="12151" y="21254"/>
                </a:lnTo>
                <a:lnTo>
                  <a:pt x="11898" y="21359"/>
                </a:lnTo>
                <a:lnTo>
                  <a:pt x="11660" y="21447"/>
                </a:lnTo>
                <a:lnTo>
                  <a:pt x="11435" y="21514"/>
                </a:lnTo>
                <a:lnTo>
                  <a:pt x="11218" y="21561"/>
                </a:lnTo>
                <a:lnTo>
                  <a:pt x="11007" y="21591"/>
                </a:lnTo>
                <a:lnTo>
                  <a:pt x="10802" y="21600"/>
                </a:lnTo>
                <a:lnTo>
                  <a:pt x="10593" y="21591"/>
                </a:lnTo>
                <a:lnTo>
                  <a:pt x="10382" y="21561"/>
                </a:lnTo>
                <a:lnTo>
                  <a:pt x="10165" y="21514"/>
                </a:lnTo>
                <a:lnTo>
                  <a:pt x="9940" y="21447"/>
                </a:lnTo>
                <a:lnTo>
                  <a:pt x="9702" y="21359"/>
                </a:lnTo>
                <a:lnTo>
                  <a:pt x="9449" y="21254"/>
                </a:lnTo>
                <a:lnTo>
                  <a:pt x="9179" y="21129"/>
                </a:lnTo>
                <a:lnTo>
                  <a:pt x="8887" y="20986"/>
                </a:lnTo>
                <a:lnTo>
                  <a:pt x="8572" y="20822"/>
                </a:lnTo>
                <a:lnTo>
                  <a:pt x="8228" y="20640"/>
                </a:lnTo>
                <a:lnTo>
                  <a:pt x="7855" y="20437"/>
                </a:lnTo>
                <a:lnTo>
                  <a:pt x="7447" y="20218"/>
                </a:lnTo>
                <a:lnTo>
                  <a:pt x="7004" y="19977"/>
                </a:lnTo>
                <a:lnTo>
                  <a:pt x="6522" y="19718"/>
                </a:lnTo>
                <a:lnTo>
                  <a:pt x="5997" y="19438"/>
                </a:lnTo>
                <a:lnTo>
                  <a:pt x="5425" y="19142"/>
                </a:lnTo>
                <a:lnTo>
                  <a:pt x="4854" y="18848"/>
                </a:lnTo>
                <a:lnTo>
                  <a:pt x="4321" y="18580"/>
                </a:lnTo>
                <a:lnTo>
                  <a:pt x="3831" y="18335"/>
                </a:lnTo>
                <a:lnTo>
                  <a:pt x="3375" y="18110"/>
                </a:lnTo>
                <a:lnTo>
                  <a:pt x="2960" y="17905"/>
                </a:lnTo>
                <a:lnTo>
                  <a:pt x="2578" y="17716"/>
                </a:lnTo>
                <a:lnTo>
                  <a:pt x="2230" y="17541"/>
                </a:lnTo>
                <a:lnTo>
                  <a:pt x="1915" y="17378"/>
                </a:lnTo>
                <a:lnTo>
                  <a:pt x="1629" y="17222"/>
                </a:lnTo>
                <a:lnTo>
                  <a:pt x="1372" y="17075"/>
                </a:lnTo>
                <a:lnTo>
                  <a:pt x="1145" y="16932"/>
                </a:lnTo>
                <a:lnTo>
                  <a:pt x="942" y="16790"/>
                </a:lnTo>
                <a:lnTo>
                  <a:pt x="763" y="16650"/>
                </a:lnTo>
                <a:lnTo>
                  <a:pt x="610" y="16506"/>
                </a:lnTo>
                <a:lnTo>
                  <a:pt x="476" y="16356"/>
                </a:lnTo>
                <a:lnTo>
                  <a:pt x="363" y="16200"/>
                </a:lnTo>
                <a:lnTo>
                  <a:pt x="269" y="16034"/>
                </a:lnTo>
                <a:lnTo>
                  <a:pt x="192" y="15857"/>
                </a:lnTo>
                <a:lnTo>
                  <a:pt x="129" y="15664"/>
                </a:lnTo>
                <a:lnTo>
                  <a:pt x="83" y="15456"/>
                </a:lnTo>
                <a:lnTo>
                  <a:pt x="46" y="15228"/>
                </a:lnTo>
                <a:lnTo>
                  <a:pt x="22" y="14979"/>
                </a:lnTo>
                <a:lnTo>
                  <a:pt x="7" y="14707"/>
                </a:lnTo>
                <a:lnTo>
                  <a:pt x="1" y="14409"/>
                </a:lnTo>
                <a:lnTo>
                  <a:pt x="0" y="14080"/>
                </a:lnTo>
                <a:lnTo>
                  <a:pt x="4" y="13722"/>
                </a:lnTo>
                <a:lnTo>
                  <a:pt x="13" y="13333"/>
                </a:lnTo>
                <a:lnTo>
                  <a:pt x="22" y="12906"/>
                </a:lnTo>
                <a:lnTo>
                  <a:pt x="33" y="12442"/>
                </a:lnTo>
                <a:lnTo>
                  <a:pt x="42" y="11939"/>
                </a:lnTo>
                <a:lnTo>
                  <a:pt x="49" y="11391"/>
                </a:lnTo>
                <a:lnTo>
                  <a:pt x="52" y="10800"/>
                </a:lnTo>
                <a:lnTo>
                  <a:pt x="49" y="10209"/>
                </a:lnTo>
                <a:lnTo>
                  <a:pt x="42" y="9661"/>
                </a:lnTo>
                <a:lnTo>
                  <a:pt x="33" y="9158"/>
                </a:lnTo>
                <a:lnTo>
                  <a:pt x="22" y="8694"/>
                </a:lnTo>
                <a:lnTo>
                  <a:pt x="13" y="8267"/>
                </a:lnTo>
                <a:lnTo>
                  <a:pt x="4" y="7878"/>
                </a:lnTo>
                <a:lnTo>
                  <a:pt x="0" y="7520"/>
                </a:lnTo>
                <a:lnTo>
                  <a:pt x="1" y="7191"/>
                </a:lnTo>
                <a:lnTo>
                  <a:pt x="7" y="6893"/>
                </a:lnTo>
                <a:lnTo>
                  <a:pt x="22" y="6621"/>
                </a:lnTo>
                <a:lnTo>
                  <a:pt x="46" y="6372"/>
                </a:lnTo>
                <a:lnTo>
                  <a:pt x="82" y="6144"/>
                </a:lnTo>
                <a:lnTo>
                  <a:pt x="129" y="5936"/>
                </a:lnTo>
                <a:lnTo>
                  <a:pt x="192" y="5743"/>
                </a:lnTo>
                <a:lnTo>
                  <a:pt x="269" y="5566"/>
                </a:lnTo>
                <a:lnTo>
                  <a:pt x="363" y="5400"/>
                </a:lnTo>
                <a:lnTo>
                  <a:pt x="476" y="5244"/>
                </a:lnTo>
                <a:lnTo>
                  <a:pt x="610" y="5094"/>
                </a:lnTo>
                <a:lnTo>
                  <a:pt x="763" y="4950"/>
                </a:lnTo>
                <a:lnTo>
                  <a:pt x="942" y="4810"/>
                </a:lnTo>
                <a:lnTo>
                  <a:pt x="1144" y="4668"/>
                </a:lnTo>
                <a:lnTo>
                  <a:pt x="1372" y="4525"/>
                </a:lnTo>
                <a:lnTo>
                  <a:pt x="1629" y="4377"/>
                </a:lnTo>
                <a:lnTo>
                  <a:pt x="1913" y="4222"/>
                </a:lnTo>
                <a:lnTo>
                  <a:pt x="2230" y="4059"/>
                </a:lnTo>
                <a:lnTo>
                  <a:pt x="2578" y="3884"/>
                </a:lnTo>
                <a:lnTo>
                  <a:pt x="2960" y="3695"/>
                </a:lnTo>
                <a:lnTo>
                  <a:pt x="3375" y="3489"/>
                </a:lnTo>
                <a:lnTo>
                  <a:pt x="3831" y="3264"/>
                </a:lnTo>
                <a:lnTo>
                  <a:pt x="4321" y="3020"/>
                </a:lnTo>
                <a:lnTo>
                  <a:pt x="4854" y="2752"/>
                </a:lnTo>
                <a:lnTo>
                  <a:pt x="5425" y="2458"/>
                </a:lnTo>
                <a:lnTo>
                  <a:pt x="5997" y="2162"/>
                </a:lnTo>
                <a:lnTo>
                  <a:pt x="6522" y="1882"/>
                </a:lnTo>
                <a:lnTo>
                  <a:pt x="7004" y="1623"/>
                </a:lnTo>
                <a:lnTo>
                  <a:pt x="7447" y="1382"/>
                </a:lnTo>
                <a:lnTo>
                  <a:pt x="7855" y="1163"/>
                </a:lnTo>
                <a:lnTo>
                  <a:pt x="8228" y="960"/>
                </a:lnTo>
                <a:lnTo>
                  <a:pt x="8572" y="778"/>
                </a:lnTo>
                <a:lnTo>
                  <a:pt x="8887" y="614"/>
                </a:lnTo>
                <a:lnTo>
                  <a:pt x="9179" y="471"/>
                </a:lnTo>
                <a:lnTo>
                  <a:pt x="9449" y="346"/>
                </a:lnTo>
                <a:lnTo>
                  <a:pt x="9702" y="241"/>
                </a:lnTo>
                <a:lnTo>
                  <a:pt x="9940" y="153"/>
                </a:lnTo>
                <a:lnTo>
                  <a:pt x="10165" y="86"/>
                </a:lnTo>
                <a:lnTo>
                  <a:pt x="10382" y="39"/>
                </a:lnTo>
                <a:lnTo>
                  <a:pt x="10593" y="9"/>
                </a:lnTo>
                <a:lnTo>
                  <a:pt x="10802" y="0"/>
                </a:lnTo>
                <a:close/>
              </a:path>
            </a:pathLst>
          </a:custGeom>
          <a:ln w="19050">
            <a:solidFill>
              <a:srgbClr val="1C81AE"/>
            </a:solidFill>
            <a:miter/>
          </a:ln>
        </p:spPr>
        <p:txBody>
          <a:bodyPr lIns="25717" rIns="25717" anchor="ctr"/>
          <a:lstStyle/>
          <a:p>
            <a:pPr algn="ctr">
              <a:defRPr sz="1400">
                <a:solidFill>
                  <a:srgbClr val="FFFFFF"/>
                </a:solidFill>
                <a:latin typeface="Archivo"/>
                <a:ea typeface="Archivo"/>
                <a:cs typeface="Archivo"/>
                <a:sym typeface="Archivo"/>
              </a:defRPr>
            </a:pPr>
            <a:endParaRPr sz="788"/>
          </a:p>
        </p:txBody>
      </p:sp>
      <p:sp>
        <p:nvSpPr>
          <p:cNvPr id="37" name="TextBox 21"/>
          <p:cNvSpPr txBox="1"/>
          <p:nvPr/>
        </p:nvSpPr>
        <p:spPr>
          <a:xfrm>
            <a:off x="1354486" y="2522622"/>
            <a:ext cx="962546"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717" rIns="25717">
            <a:spAutoFit/>
          </a:bodyPr>
          <a:lstStyle/>
          <a:p>
            <a:pPr algn="ctr">
              <a:defRPr sz="1600">
                <a:solidFill>
                  <a:srgbClr val="FFFFFF"/>
                </a:solidFill>
                <a:latin typeface="Athelas"/>
                <a:ea typeface="Athelas"/>
                <a:cs typeface="Athelas"/>
                <a:sym typeface="Athelas"/>
              </a:defRPr>
            </a:pPr>
            <a:r>
              <a:rPr sz="1100" dirty="0"/>
              <a:t>Artificial</a:t>
            </a:r>
          </a:p>
          <a:p>
            <a:pPr algn="ctr">
              <a:defRPr sz="1600">
                <a:solidFill>
                  <a:srgbClr val="FFFFFF"/>
                </a:solidFill>
                <a:latin typeface="Athelas"/>
                <a:ea typeface="Athelas"/>
                <a:cs typeface="Athelas"/>
                <a:sym typeface="Athelas"/>
              </a:defRPr>
            </a:pPr>
            <a:r>
              <a:rPr sz="1100" dirty="0"/>
              <a:t>Intelligence</a:t>
            </a:r>
          </a:p>
        </p:txBody>
      </p:sp>
      <p:sp>
        <p:nvSpPr>
          <p:cNvPr id="38" name="Freeform: Shape 22"/>
          <p:cNvSpPr/>
          <p:nvPr/>
        </p:nvSpPr>
        <p:spPr>
          <a:xfrm>
            <a:off x="2273687" y="2248460"/>
            <a:ext cx="1090333" cy="1230059"/>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lnTo>
                  <a:pt x="11007" y="9"/>
                </a:lnTo>
                <a:lnTo>
                  <a:pt x="11218" y="39"/>
                </a:lnTo>
                <a:lnTo>
                  <a:pt x="11435" y="86"/>
                </a:lnTo>
                <a:lnTo>
                  <a:pt x="11660" y="153"/>
                </a:lnTo>
                <a:lnTo>
                  <a:pt x="11898" y="241"/>
                </a:lnTo>
                <a:lnTo>
                  <a:pt x="12151" y="346"/>
                </a:lnTo>
                <a:lnTo>
                  <a:pt x="12421" y="471"/>
                </a:lnTo>
                <a:lnTo>
                  <a:pt x="12713" y="614"/>
                </a:lnTo>
                <a:lnTo>
                  <a:pt x="13028" y="778"/>
                </a:lnTo>
                <a:lnTo>
                  <a:pt x="13372" y="960"/>
                </a:lnTo>
                <a:lnTo>
                  <a:pt x="13745" y="1163"/>
                </a:lnTo>
                <a:lnTo>
                  <a:pt x="14153" y="1382"/>
                </a:lnTo>
                <a:lnTo>
                  <a:pt x="14596" y="1623"/>
                </a:lnTo>
                <a:lnTo>
                  <a:pt x="15078" y="1882"/>
                </a:lnTo>
                <a:lnTo>
                  <a:pt x="15603" y="2162"/>
                </a:lnTo>
                <a:lnTo>
                  <a:pt x="16175" y="2458"/>
                </a:lnTo>
                <a:lnTo>
                  <a:pt x="16746" y="2752"/>
                </a:lnTo>
                <a:lnTo>
                  <a:pt x="17279" y="3020"/>
                </a:lnTo>
                <a:lnTo>
                  <a:pt x="17769" y="3265"/>
                </a:lnTo>
                <a:lnTo>
                  <a:pt x="18225" y="3490"/>
                </a:lnTo>
                <a:lnTo>
                  <a:pt x="18640" y="3695"/>
                </a:lnTo>
                <a:lnTo>
                  <a:pt x="19022" y="3884"/>
                </a:lnTo>
                <a:lnTo>
                  <a:pt x="19370" y="4059"/>
                </a:lnTo>
                <a:lnTo>
                  <a:pt x="19685" y="4222"/>
                </a:lnTo>
                <a:lnTo>
                  <a:pt x="19971" y="4378"/>
                </a:lnTo>
                <a:lnTo>
                  <a:pt x="20228" y="4525"/>
                </a:lnTo>
                <a:lnTo>
                  <a:pt x="20455" y="4668"/>
                </a:lnTo>
                <a:lnTo>
                  <a:pt x="20658" y="4810"/>
                </a:lnTo>
                <a:lnTo>
                  <a:pt x="20837" y="4950"/>
                </a:lnTo>
                <a:lnTo>
                  <a:pt x="20990" y="5094"/>
                </a:lnTo>
                <a:lnTo>
                  <a:pt x="21124" y="5244"/>
                </a:lnTo>
                <a:lnTo>
                  <a:pt x="21237" y="5400"/>
                </a:lnTo>
                <a:lnTo>
                  <a:pt x="21331" y="5566"/>
                </a:lnTo>
                <a:lnTo>
                  <a:pt x="21408" y="5743"/>
                </a:lnTo>
                <a:lnTo>
                  <a:pt x="21471" y="5936"/>
                </a:lnTo>
                <a:lnTo>
                  <a:pt x="21517" y="6144"/>
                </a:lnTo>
                <a:lnTo>
                  <a:pt x="21554" y="6372"/>
                </a:lnTo>
                <a:lnTo>
                  <a:pt x="21578" y="6621"/>
                </a:lnTo>
                <a:lnTo>
                  <a:pt x="21593" y="6893"/>
                </a:lnTo>
                <a:lnTo>
                  <a:pt x="21599" y="7191"/>
                </a:lnTo>
                <a:lnTo>
                  <a:pt x="21600" y="7520"/>
                </a:lnTo>
                <a:lnTo>
                  <a:pt x="21596" y="7878"/>
                </a:lnTo>
                <a:lnTo>
                  <a:pt x="21587" y="8267"/>
                </a:lnTo>
                <a:lnTo>
                  <a:pt x="21578" y="8694"/>
                </a:lnTo>
                <a:lnTo>
                  <a:pt x="21567" y="9158"/>
                </a:lnTo>
                <a:lnTo>
                  <a:pt x="21558" y="9661"/>
                </a:lnTo>
                <a:lnTo>
                  <a:pt x="21551" y="10209"/>
                </a:lnTo>
                <a:lnTo>
                  <a:pt x="21548" y="10800"/>
                </a:lnTo>
                <a:lnTo>
                  <a:pt x="21551" y="11391"/>
                </a:lnTo>
                <a:lnTo>
                  <a:pt x="21558" y="11939"/>
                </a:lnTo>
                <a:lnTo>
                  <a:pt x="21567" y="12442"/>
                </a:lnTo>
                <a:lnTo>
                  <a:pt x="21578" y="12906"/>
                </a:lnTo>
                <a:lnTo>
                  <a:pt x="21587" y="13333"/>
                </a:lnTo>
                <a:lnTo>
                  <a:pt x="21596" y="13722"/>
                </a:lnTo>
                <a:lnTo>
                  <a:pt x="21600" y="14080"/>
                </a:lnTo>
                <a:lnTo>
                  <a:pt x="21599" y="14409"/>
                </a:lnTo>
                <a:lnTo>
                  <a:pt x="21593" y="14707"/>
                </a:lnTo>
                <a:lnTo>
                  <a:pt x="21578" y="14979"/>
                </a:lnTo>
                <a:lnTo>
                  <a:pt x="21554" y="15228"/>
                </a:lnTo>
                <a:lnTo>
                  <a:pt x="21518" y="15456"/>
                </a:lnTo>
                <a:lnTo>
                  <a:pt x="21471" y="15664"/>
                </a:lnTo>
                <a:lnTo>
                  <a:pt x="21408" y="15857"/>
                </a:lnTo>
                <a:lnTo>
                  <a:pt x="21331" y="16034"/>
                </a:lnTo>
                <a:lnTo>
                  <a:pt x="21237" y="16200"/>
                </a:lnTo>
                <a:lnTo>
                  <a:pt x="21124" y="16356"/>
                </a:lnTo>
                <a:lnTo>
                  <a:pt x="20990" y="16506"/>
                </a:lnTo>
                <a:lnTo>
                  <a:pt x="20837" y="16650"/>
                </a:lnTo>
                <a:lnTo>
                  <a:pt x="20658" y="16790"/>
                </a:lnTo>
                <a:lnTo>
                  <a:pt x="20456" y="16932"/>
                </a:lnTo>
                <a:lnTo>
                  <a:pt x="20228" y="17075"/>
                </a:lnTo>
                <a:lnTo>
                  <a:pt x="19971" y="17223"/>
                </a:lnTo>
                <a:lnTo>
                  <a:pt x="19687" y="17378"/>
                </a:lnTo>
                <a:lnTo>
                  <a:pt x="19370" y="17541"/>
                </a:lnTo>
                <a:lnTo>
                  <a:pt x="19022" y="17716"/>
                </a:lnTo>
                <a:lnTo>
                  <a:pt x="18640" y="17905"/>
                </a:lnTo>
                <a:lnTo>
                  <a:pt x="18225" y="18111"/>
                </a:lnTo>
                <a:lnTo>
                  <a:pt x="17769" y="18336"/>
                </a:lnTo>
                <a:lnTo>
                  <a:pt x="17279" y="18580"/>
                </a:lnTo>
                <a:lnTo>
                  <a:pt x="16746" y="18848"/>
                </a:lnTo>
                <a:lnTo>
                  <a:pt x="16175" y="19142"/>
                </a:lnTo>
                <a:lnTo>
                  <a:pt x="15603" y="19438"/>
                </a:lnTo>
                <a:lnTo>
                  <a:pt x="15078" y="19718"/>
                </a:lnTo>
                <a:lnTo>
                  <a:pt x="14596" y="19977"/>
                </a:lnTo>
                <a:lnTo>
                  <a:pt x="14153" y="20218"/>
                </a:lnTo>
                <a:lnTo>
                  <a:pt x="13745" y="20437"/>
                </a:lnTo>
                <a:lnTo>
                  <a:pt x="13372" y="20640"/>
                </a:lnTo>
                <a:lnTo>
                  <a:pt x="13028" y="20822"/>
                </a:lnTo>
                <a:lnTo>
                  <a:pt x="12713" y="20986"/>
                </a:lnTo>
                <a:lnTo>
                  <a:pt x="12421" y="21129"/>
                </a:lnTo>
                <a:lnTo>
                  <a:pt x="12151" y="21254"/>
                </a:lnTo>
                <a:lnTo>
                  <a:pt x="11898" y="21359"/>
                </a:lnTo>
                <a:lnTo>
                  <a:pt x="11660" y="21447"/>
                </a:lnTo>
                <a:lnTo>
                  <a:pt x="11435" y="21514"/>
                </a:lnTo>
                <a:lnTo>
                  <a:pt x="11218" y="21561"/>
                </a:lnTo>
                <a:lnTo>
                  <a:pt x="11007" y="21591"/>
                </a:lnTo>
                <a:lnTo>
                  <a:pt x="10802" y="21600"/>
                </a:lnTo>
                <a:lnTo>
                  <a:pt x="10593" y="21591"/>
                </a:lnTo>
                <a:lnTo>
                  <a:pt x="10382" y="21561"/>
                </a:lnTo>
                <a:lnTo>
                  <a:pt x="10165" y="21514"/>
                </a:lnTo>
                <a:lnTo>
                  <a:pt x="9940" y="21447"/>
                </a:lnTo>
                <a:lnTo>
                  <a:pt x="9702" y="21359"/>
                </a:lnTo>
                <a:lnTo>
                  <a:pt x="9449" y="21254"/>
                </a:lnTo>
                <a:lnTo>
                  <a:pt x="9179" y="21129"/>
                </a:lnTo>
                <a:lnTo>
                  <a:pt x="8887" y="20986"/>
                </a:lnTo>
                <a:lnTo>
                  <a:pt x="8572" y="20822"/>
                </a:lnTo>
                <a:lnTo>
                  <a:pt x="8228" y="20640"/>
                </a:lnTo>
                <a:lnTo>
                  <a:pt x="7855" y="20437"/>
                </a:lnTo>
                <a:lnTo>
                  <a:pt x="7447" y="20218"/>
                </a:lnTo>
                <a:lnTo>
                  <a:pt x="7004" y="19977"/>
                </a:lnTo>
                <a:lnTo>
                  <a:pt x="6522" y="19718"/>
                </a:lnTo>
                <a:lnTo>
                  <a:pt x="5997" y="19438"/>
                </a:lnTo>
                <a:lnTo>
                  <a:pt x="5425" y="19142"/>
                </a:lnTo>
                <a:lnTo>
                  <a:pt x="4854" y="18848"/>
                </a:lnTo>
                <a:lnTo>
                  <a:pt x="4321" y="18580"/>
                </a:lnTo>
                <a:lnTo>
                  <a:pt x="3831" y="18335"/>
                </a:lnTo>
                <a:lnTo>
                  <a:pt x="3375" y="18110"/>
                </a:lnTo>
                <a:lnTo>
                  <a:pt x="2960" y="17905"/>
                </a:lnTo>
                <a:lnTo>
                  <a:pt x="2578" y="17716"/>
                </a:lnTo>
                <a:lnTo>
                  <a:pt x="2230" y="17541"/>
                </a:lnTo>
                <a:lnTo>
                  <a:pt x="1915" y="17378"/>
                </a:lnTo>
                <a:lnTo>
                  <a:pt x="1629" y="17222"/>
                </a:lnTo>
                <a:lnTo>
                  <a:pt x="1372" y="17075"/>
                </a:lnTo>
                <a:lnTo>
                  <a:pt x="1145" y="16932"/>
                </a:lnTo>
                <a:lnTo>
                  <a:pt x="942" y="16790"/>
                </a:lnTo>
                <a:lnTo>
                  <a:pt x="763" y="16650"/>
                </a:lnTo>
                <a:lnTo>
                  <a:pt x="610" y="16506"/>
                </a:lnTo>
                <a:lnTo>
                  <a:pt x="476" y="16356"/>
                </a:lnTo>
                <a:lnTo>
                  <a:pt x="363" y="16200"/>
                </a:lnTo>
                <a:lnTo>
                  <a:pt x="269" y="16034"/>
                </a:lnTo>
                <a:lnTo>
                  <a:pt x="192" y="15857"/>
                </a:lnTo>
                <a:lnTo>
                  <a:pt x="129" y="15664"/>
                </a:lnTo>
                <a:lnTo>
                  <a:pt x="83" y="15456"/>
                </a:lnTo>
                <a:lnTo>
                  <a:pt x="46" y="15228"/>
                </a:lnTo>
                <a:lnTo>
                  <a:pt x="22" y="14979"/>
                </a:lnTo>
                <a:lnTo>
                  <a:pt x="7" y="14707"/>
                </a:lnTo>
                <a:lnTo>
                  <a:pt x="1" y="14409"/>
                </a:lnTo>
                <a:lnTo>
                  <a:pt x="0" y="14080"/>
                </a:lnTo>
                <a:lnTo>
                  <a:pt x="4" y="13722"/>
                </a:lnTo>
                <a:lnTo>
                  <a:pt x="13" y="13333"/>
                </a:lnTo>
                <a:lnTo>
                  <a:pt x="22" y="12906"/>
                </a:lnTo>
                <a:lnTo>
                  <a:pt x="33" y="12442"/>
                </a:lnTo>
                <a:lnTo>
                  <a:pt x="42" y="11939"/>
                </a:lnTo>
                <a:lnTo>
                  <a:pt x="49" y="11391"/>
                </a:lnTo>
                <a:lnTo>
                  <a:pt x="52" y="10800"/>
                </a:lnTo>
                <a:lnTo>
                  <a:pt x="49" y="10209"/>
                </a:lnTo>
                <a:lnTo>
                  <a:pt x="42" y="9661"/>
                </a:lnTo>
                <a:lnTo>
                  <a:pt x="33" y="9158"/>
                </a:lnTo>
                <a:lnTo>
                  <a:pt x="22" y="8694"/>
                </a:lnTo>
                <a:lnTo>
                  <a:pt x="13" y="8267"/>
                </a:lnTo>
                <a:lnTo>
                  <a:pt x="4" y="7878"/>
                </a:lnTo>
                <a:lnTo>
                  <a:pt x="0" y="7520"/>
                </a:lnTo>
                <a:lnTo>
                  <a:pt x="1" y="7191"/>
                </a:lnTo>
                <a:lnTo>
                  <a:pt x="7" y="6893"/>
                </a:lnTo>
                <a:lnTo>
                  <a:pt x="22" y="6621"/>
                </a:lnTo>
                <a:lnTo>
                  <a:pt x="46" y="6372"/>
                </a:lnTo>
                <a:lnTo>
                  <a:pt x="82" y="6144"/>
                </a:lnTo>
                <a:lnTo>
                  <a:pt x="129" y="5936"/>
                </a:lnTo>
                <a:lnTo>
                  <a:pt x="192" y="5743"/>
                </a:lnTo>
                <a:lnTo>
                  <a:pt x="269" y="5566"/>
                </a:lnTo>
                <a:lnTo>
                  <a:pt x="363" y="5400"/>
                </a:lnTo>
                <a:lnTo>
                  <a:pt x="476" y="5244"/>
                </a:lnTo>
                <a:lnTo>
                  <a:pt x="610" y="5094"/>
                </a:lnTo>
                <a:lnTo>
                  <a:pt x="763" y="4950"/>
                </a:lnTo>
                <a:lnTo>
                  <a:pt x="942" y="4810"/>
                </a:lnTo>
                <a:lnTo>
                  <a:pt x="1144" y="4668"/>
                </a:lnTo>
                <a:lnTo>
                  <a:pt x="1372" y="4525"/>
                </a:lnTo>
                <a:lnTo>
                  <a:pt x="1629" y="4377"/>
                </a:lnTo>
                <a:lnTo>
                  <a:pt x="1913" y="4222"/>
                </a:lnTo>
                <a:lnTo>
                  <a:pt x="2230" y="4059"/>
                </a:lnTo>
                <a:lnTo>
                  <a:pt x="2578" y="3884"/>
                </a:lnTo>
                <a:lnTo>
                  <a:pt x="2960" y="3695"/>
                </a:lnTo>
                <a:lnTo>
                  <a:pt x="3375" y="3489"/>
                </a:lnTo>
                <a:lnTo>
                  <a:pt x="3831" y="3264"/>
                </a:lnTo>
                <a:lnTo>
                  <a:pt x="4321" y="3020"/>
                </a:lnTo>
                <a:lnTo>
                  <a:pt x="4854" y="2752"/>
                </a:lnTo>
                <a:lnTo>
                  <a:pt x="5425" y="2458"/>
                </a:lnTo>
                <a:lnTo>
                  <a:pt x="5997" y="2162"/>
                </a:lnTo>
                <a:lnTo>
                  <a:pt x="6522" y="1882"/>
                </a:lnTo>
                <a:lnTo>
                  <a:pt x="7004" y="1623"/>
                </a:lnTo>
                <a:lnTo>
                  <a:pt x="7447" y="1382"/>
                </a:lnTo>
                <a:lnTo>
                  <a:pt x="7855" y="1163"/>
                </a:lnTo>
                <a:lnTo>
                  <a:pt x="8228" y="960"/>
                </a:lnTo>
                <a:lnTo>
                  <a:pt x="8572" y="778"/>
                </a:lnTo>
                <a:lnTo>
                  <a:pt x="8887" y="614"/>
                </a:lnTo>
                <a:lnTo>
                  <a:pt x="9179" y="471"/>
                </a:lnTo>
                <a:lnTo>
                  <a:pt x="9449" y="346"/>
                </a:lnTo>
                <a:lnTo>
                  <a:pt x="9702" y="241"/>
                </a:lnTo>
                <a:lnTo>
                  <a:pt x="9940" y="153"/>
                </a:lnTo>
                <a:lnTo>
                  <a:pt x="10165" y="86"/>
                </a:lnTo>
                <a:lnTo>
                  <a:pt x="10382" y="39"/>
                </a:lnTo>
                <a:lnTo>
                  <a:pt x="10593" y="9"/>
                </a:lnTo>
                <a:lnTo>
                  <a:pt x="10802" y="0"/>
                </a:lnTo>
                <a:close/>
              </a:path>
            </a:pathLst>
          </a:custGeom>
          <a:ln w="19050">
            <a:solidFill>
              <a:srgbClr val="1C81AE"/>
            </a:solidFill>
            <a:miter/>
          </a:ln>
        </p:spPr>
        <p:txBody>
          <a:bodyPr lIns="25717" rIns="25717" anchor="ctr"/>
          <a:lstStyle/>
          <a:p>
            <a:pPr algn="ctr">
              <a:defRPr sz="1400">
                <a:solidFill>
                  <a:srgbClr val="FFFFFF"/>
                </a:solidFill>
                <a:latin typeface="Archivo"/>
                <a:ea typeface="Archivo"/>
                <a:cs typeface="Archivo"/>
                <a:sym typeface="Archivo"/>
              </a:defRPr>
            </a:pPr>
            <a:endParaRPr sz="788"/>
          </a:p>
        </p:txBody>
      </p:sp>
      <p:sp>
        <p:nvSpPr>
          <p:cNvPr id="39" name="TextBox 23"/>
          <p:cNvSpPr txBox="1"/>
          <p:nvPr/>
        </p:nvSpPr>
        <p:spPr>
          <a:xfrm>
            <a:off x="2362111" y="2479339"/>
            <a:ext cx="834758" cy="600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717" rIns="25717">
            <a:spAutoFit/>
          </a:bodyPr>
          <a:lstStyle>
            <a:lvl1pPr algn="ctr">
              <a:defRPr sz="1600">
                <a:solidFill>
                  <a:srgbClr val="FFFFFF"/>
                </a:solidFill>
                <a:latin typeface="Athelas"/>
                <a:ea typeface="Athelas"/>
                <a:cs typeface="Athelas"/>
                <a:sym typeface="Athelas"/>
              </a:defRPr>
            </a:lvl1pPr>
          </a:lstStyle>
          <a:p>
            <a:r>
              <a:rPr sz="1100" dirty="0"/>
              <a:t>Sensory-Motor Control</a:t>
            </a:r>
          </a:p>
        </p:txBody>
      </p:sp>
      <p:pic>
        <p:nvPicPr>
          <p:cNvPr id="40" name="Picture 26" descr="Picture 26"/>
          <p:cNvPicPr>
            <a:picLocks noChangeAspect="1"/>
          </p:cNvPicPr>
          <p:nvPr/>
        </p:nvPicPr>
        <p:blipFill>
          <a:blip r:embed="rId4"/>
          <a:stretch>
            <a:fillRect/>
          </a:stretch>
        </p:blipFill>
        <p:spPr>
          <a:xfrm flipH="1" flipV="1">
            <a:off x="-110919" y="5187569"/>
            <a:ext cx="2674899" cy="2195498"/>
          </a:xfrm>
          <a:prstGeom prst="rect">
            <a:avLst/>
          </a:prstGeom>
          <a:ln w="12700">
            <a:miter lim="400000"/>
          </a:ln>
        </p:spPr>
      </p:pic>
      <p:sp>
        <p:nvSpPr>
          <p:cNvPr id="19" name="Rectangle 40">
            <a:extLst>
              <a:ext uri="{FF2B5EF4-FFF2-40B4-BE49-F238E27FC236}">
                <a16:creationId xmlns:a16="http://schemas.microsoft.com/office/drawing/2014/main" id="{7B3A98FC-BCC1-DB46-8A75-CB74B6C209E9}"/>
              </a:ext>
            </a:extLst>
          </p:cNvPr>
          <p:cNvSpPr/>
          <p:nvPr/>
        </p:nvSpPr>
        <p:spPr>
          <a:xfrm>
            <a:off x="138347" y="3410253"/>
            <a:ext cx="3731888" cy="527547"/>
          </a:xfrm>
          <a:prstGeom prst="rect">
            <a:avLst/>
          </a:prstGeom>
          <a:solidFill>
            <a:srgbClr val="F04C0A"/>
          </a:solidFill>
          <a:ln w="63500" cap="flat" cmpd="sng" algn="ctr">
            <a:noFill/>
            <a:prstDash val="solid"/>
            <a:miter lim="800000"/>
          </a:ln>
          <a:effectLst/>
        </p:spPr>
        <p:txBody>
          <a:bodyPr rtlCol="0" anchor="ctr"/>
          <a:lstStyle/>
          <a:p>
            <a:pPr algn="ctr">
              <a:defRPr/>
            </a:pPr>
            <a:endParaRPr lang="en-US" sz="1050" b="1" dirty="0">
              <a:solidFill>
                <a:prstClr val="white"/>
              </a:solidFill>
              <a:latin typeface="Archivo" panose="020B0503020202020B04" pitchFamily="34" charset="0"/>
            </a:endParaRPr>
          </a:p>
        </p:txBody>
      </p:sp>
      <p:sp>
        <p:nvSpPr>
          <p:cNvPr id="20" name="TextBox 39">
            <a:extLst>
              <a:ext uri="{FF2B5EF4-FFF2-40B4-BE49-F238E27FC236}">
                <a16:creationId xmlns:a16="http://schemas.microsoft.com/office/drawing/2014/main" id="{9A731DB7-1F65-B64D-9E88-3BA4067E9781}"/>
              </a:ext>
            </a:extLst>
          </p:cNvPr>
          <p:cNvSpPr txBox="1"/>
          <p:nvPr/>
        </p:nvSpPr>
        <p:spPr>
          <a:xfrm>
            <a:off x="954" y="3513834"/>
            <a:ext cx="4079066" cy="285335"/>
          </a:xfrm>
          <a:prstGeom prst="rect">
            <a:avLst/>
          </a:prstGeom>
          <a:noFill/>
        </p:spPr>
        <p:txBody>
          <a:bodyPr wrap="square" anchor="ctr">
            <a:spAutoFit/>
          </a:bodyPr>
          <a:lstStyle/>
          <a:p>
            <a:pPr algn="ctr">
              <a:lnSpc>
                <a:spcPct val="110000"/>
              </a:lnSpc>
              <a:spcAft>
                <a:spcPts val="600"/>
              </a:spcAft>
              <a:buClr>
                <a:srgbClr val="F04C0A"/>
              </a:buClr>
            </a:pPr>
            <a:r>
              <a:rPr lang="en-US" sz="1200" b="1" dirty="0">
                <a:solidFill>
                  <a:prstClr val="white"/>
                </a:solidFill>
                <a:latin typeface="Archivo" panose="020B0604020202020204" charset="0"/>
              </a:rPr>
              <a:t>Jürgen </a:t>
            </a:r>
            <a:r>
              <a:rPr lang="en-US" sz="1200" b="1" dirty="0" err="1">
                <a:solidFill>
                  <a:prstClr val="white"/>
                </a:solidFill>
                <a:latin typeface="Archivo" panose="020B0604020202020204" charset="0"/>
              </a:rPr>
              <a:t>Schmidhuber</a:t>
            </a:r>
            <a:r>
              <a:rPr lang="en-US" sz="1200" b="1" dirty="0">
                <a:solidFill>
                  <a:prstClr val="white"/>
                </a:solidFill>
                <a:latin typeface="Archivo" panose="020B0604020202020204" charset="0"/>
              </a:rPr>
              <a:t> </a:t>
            </a:r>
            <a:r>
              <a:rPr lang="en-US" sz="1000" dirty="0">
                <a:solidFill>
                  <a:prstClr val="white"/>
                </a:solidFill>
                <a:latin typeface="Archivo" panose="020B0604020202020204" charset="0"/>
              </a:rPr>
              <a:t>(Chief Scientist)</a:t>
            </a:r>
          </a:p>
        </p:txBody>
      </p:sp>
      <p:sp>
        <p:nvSpPr>
          <p:cNvPr id="2" name="TextBox 1">
            <a:extLst>
              <a:ext uri="{FF2B5EF4-FFF2-40B4-BE49-F238E27FC236}">
                <a16:creationId xmlns:a16="http://schemas.microsoft.com/office/drawing/2014/main" id="{9099BCC0-13AE-634C-9F5B-200D178602D2}"/>
              </a:ext>
            </a:extLst>
          </p:cNvPr>
          <p:cNvSpPr txBox="1"/>
          <p:nvPr/>
        </p:nvSpPr>
        <p:spPr>
          <a:xfrm>
            <a:off x="0" y="6333723"/>
            <a:ext cx="6440546" cy="553998"/>
          </a:xfrm>
          <a:prstGeom prst="rect">
            <a:avLst/>
          </a:prstGeom>
          <a:noFill/>
        </p:spPr>
        <p:txBody>
          <a:bodyPr wrap="none" rtlCol="0">
            <a:spAutoFit/>
          </a:bodyPr>
          <a:lstStyle/>
          <a:p>
            <a:r>
              <a:rPr lang="en-US" sz="3000" dirty="0">
                <a:solidFill>
                  <a:schemeClr val="bg1"/>
                </a:solidFill>
              </a:rPr>
              <a:t>2014: AI company </a:t>
            </a:r>
            <a:r>
              <a:rPr lang="en-SA" sz="3000">
                <a:solidFill>
                  <a:schemeClr val="bg1"/>
                </a:solidFill>
              </a:rPr>
              <a:t>for the physical world</a:t>
            </a:r>
            <a:endParaRPr lang="en-SA" sz="3000" dirty="0">
              <a:solidFill>
                <a:schemeClr val="bg1"/>
              </a:solidFill>
            </a:endParaRPr>
          </a:p>
        </p:txBody>
      </p:sp>
      <p:sp>
        <p:nvSpPr>
          <p:cNvPr id="22" name="Rectangle 21">
            <a:extLst>
              <a:ext uri="{FF2B5EF4-FFF2-40B4-BE49-F238E27FC236}">
                <a16:creationId xmlns:a16="http://schemas.microsoft.com/office/drawing/2014/main" id="{4B2ACDDE-DBAC-924F-91AB-1980F3815B96}"/>
              </a:ext>
            </a:extLst>
          </p:cNvPr>
          <p:cNvSpPr/>
          <p:nvPr/>
        </p:nvSpPr>
        <p:spPr>
          <a:xfrm>
            <a:off x="0" y="0"/>
            <a:ext cx="6854653" cy="6857999"/>
          </a:xfrm>
          <a:prstGeom prst="rect">
            <a:avLst/>
          </a:prstGeom>
          <a:no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6202043-AE98-3734-C096-ED44A64B7B2A}"/>
              </a:ext>
            </a:extLst>
          </p:cNvPr>
          <p:cNvSpPr txBox="1"/>
          <p:nvPr/>
        </p:nvSpPr>
        <p:spPr>
          <a:xfrm>
            <a:off x="7006827" y="163000"/>
            <a:ext cx="5184219" cy="6555641"/>
          </a:xfrm>
          <a:prstGeom prst="rect">
            <a:avLst/>
          </a:prstGeom>
          <a:noFill/>
        </p:spPr>
        <p:txBody>
          <a:bodyPr wrap="square">
            <a:spAutoFit/>
          </a:bodyPr>
          <a:lstStyle/>
          <a:p>
            <a:pPr>
              <a:spcBef>
                <a:spcPct val="20000"/>
              </a:spcBef>
            </a:pPr>
            <a:r>
              <a:rPr lang="it-IT" sz="2800" dirty="0" err="1">
                <a:latin typeface="Arial"/>
                <a:cs typeface="Arial"/>
              </a:rPr>
              <a:t>LLMs</a:t>
            </a:r>
            <a:r>
              <a:rPr lang="it-IT" sz="2800" dirty="0">
                <a:latin typeface="Arial"/>
                <a:cs typeface="Arial"/>
              </a:rPr>
              <a:t> </a:t>
            </a:r>
            <a:r>
              <a:rPr lang="it-IT" sz="2800" dirty="0" err="1">
                <a:latin typeface="Arial"/>
                <a:cs typeface="Arial"/>
              </a:rPr>
              <a:t>such</a:t>
            </a:r>
            <a:r>
              <a:rPr lang="it-IT" sz="2800" dirty="0">
                <a:latin typeface="Arial"/>
                <a:cs typeface="Arial"/>
              </a:rPr>
              <a:t> </a:t>
            </a:r>
            <a:r>
              <a:rPr lang="it-IT" sz="2800" dirty="0" err="1">
                <a:latin typeface="Arial"/>
                <a:cs typeface="Arial"/>
              </a:rPr>
              <a:t>as</a:t>
            </a:r>
            <a:r>
              <a:rPr lang="it-IT" sz="2800" dirty="0">
                <a:latin typeface="Arial"/>
                <a:cs typeface="Arial"/>
              </a:rPr>
              <a:t> ChatGPT are </a:t>
            </a:r>
            <a:r>
              <a:rPr lang="it-IT" sz="2800" dirty="0" err="1">
                <a:latin typeface="Arial"/>
                <a:cs typeface="Arial"/>
              </a:rPr>
              <a:t>still</a:t>
            </a:r>
            <a:r>
              <a:rPr lang="it-IT" sz="2800" dirty="0">
                <a:latin typeface="Arial"/>
                <a:cs typeface="Arial"/>
              </a:rPr>
              <a:t> far from AGI. </a:t>
            </a:r>
            <a:r>
              <a:rPr lang="it-IT" sz="2800" dirty="0" err="1">
                <a:latin typeface="Arial"/>
                <a:cs typeface="Arial"/>
              </a:rPr>
              <a:t>They</a:t>
            </a:r>
            <a:r>
              <a:rPr lang="it-IT" sz="2800" dirty="0">
                <a:latin typeface="Arial"/>
                <a:cs typeface="Arial"/>
              </a:rPr>
              <a:t> are just a </a:t>
            </a:r>
            <a:r>
              <a:rPr lang="it-IT" sz="2800" dirty="0" err="1">
                <a:latin typeface="Arial"/>
                <a:cs typeface="Arial"/>
              </a:rPr>
              <a:t>clever</a:t>
            </a:r>
            <a:r>
              <a:rPr lang="it-IT" sz="2800" dirty="0">
                <a:latin typeface="Arial"/>
                <a:cs typeface="Arial"/>
              </a:rPr>
              <a:t> way of </a:t>
            </a:r>
            <a:r>
              <a:rPr lang="it-IT" sz="2800" dirty="0" err="1">
                <a:latin typeface="Arial"/>
                <a:cs typeface="Arial"/>
              </a:rPr>
              <a:t>indexing</a:t>
            </a:r>
            <a:r>
              <a:rPr lang="it-IT" sz="2800" dirty="0">
                <a:latin typeface="Arial"/>
                <a:cs typeface="Arial"/>
              </a:rPr>
              <a:t> the </a:t>
            </a:r>
            <a:r>
              <a:rPr lang="it-IT" sz="2800" dirty="0" err="1">
                <a:latin typeface="Arial"/>
                <a:cs typeface="Arial"/>
              </a:rPr>
              <a:t>world's</a:t>
            </a:r>
            <a:r>
              <a:rPr lang="it-IT" sz="2800" dirty="0">
                <a:latin typeface="Arial"/>
                <a:cs typeface="Arial"/>
              </a:rPr>
              <a:t> </a:t>
            </a:r>
            <a:r>
              <a:rPr lang="it-IT" sz="2800" dirty="0" err="1">
                <a:latin typeface="Arial"/>
                <a:cs typeface="Arial"/>
              </a:rPr>
              <a:t>existing</a:t>
            </a:r>
            <a:r>
              <a:rPr lang="it-IT" sz="2800" dirty="0">
                <a:latin typeface="Arial"/>
                <a:cs typeface="Arial"/>
              </a:rPr>
              <a:t> human-</a:t>
            </a:r>
            <a:r>
              <a:rPr lang="it-IT" sz="2800" dirty="0" err="1">
                <a:latin typeface="Arial"/>
                <a:cs typeface="Arial"/>
              </a:rPr>
              <a:t>generated</a:t>
            </a:r>
            <a:r>
              <a:rPr lang="it-IT" sz="2800" dirty="0">
                <a:latin typeface="Arial"/>
                <a:cs typeface="Arial"/>
              </a:rPr>
              <a:t> knowledge, </a:t>
            </a:r>
            <a:r>
              <a:rPr lang="it-IT" sz="2800" dirty="0" err="1">
                <a:latin typeface="Arial"/>
                <a:cs typeface="Arial"/>
              </a:rPr>
              <a:t>such</a:t>
            </a:r>
            <a:r>
              <a:rPr lang="it-IT" sz="2800" dirty="0">
                <a:latin typeface="Arial"/>
                <a:cs typeface="Arial"/>
              </a:rPr>
              <a:t> </a:t>
            </a:r>
            <a:r>
              <a:rPr lang="it-IT" sz="2800" dirty="0" err="1">
                <a:latin typeface="Arial"/>
                <a:cs typeface="Arial"/>
              </a:rPr>
              <a:t>that</a:t>
            </a:r>
            <a:r>
              <a:rPr lang="it-IT" sz="2800" dirty="0">
                <a:latin typeface="Arial"/>
                <a:cs typeface="Arial"/>
              </a:rPr>
              <a:t> </a:t>
            </a:r>
            <a:r>
              <a:rPr lang="it-IT" sz="2800" dirty="0" err="1">
                <a:latin typeface="Arial"/>
                <a:cs typeface="Arial"/>
              </a:rPr>
              <a:t>it</a:t>
            </a:r>
            <a:r>
              <a:rPr lang="it-IT" sz="2800" dirty="0">
                <a:latin typeface="Arial"/>
                <a:cs typeface="Arial"/>
              </a:rPr>
              <a:t> can </a:t>
            </a:r>
            <a:r>
              <a:rPr lang="it-IT" sz="2800" dirty="0" err="1">
                <a:latin typeface="Arial"/>
                <a:cs typeface="Arial"/>
              </a:rPr>
              <a:t>easily</a:t>
            </a:r>
            <a:r>
              <a:rPr lang="it-IT" sz="2800" dirty="0">
                <a:latin typeface="Arial"/>
                <a:cs typeface="Arial"/>
              </a:rPr>
              <a:t> be </a:t>
            </a:r>
            <a:r>
              <a:rPr lang="it-IT" sz="2800" dirty="0" err="1">
                <a:latin typeface="Arial"/>
                <a:cs typeface="Arial"/>
              </a:rPr>
              <a:t>addressed</a:t>
            </a:r>
            <a:r>
              <a:rPr lang="it-IT" sz="2800" dirty="0">
                <a:latin typeface="Arial"/>
                <a:cs typeface="Arial"/>
              </a:rPr>
              <a:t> </a:t>
            </a:r>
            <a:r>
              <a:rPr lang="it-IT" sz="2800" dirty="0" err="1">
                <a:latin typeface="Arial"/>
                <a:cs typeface="Arial"/>
              </a:rPr>
              <a:t>through</a:t>
            </a:r>
            <a:r>
              <a:rPr lang="it-IT" sz="2800" dirty="0">
                <a:latin typeface="Arial"/>
                <a:cs typeface="Arial"/>
              </a:rPr>
              <a:t> </a:t>
            </a:r>
            <a:r>
              <a:rPr lang="it-IT" sz="2800" dirty="0" err="1">
                <a:latin typeface="Arial"/>
                <a:cs typeface="Arial"/>
              </a:rPr>
              <a:t>natural</a:t>
            </a:r>
            <a:r>
              <a:rPr lang="it-IT" sz="2800" dirty="0">
                <a:latin typeface="Arial"/>
                <a:cs typeface="Arial"/>
              </a:rPr>
              <a:t> </a:t>
            </a:r>
            <a:r>
              <a:rPr lang="it-IT" sz="2800" dirty="0" err="1">
                <a:latin typeface="Arial"/>
                <a:cs typeface="Arial"/>
              </a:rPr>
              <a:t>language</a:t>
            </a:r>
            <a:r>
              <a:rPr lang="it-IT" sz="2800" dirty="0">
                <a:latin typeface="Arial"/>
                <a:cs typeface="Arial"/>
              </a:rPr>
              <a:t>. Good </a:t>
            </a:r>
            <a:r>
              <a:rPr lang="it-IT" sz="2800" dirty="0" err="1">
                <a:latin typeface="Arial"/>
                <a:cs typeface="Arial"/>
              </a:rPr>
              <a:t>enough</a:t>
            </a:r>
            <a:r>
              <a:rPr lang="it-IT" sz="2800" dirty="0">
                <a:latin typeface="Arial"/>
                <a:cs typeface="Arial"/>
              </a:rPr>
              <a:t> to facilitate </a:t>
            </a:r>
            <a:r>
              <a:rPr lang="it-IT" sz="2800" dirty="0" err="1">
                <a:latin typeface="Arial"/>
                <a:cs typeface="Arial"/>
              </a:rPr>
              <a:t>many</a:t>
            </a:r>
            <a:r>
              <a:rPr lang="it-IT" sz="2800" dirty="0">
                <a:latin typeface="Arial"/>
                <a:cs typeface="Arial"/>
              </a:rPr>
              <a:t> desktop jobs. </a:t>
            </a:r>
            <a:r>
              <a:rPr lang="it-IT" sz="2800" dirty="0" err="1">
                <a:solidFill>
                  <a:srgbClr val="00B0F0"/>
                </a:solidFill>
                <a:latin typeface="Arial"/>
                <a:cs typeface="Arial"/>
              </a:rPr>
              <a:t>However</a:t>
            </a:r>
            <a:r>
              <a:rPr lang="it-IT" sz="2800" dirty="0">
                <a:solidFill>
                  <a:srgbClr val="00B0F0"/>
                </a:solidFill>
                <a:latin typeface="Arial"/>
                <a:cs typeface="Arial"/>
              </a:rPr>
              <a:t>, the </a:t>
            </a:r>
            <a:r>
              <a:rPr lang="it-IT" sz="2800" dirty="0" err="1">
                <a:solidFill>
                  <a:srgbClr val="00B0F0"/>
                </a:solidFill>
                <a:latin typeface="Arial"/>
                <a:cs typeface="Arial"/>
              </a:rPr>
              <a:t>physical</a:t>
            </a:r>
            <a:r>
              <a:rPr lang="it-IT" sz="2800" dirty="0">
                <a:solidFill>
                  <a:srgbClr val="00B0F0"/>
                </a:solidFill>
                <a:latin typeface="Arial"/>
                <a:cs typeface="Arial"/>
              </a:rPr>
              <a:t> world </a:t>
            </a:r>
            <a:r>
              <a:rPr lang="it-IT" sz="2800" dirty="0" err="1">
                <a:solidFill>
                  <a:srgbClr val="00B0F0"/>
                </a:solidFill>
                <a:latin typeface="Arial"/>
                <a:cs typeface="Arial"/>
              </a:rPr>
              <a:t>is</a:t>
            </a:r>
            <a:r>
              <a:rPr lang="it-IT" sz="2800" dirty="0">
                <a:solidFill>
                  <a:srgbClr val="00B0F0"/>
                </a:solidFill>
                <a:latin typeface="Arial"/>
                <a:cs typeface="Arial"/>
              </a:rPr>
              <a:t> </a:t>
            </a:r>
            <a:r>
              <a:rPr lang="it-IT" sz="2800" dirty="0" err="1">
                <a:solidFill>
                  <a:srgbClr val="00B0F0"/>
                </a:solidFill>
                <a:latin typeface="Arial"/>
                <a:cs typeface="Arial"/>
              </a:rPr>
              <a:t>much</a:t>
            </a:r>
            <a:r>
              <a:rPr lang="it-IT" sz="2800" dirty="0">
                <a:solidFill>
                  <a:srgbClr val="00B0F0"/>
                </a:solidFill>
                <a:latin typeface="Arial"/>
                <a:cs typeface="Arial"/>
              </a:rPr>
              <a:t> more </a:t>
            </a:r>
            <a:r>
              <a:rPr lang="it-IT" sz="2800" dirty="0" err="1">
                <a:solidFill>
                  <a:srgbClr val="00B0F0"/>
                </a:solidFill>
                <a:latin typeface="Arial"/>
                <a:cs typeface="Arial"/>
              </a:rPr>
              <a:t>challenging</a:t>
            </a:r>
            <a:r>
              <a:rPr lang="it-IT" sz="2800" dirty="0">
                <a:solidFill>
                  <a:srgbClr val="00B0F0"/>
                </a:solidFill>
                <a:latin typeface="Arial"/>
                <a:cs typeface="Arial"/>
              </a:rPr>
              <a:t> </a:t>
            </a:r>
            <a:r>
              <a:rPr lang="it-IT" sz="2800" dirty="0" err="1">
                <a:solidFill>
                  <a:srgbClr val="00B0F0"/>
                </a:solidFill>
                <a:latin typeface="Arial"/>
                <a:cs typeface="Arial"/>
              </a:rPr>
              <a:t>than</a:t>
            </a:r>
            <a:r>
              <a:rPr lang="it-IT" sz="2800" dirty="0">
                <a:solidFill>
                  <a:srgbClr val="00B0F0"/>
                </a:solidFill>
                <a:latin typeface="Arial"/>
                <a:cs typeface="Arial"/>
              </a:rPr>
              <a:t> the </a:t>
            </a:r>
            <a:r>
              <a:rPr lang="it-IT" sz="2800" dirty="0" err="1">
                <a:solidFill>
                  <a:srgbClr val="00B0F0"/>
                </a:solidFill>
                <a:latin typeface="Arial"/>
                <a:cs typeface="Arial"/>
              </a:rPr>
              <a:t>virtual</a:t>
            </a:r>
            <a:r>
              <a:rPr lang="it-IT" sz="2800" dirty="0">
                <a:solidFill>
                  <a:srgbClr val="00B0F0"/>
                </a:solidFill>
                <a:latin typeface="Arial"/>
                <a:cs typeface="Arial"/>
              </a:rPr>
              <a:t> world </a:t>
            </a:r>
            <a:r>
              <a:rPr lang="it-IT" sz="2800" dirty="0" err="1">
                <a:solidFill>
                  <a:srgbClr val="00B0F0"/>
                </a:solidFill>
                <a:latin typeface="Arial"/>
                <a:cs typeface="Arial"/>
              </a:rPr>
              <a:t>behind</a:t>
            </a:r>
            <a:r>
              <a:rPr lang="it-IT" sz="2800" dirty="0">
                <a:solidFill>
                  <a:srgbClr val="00B0F0"/>
                </a:solidFill>
                <a:latin typeface="Arial"/>
                <a:cs typeface="Arial"/>
              </a:rPr>
              <a:t> the screen. </a:t>
            </a:r>
            <a:r>
              <a:rPr lang="it-IT" sz="2800" dirty="0" err="1">
                <a:latin typeface="Arial"/>
                <a:cs typeface="Arial"/>
              </a:rPr>
              <a:t>That’s</a:t>
            </a:r>
            <a:r>
              <a:rPr lang="it-IT" sz="2800" dirty="0">
                <a:latin typeface="Arial"/>
                <a:cs typeface="Arial"/>
              </a:rPr>
              <a:t> </a:t>
            </a:r>
            <a:r>
              <a:rPr lang="it-IT" sz="2800" dirty="0" err="1">
                <a:latin typeface="Arial"/>
                <a:cs typeface="Arial"/>
              </a:rPr>
              <a:t>why</a:t>
            </a:r>
            <a:r>
              <a:rPr lang="it-IT" sz="2800" dirty="0">
                <a:latin typeface="Arial"/>
                <a:cs typeface="Arial"/>
              </a:rPr>
              <a:t> in 2014 </a:t>
            </a:r>
            <a:r>
              <a:rPr lang="it-IT" sz="2800" dirty="0" err="1">
                <a:latin typeface="Arial"/>
                <a:cs typeface="Arial"/>
              </a:rPr>
              <a:t>we</a:t>
            </a:r>
            <a:r>
              <a:rPr lang="it-IT" sz="2800" dirty="0">
                <a:latin typeface="Arial"/>
                <a:cs typeface="Arial"/>
              </a:rPr>
              <a:t> </a:t>
            </a:r>
            <a:r>
              <a:rPr lang="it-IT" sz="2800" dirty="0" err="1">
                <a:latin typeface="Arial"/>
                <a:cs typeface="Arial"/>
              </a:rPr>
              <a:t>founded</a:t>
            </a:r>
            <a:r>
              <a:rPr lang="it-IT" sz="2800" dirty="0">
                <a:latin typeface="Arial"/>
                <a:cs typeface="Arial"/>
              </a:rPr>
              <a:t> </a:t>
            </a:r>
            <a:r>
              <a:rPr lang="it-IT" sz="2800" dirty="0" err="1">
                <a:latin typeface="Arial"/>
                <a:cs typeface="Arial"/>
              </a:rPr>
              <a:t>our</a:t>
            </a:r>
            <a:r>
              <a:rPr lang="it-IT" sz="2800" dirty="0">
                <a:latin typeface="Arial"/>
                <a:cs typeface="Arial"/>
              </a:rPr>
              <a:t> AI company for the </a:t>
            </a:r>
            <a:r>
              <a:rPr lang="it-IT" sz="2800" dirty="0" err="1">
                <a:latin typeface="Arial"/>
                <a:cs typeface="Arial"/>
              </a:rPr>
              <a:t>physical</a:t>
            </a:r>
            <a:r>
              <a:rPr lang="it-IT" sz="2800" dirty="0">
                <a:latin typeface="Arial"/>
                <a:cs typeface="Arial"/>
              </a:rPr>
              <a:t> world: </a:t>
            </a:r>
            <a:r>
              <a:rPr lang="it-IT" sz="2800" dirty="0">
                <a:solidFill>
                  <a:srgbClr val="00B0F0"/>
                </a:solidFill>
                <a:latin typeface="Arial"/>
                <a:cs typeface="Arial"/>
              </a:rPr>
              <a:t>NNAISENSE</a:t>
            </a:r>
            <a:r>
              <a:rPr lang="it-IT" sz="2800" dirty="0">
                <a:latin typeface="Arial"/>
                <a:cs typeface="Arial"/>
              </a:rPr>
              <a:t>. </a:t>
            </a:r>
            <a:endParaRPr lang="it-IT" sz="2800" baseline="30000" dirty="0">
              <a:solidFill>
                <a:srgbClr val="3366FF"/>
              </a:solidFill>
              <a:latin typeface="Arial"/>
              <a:cs typeface="Arial"/>
            </a:endParaRPr>
          </a:p>
        </p:txBody>
      </p:sp>
    </p:spTree>
    <p:extLst>
      <p:ext uri="{BB962C8B-B14F-4D97-AF65-F5344CB8AC3E}">
        <p14:creationId xmlns:p14="http://schemas.microsoft.com/office/powerpoint/2010/main" val="273003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40"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5"/>
                                        </p:tgtEl>
                                      </p:cBhvr>
                                    </p:cmd>
                                  </p:childTnLst>
                                </p:cTn>
                              </p:par>
                            </p:childTnLst>
                          </p:cTn>
                        </p:par>
                      </p:childTnLst>
                    </p:cTn>
                  </p:par>
                </p:childTnLst>
              </p:cTn>
              <p:nextCondLst>
                <p:cond evt="onClick" delay="0">
                  <p:tgtEl>
                    <p:spTgt spid="25"/>
                  </p:tgtEl>
                </p:cond>
              </p:nextCondLst>
            </p:seq>
            <p:video>
              <p:cMediaNode vol="80000">
                <p:cTn id="16" fill="hold" display="0">
                  <p:stCondLst>
                    <p:cond delay="indefinite"/>
                  </p:stCondLst>
                </p:cTn>
                <p:tgtEl>
                  <p:spTgt spid="2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6" descr="Picture 26"/>
          <p:cNvPicPr>
            <a:picLocks noChangeAspect="1"/>
          </p:cNvPicPr>
          <p:nvPr/>
        </p:nvPicPr>
        <p:blipFill>
          <a:blip r:embed="rId2"/>
          <a:stretch>
            <a:fillRect/>
          </a:stretch>
        </p:blipFill>
        <p:spPr>
          <a:xfrm flipH="1" flipV="1">
            <a:off x="-110919" y="5187569"/>
            <a:ext cx="2674899" cy="2195498"/>
          </a:xfrm>
          <a:prstGeom prst="rect">
            <a:avLst/>
          </a:prstGeom>
          <a:ln w="12700">
            <a:miter lim="400000"/>
          </a:ln>
        </p:spPr>
      </p:pic>
      <p:sp>
        <p:nvSpPr>
          <p:cNvPr id="22" name="Rectangle 21">
            <a:extLst>
              <a:ext uri="{FF2B5EF4-FFF2-40B4-BE49-F238E27FC236}">
                <a16:creationId xmlns:a16="http://schemas.microsoft.com/office/drawing/2014/main" id="{4B2ACDDE-DBAC-924F-91AB-1980F3815B96}"/>
              </a:ext>
            </a:extLst>
          </p:cNvPr>
          <p:cNvSpPr/>
          <p:nvPr/>
        </p:nvSpPr>
        <p:spPr>
          <a:xfrm>
            <a:off x="0" y="0"/>
            <a:ext cx="6854653" cy="6857999"/>
          </a:xfrm>
          <a:prstGeom prst="rect">
            <a:avLst/>
          </a:prstGeom>
          <a:no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6202043-AE98-3734-C096-ED44A64B7B2A}"/>
              </a:ext>
            </a:extLst>
          </p:cNvPr>
          <p:cNvSpPr txBox="1"/>
          <p:nvPr/>
        </p:nvSpPr>
        <p:spPr>
          <a:xfrm>
            <a:off x="223035" y="216875"/>
            <a:ext cx="6472989" cy="6210931"/>
          </a:xfrm>
          <a:prstGeom prst="rect">
            <a:avLst/>
          </a:prstGeom>
          <a:noFill/>
        </p:spPr>
        <p:txBody>
          <a:bodyPr wrap="square">
            <a:spAutoFit/>
          </a:bodyPr>
          <a:lstStyle/>
          <a:p>
            <a:pPr>
              <a:spcBef>
                <a:spcPct val="20000"/>
              </a:spcBef>
            </a:pPr>
            <a:r>
              <a:rPr lang="it-IT" sz="2800" dirty="0">
                <a:latin typeface="Arial"/>
                <a:cs typeface="Arial"/>
              </a:rPr>
              <a:t>And </a:t>
            </a:r>
            <a:r>
              <a:rPr lang="it-IT" sz="2800" dirty="0" err="1">
                <a:latin typeface="Arial"/>
                <a:cs typeface="Arial"/>
              </a:rPr>
              <a:t>our</a:t>
            </a:r>
            <a:r>
              <a:rPr lang="it-IT" sz="2800" dirty="0">
                <a:latin typeface="Arial"/>
                <a:cs typeface="Arial"/>
              </a:rPr>
              <a:t> Swiss company </a:t>
            </a:r>
            <a:r>
              <a:rPr lang="it-IT" sz="2800" dirty="0" err="1">
                <a:solidFill>
                  <a:srgbClr val="00B0F0"/>
                </a:solidFill>
                <a:latin typeface="Arial"/>
                <a:cs typeface="Arial"/>
              </a:rPr>
              <a:t>Delvitech</a:t>
            </a:r>
            <a:r>
              <a:rPr lang="it-IT" sz="2800" dirty="0">
                <a:latin typeface="Arial"/>
                <a:cs typeface="Arial"/>
              </a:rPr>
              <a:t> combines AI and </a:t>
            </a:r>
            <a:r>
              <a:rPr lang="it-IT" sz="2800" dirty="0" err="1">
                <a:latin typeface="Arial"/>
                <a:cs typeface="Arial"/>
              </a:rPr>
              <a:t>unrivalled</a:t>
            </a:r>
            <a:r>
              <a:rPr lang="it-IT" sz="2800" dirty="0">
                <a:latin typeface="Arial"/>
                <a:cs typeface="Arial"/>
              </a:rPr>
              <a:t> hardware to make a </a:t>
            </a:r>
            <a:r>
              <a:rPr lang="it-IT" sz="2800" dirty="0" err="1">
                <a:latin typeface="Arial"/>
                <a:cs typeface="Arial"/>
              </a:rPr>
              <a:t>revolutionary</a:t>
            </a:r>
            <a:r>
              <a:rPr lang="it-IT" sz="2800" dirty="0">
                <a:latin typeface="Arial"/>
                <a:cs typeface="Arial"/>
              </a:rPr>
              <a:t> machine for </a:t>
            </a:r>
            <a:r>
              <a:rPr lang="it-IT" sz="2800" dirty="0" err="1">
                <a:latin typeface="Arial"/>
                <a:cs typeface="Arial"/>
              </a:rPr>
              <a:t>automated</a:t>
            </a:r>
            <a:r>
              <a:rPr lang="it-IT" sz="2800" dirty="0">
                <a:latin typeface="Arial"/>
                <a:cs typeface="Arial"/>
              </a:rPr>
              <a:t> optical </a:t>
            </a:r>
            <a:r>
              <a:rPr lang="it-IT" sz="2800" dirty="0" err="1">
                <a:latin typeface="Arial"/>
                <a:cs typeface="Arial"/>
              </a:rPr>
              <a:t>inspection</a:t>
            </a:r>
            <a:r>
              <a:rPr lang="it-IT" sz="2800" dirty="0">
                <a:latin typeface="Arial"/>
                <a:cs typeface="Arial"/>
              </a:rPr>
              <a:t> (AOI) </a:t>
            </a:r>
            <a:r>
              <a:rPr lang="it-IT" sz="2800" dirty="0" err="1">
                <a:latin typeface="Arial"/>
                <a:cs typeface="Arial"/>
              </a:rPr>
              <a:t>which</a:t>
            </a:r>
            <a:r>
              <a:rPr lang="it-IT" sz="2800" dirty="0">
                <a:latin typeface="Arial"/>
                <a:cs typeface="Arial"/>
              </a:rPr>
              <a:t> </a:t>
            </a:r>
            <a:r>
              <a:rPr lang="it-IT" sz="2800" dirty="0" err="1">
                <a:latin typeface="Arial"/>
                <a:cs typeface="Arial"/>
              </a:rPr>
              <a:t>is</a:t>
            </a:r>
            <a:r>
              <a:rPr lang="it-IT" sz="2800" dirty="0">
                <a:latin typeface="Arial"/>
                <a:cs typeface="Arial"/>
              </a:rPr>
              <a:t> </a:t>
            </a:r>
            <a:r>
              <a:rPr lang="it-IT" sz="2800" dirty="0">
                <a:solidFill>
                  <a:srgbClr val="00B0F0"/>
                </a:solidFill>
                <a:latin typeface="Arial"/>
                <a:cs typeface="Arial"/>
              </a:rPr>
              <a:t>2-3 </a:t>
            </a:r>
            <a:r>
              <a:rPr lang="it-IT" sz="2800" dirty="0" err="1">
                <a:solidFill>
                  <a:srgbClr val="00B0F0"/>
                </a:solidFill>
                <a:latin typeface="Arial"/>
                <a:cs typeface="Arial"/>
              </a:rPr>
              <a:t>years</a:t>
            </a:r>
            <a:r>
              <a:rPr lang="it-IT" sz="2800" dirty="0">
                <a:solidFill>
                  <a:srgbClr val="00B0F0"/>
                </a:solidFill>
                <a:latin typeface="Arial"/>
                <a:cs typeface="Arial"/>
              </a:rPr>
              <a:t> </a:t>
            </a:r>
            <a:r>
              <a:rPr lang="it-IT" sz="2800" dirty="0" err="1">
                <a:solidFill>
                  <a:srgbClr val="00B0F0"/>
                </a:solidFill>
                <a:latin typeface="Arial"/>
                <a:cs typeface="Arial"/>
              </a:rPr>
              <a:t>ahead</a:t>
            </a:r>
            <a:r>
              <a:rPr lang="it-IT" sz="2800" dirty="0">
                <a:solidFill>
                  <a:srgbClr val="00B0F0"/>
                </a:solidFill>
                <a:latin typeface="Arial"/>
                <a:cs typeface="Arial"/>
              </a:rPr>
              <a:t> of the </a:t>
            </a:r>
            <a:r>
              <a:rPr lang="it-IT" sz="2800" dirty="0" err="1">
                <a:solidFill>
                  <a:srgbClr val="00B0F0"/>
                </a:solidFill>
                <a:latin typeface="Arial"/>
                <a:cs typeface="Arial"/>
              </a:rPr>
              <a:t>competition</a:t>
            </a:r>
            <a:r>
              <a:rPr lang="it-IT" sz="2800" dirty="0">
                <a:solidFill>
                  <a:srgbClr val="00B0F0"/>
                </a:solidFill>
                <a:latin typeface="Arial"/>
                <a:cs typeface="Arial"/>
              </a:rPr>
              <a:t> (10x </a:t>
            </a:r>
            <a:r>
              <a:rPr lang="it-IT" sz="2800" dirty="0" err="1">
                <a:solidFill>
                  <a:srgbClr val="00B0F0"/>
                </a:solidFill>
                <a:latin typeface="Arial"/>
                <a:cs typeface="Arial"/>
              </a:rPr>
              <a:t>fewer</a:t>
            </a:r>
            <a:r>
              <a:rPr lang="it-IT" sz="2800" dirty="0">
                <a:solidFill>
                  <a:srgbClr val="00B0F0"/>
                </a:solidFill>
                <a:latin typeface="Arial"/>
                <a:cs typeface="Arial"/>
              </a:rPr>
              <a:t> false </a:t>
            </a:r>
            <a:r>
              <a:rPr lang="it-IT" sz="2800" dirty="0" err="1">
                <a:solidFill>
                  <a:srgbClr val="00B0F0"/>
                </a:solidFill>
                <a:latin typeface="Arial"/>
                <a:cs typeface="Arial"/>
              </a:rPr>
              <a:t>positives</a:t>
            </a:r>
            <a:r>
              <a:rPr lang="it-IT" sz="2800" dirty="0">
                <a:solidFill>
                  <a:srgbClr val="00B0F0"/>
                </a:solidFill>
                <a:latin typeface="Arial"/>
                <a:cs typeface="Arial"/>
              </a:rPr>
              <a:t>).</a:t>
            </a:r>
            <a:r>
              <a:rPr lang="it-IT" sz="2800" dirty="0">
                <a:latin typeface="Arial"/>
                <a:cs typeface="Arial"/>
              </a:rPr>
              <a:t> </a:t>
            </a:r>
            <a:r>
              <a:rPr lang="it-IT" sz="2800" dirty="0" err="1">
                <a:latin typeface="Arial"/>
                <a:cs typeface="Arial"/>
              </a:rPr>
              <a:t>It’s</a:t>
            </a:r>
            <a:r>
              <a:rPr lang="it-IT" sz="2800" dirty="0">
                <a:latin typeface="Arial"/>
                <a:cs typeface="Arial"/>
              </a:rPr>
              <a:t> </a:t>
            </a:r>
            <a:r>
              <a:rPr lang="it-IT" sz="2800" dirty="0" err="1">
                <a:latin typeface="Arial"/>
                <a:cs typeface="Arial"/>
              </a:rPr>
              <a:t>applicable</a:t>
            </a:r>
            <a:r>
              <a:rPr lang="it-IT" sz="2800" dirty="0">
                <a:latin typeface="Arial"/>
                <a:cs typeface="Arial"/>
              </a:rPr>
              <a:t> to </a:t>
            </a:r>
            <a:r>
              <a:rPr lang="it-IT" sz="2800" dirty="0" err="1">
                <a:latin typeface="Arial"/>
                <a:cs typeface="Arial"/>
              </a:rPr>
              <a:t>every</a:t>
            </a:r>
            <a:r>
              <a:rPr lang="it-IT" sz="2800" dirty="0">
                <a:latin typeface="Arial"/>
                <a:cs typeface="Arial"/>
              </a:rPr>
              <a:t> </a:t>
            </a:r>
            <a:r>
              <a:rPr lang="it-IT" sz="2800" dirty="0" err="1">
                <a:latin typeface="Arial"/>
                <a:cs typeface="Arial"/>
              </a:rPr>
              <a:t>sector</a:t>
            </a:r>
            <a:r>
              <a:rPr lang="it-IT" sz="2800" dirty="0">
                <a:latin typeface="Arial"/>
                <a:cs typeface="Arial"/>
              </a:rPr>
              <a:t>: </a:t>
            </a:r>
            <a:r>
              <a:rPr lang="it-IT" sz="2800" dirty="0" err="1">
                <a:latin typeface="Arial"/>
                <a:cs typeface="Arial"/>
              </a:rPr>
              <a:t>semiconductors</a:t>
            </a:r>
            <a:r>
              <a:rPr lang="it-IT" sz="2800" dirty="0">
                <a:latin typeface="Arial"/>
                <a:cs typeface="Arial"/>
              </a:rPr>
              <a:t>, food, </a:t>
            </a:r>
            <a:r>
              <a:rPr lang="it-IT" sz="2800" dirty="0" err="1">
                <a:latin typeface="Arial"/>
                <a:cs typeface="Arial"/>
              </a:rPr>
              <a:t>pharmaceuticals</a:t>
            </a:r>
            <a:r>
              <a:rPr lang="it-IT" sz="2800" dirty="0">
                <a:latin typeface="Arial"/>
                <a:cs typeface="Arial"/>
              </a:rPr>
              <a:t>, automotive …</a:t>
            </a:r>
          </a:p>
          <a:p>
            <a:pPr>
              <a:spcBef>
                <a:spcPct val="20000"/>
              </a:spcBef>
            </a:pPr>
            <a:endParaRPr lang="it-IT" sz="2800" dirty="0">
              <a:latin typeface="Arial"/>
              <a:cs typeface="Arial"/>
            </a:endParaRPr>
          </a:p>
          <a:p>
            <a:pPr>
              <a:spcBef>
                <a:spcPct val="20000"/>
              </a:spcBef>
            </a:pPr>
            <a:r>
              <a:rPr lang="it-IT" sz="2800" dirty="0">
                <a:latin typeface="Arial"/>
                <a:cs typeface="Arial"/>
              </a:rPr>
              <a:t>Great profit </a:t>
            </a:r>
            <a:r>
              <a:rPr lang="it-IT" sz="2800" dirty="0" err="1">
                <a:latin typeface="Arial"/>
                <a:cs typeface="Arial"/>
              </a:rPr>
              <a:t>margin</a:t>
            </a:r>
            <a:r>
              <a:rPr lang="it-IT" sz="2800" dirty="0">
                <a:latin typeface="Arial"/>
                <a:cs typeface="Arial"/>
              </a:rPr>
              <a:t>! AOI forecast: </a:t>
            </a:r>
            <a:r>
              <a:rPr lang="it-IT" sz="2800" dirty="0">
                <a:solidFill>
                  <a:srgbClr val="00B0F0"/>
                </a:solidFill>
                <a:latin typeface="Arial"/>
                <a:cs typeface="Arial"/>
              </a:rPr>
              <a:t>$3B by 2030. </a:t>
            </a:r>
            <a:r>
              <a:rPr lang="it-IT" sz="2800" dirty="0" err="1">
                <a:latin typeface="Arial"/>
                <a:cs typeface="Arial"/>
              </a:rPr>
              <a:t>We</a:t>
            </a:r>
            <a:r>
              <a:rPr lang="it-IT" sz="2800" dirty="0">
                <a:latin typeface="Arial"/>
                <a:cs typeface="Arial"/>
              </a:rPr>
              <a:t> are </a:t>
            </a:r>
            <a:r>
              <a:rPr lang="it-IT" sz="2800" dirty="0" err="1">
                <a:latin typeface="Arial"/>
                <a:cs typeface="Arial"/>
              </a:rPr>
              <a:t>now</a:t>
            </a:r>
            <a:r>
              <a:rPr lang="it-IT" sz="2800" dirty="0">
                <a:latin typeface="Arial"/>
                <a:cs typeface="Arial"/>
              </a:rPr>
              <a:t> </a:t>
            </a:r>
            <a:r>
              <a:rPr lang="it-IT" sz="2800" dirty="0" err="1">
                <a:latin typeface="Arial"/>
                <a:cs typeface="Arial"/>
              </a:rPr>
              <a:t>greatly</a:t>
            </a:r>
            <a:r>
              <a:rPr lang="it-IT" sz="2800" dirty="0">
                <a:latin typeface="Arial"/>
                <a:cs typeface="Arial"/>
              </a:rPr>
              <a:t> scaling up production. </a:t>
            </a:r>
            <a:r>
              <a:rPr lang="it-IT" sz="2800" dirty="0">
                <a:solidFill>
                  <a:srgbClr val="00B0F0"/>
                </a:solidFill>
                <a:latin typeface="Arial"/>
                <a:cs typeface="Arial"/>
              </a:rPr>
              <a:t>@</a:t>
            </a:r>
            <a:r>
              <a:rPr lang="it-IT" sz="2800" dirty="0" err="1">
                <a:solidFill>
                  <a:srgbClr val="00B0F0"/>
                </a:solidFill>
                <a:latin typeface="Arial"/>
                <a:cs typeface="Arial"/>
              </a:rPr>
              <a:t>Investors</a:t>
            </a:r>
            <a:r>
              <a:rPr lang="it-IT" sz="2800" dirty="0">
                <a:solidFill>
                  <a:srgbClr val="00B0F0"/>
                </a:solidFill>
                <a:latin typeface="Arial"/>
                <a:cs typeface="Arial"/>
              </a:rPr>
              <a:t>: contact me!</a:t>
            </a:r>
          </a:p>
          <a:p>
            <a:pPr>
              <a:spcBef>
                <a:spcPct val="20000"/>
              </a:spcBef>
            </a:pPr>
            <a:endParaRPr lang="it-IT" sz="2800" baseline="30000" dirty="0">
              <a:solidFill>
                <a:srgbClr val="3366FF"/>
              </a:solidFill>
              <a:latin typeface="Arial"/>
              <a:cs typeface="Arial"/>
            </a:endParaRPr>
          </a:p>
        </p:txBody>
      </p:sp>
      <p:pic>
        <p:nvPicPr>
          <p:cNvPr id="5" name="Picture 4" descr="A black machine with a monitor&#10;&#10;Description automatically generated">
            <a:extLst>
              <a:ext uri="{FF2B5EF4-FFF2-40B4-BE49-F238E27FC236}">
                <a16:creationId xmlns:a16="http://schemas.microsoft.com/office/drawing/2014/main" id="{C8597B59-C16B-36D7-6321-2E8B98399179}"/>
              </a:ext>
            </a:extLst>
          </p:cNvPr>
          <p:cNvPicPr>
            <a:picLocks noChangeAspect="1"/>
          </p:cNvPicPr>
          <p:nvPr/>
        </p:nvPicPr>
        <p:blipFill>
          <a:blip r:embed="rId3"/>
          <a:stretch>
            <a:fillRect/>
          </a:stretch>
        </p:blipFill>
        <p:spPr>
          <a:xfrm>
            <a:off x="7482816" y="24371"/>
            <a:ext cx="4252209" cy="3922296"/>
          </a:xfrm>
          <a:prstGeom prst="rect">
            <a:avLst/>
          </a:prstGeom>
        </p:spPr>
      </p:pic>
    </p:spTree>
    <p:extLst>
      <p:ext uri="{BB962C8B-B14F-4D97-AF65-F5344CB8AC3E}">
        <p14:creationId xmlns:p14="http://schemas.microsoft.com/office/powerpoint/2010/main" val="3586811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C4A1FE5-D45B-CD4B-85BF-FD2CB8AB5458}"/>
              </a:ext>
            </a:extLst>
          </p:cNvPr>
          <p:cNvSpPr txBox="1"/>
          <p:nvPr/>
        </p:nvSpPr>
        <p:spPr>
          <a:xfrm>
            <a:off x="7040880" y="182879"/>
            <a:ext cx="5151119" cy="6555641"/>
          </a:xfrm>
          <a:prstGeom prst="rect">
            <a:avLst/>
          </a:prstGeom>
          <a:noFill/>
        </p:spPr>
        <p:txBody>
          <a:bodyPr wrap="square">
            <a:spAutoFit/>
          </a:bodyPr>
          <a:lstStyle/>
          <a:p>
            <a:r>
              <a:rPr lang="en-US" sz="2800" dirty="0">
                <a:solidFill>
                  <a:srgbClr val="FF0000"/>
                </a:solidFill>
                <a:latin typeface="Arial" panose="020B0604020202020204" pitchFamily="34" charset="0"/>
                <a:cs typeface="Arial" panose="020B0604020202020204" pitchFamily="34" charset="0"/>
              </a:rPr>
              <a:t>1990: </a:t>
            </a:r>
            <a:r>
              <a:rPr lang="en-US" sz="2800" dirty="0">
                <a:latin typeface="Arial" panose="020B0604020202020204" pitchFamily="34" charset="0"/>
                <a:cs typeface="Arial" panose="020B0604020202020204" pitchFamily="34" charset="0"/>
              </a:rPr>
              <a:t>AI for the physical world, with an NN controller and a predictive NN </a:t>
            </a:r>
            <a:r>
              <a:rPr lang="en-US" sz="2800" dirty="0">
                <a:solidFill>
                  <a:srgbClr val="FF0000"/>
                </a:solidFill>
                <a:latin typeface="Arial" panose="020B0604020202020204" pitchFamily="34" charset="0"/>
                <a:cs typeface="Arial" panose="020B0604020202020204" pitchFamily="34" charset="0"/>
              </a:rPr>
              <a:t>“world model</a:t>
            </a:r>
            <a:r>
              <a:rPr lang="en-US" sz="2800" dirty="0">
                <a:latin typeface="Arial" panose="020B0604020202020204" pitchFamily="34" charset="0"/>
                <a:cs typeface="Arial" panose="020B0604020202020204" pitchFamily="34" charset="0"/>
              </a:rPr>
              <a:t>”   to plan action sequences (JS, IJCNN 1990). </a:t>
            </a:r>
            <a:r>
              <a:rPr lang="en-US" sz="2800" dirty="0">
                <a:solidFill>
                  <a:srgbClr val="FF0000"/>
                </a:solidFill>
                <a:latin typeface="Arial" panose="020B0604020202020204" pitchFamily="34" charset="0"/>
                <a:cs typeface="Arial" panose="020B0604020202020204" pitchFamily="34" charset="0"/>
              </a:rPr>
              <a:t>Artificial curiosity: </a:t>
            </a:r>
            <a:r>
              <a:rPr lang="en-US" sz="2800" dirty="0">
                <a:latin typeface="Arial" panose="020B0604020202020204" pitchFamily="34" charset="0"/>
                <a:cs typeface="Arial" panose="020B0604020202020204" pitchFamily="34" charset="0"/>
              </a:rPr>
              <a:t>through self-invented experiments, the </a:t>
            </a:r>
            <a:r>
              <a:rPr lang="en-US" sz="2800" dirty="0">
                <a:solidFill>
                  <a:srgbClr val="FF0000"/>
                </a:solidFill>
                <a:latin typeface="Arial" panose="020B0604020202020204" pitchFamily="34" charset="0"/>
                <a:cs typeface="Arial" panose="020B0604020202020204" pitchFamily="34" charset="0"/>
              </a:rPr>
              <a:t>controller</a:t>
            </a:r>
            <a:r>
              <a:rPr lang="en-US" sz="2800" dirty="0">
                <a:latin typeface="Arial" panose="020B0604020202020204" pitchFamily="34" charset="0"/>
                <a:cs typeface="Arial" panose="020B0604020202020204" pitchFamily="34" charset="0"/>
              </a:rPr>
              <a:t> tries to </a:t>
            </a:r>
            <a:r>
              <a:rPr lang="en-US" sz="2800" dirty="0">
                <a:solidFill>
                  <a:srgbClr val="FF0000"/>
                </a:solidFill>
                <a:latin typeface="Arial" panose="020B0604020202020204" pitchFamily="34" charset="0"/>
                <a:cs typeface="Arial" panose="020B0604020202020204" pitchFamily="34" charset="0"/>
              </a:rPr>
              <a:t>surprise</a:t>
            </a:r>
            <a:r>
              <a:rPr lang="en-US" sz="2800" dirty="0">
                <a:latin typeface="Arial" panose="020B0604020202020204" pitchFamily="34" charset="0"/>
                <a:cs typeface="Arial" panose="020B0604020202020204" pitchFamily="34" charset="0"/>
              </a:rPr>
              <a:t> the </a:t>
            </a:r>
            <a:r>
              <a:rPr lang="en-US" sz="2800" dirty="0">
                <a:solidFill>
                  <a:srgbClr val="FF0000"/>
                </a:solidFill>
                <a:latin typeface="Arial" panose="020B0604020202020204" pitchFamily="34" charset="0"/>
                <a:cs typeface="Arial" panose="020B0604020202020204" pitchFamily="34" charset="0"/>
              </a:rPr>
              <a:t>world model</a:t>
            </a:r>
            <a:r>
              <a:rPr lang="en-US" sz="2800" dirty="0">
                <a:latin typeface="Arial" panose="020B0604020202020204" pitchFamily="34" charset="0"/>
                <a:cs typeface="Arial" panose="020B0604020202020204" pitchFamily="34" charset="0"/>
              </a:rPr>
              <a:t>, which learns to predict consequences of the controller’s actions. Controller maximizes error minimized by world model (</a:t>
            </a:r>
            <a:r>
              <a:rPr lang="en-US" sz="2800" dirty="0">
                <a:solidFill>
                  <a:srgbClr val="FF0000"/>
                </a:solidFill>
                <a:latin typeface="Arial" panose="020B0604020202020204" pitchFamily="34" charset="0"/>
                <a:cs typeface="Arial" panose="020B0604020202020204" pitchFamily="34" charset="0"/>
              </a:rPr>
              <a:t>1</a:t>
            </a:r>
            <a:r>
              <a:rPr lang="en-US" sz="2800" baseline="30000" dirty="0">
                <a:solidFill>
                  <a:srgbClr val="FF0000"/>
                </a:solidFill>
                <a:latin typeface="Arial" panose="020B0604020202020204" pitchFamily="34" charset="0"/>
                <a:cs typeface="Arial" panose="020B0604020202020204" pitchFamily="34" charset="0"/>
              </a:rPr>
              <a:t>st</a:t>
            </a:r>
            <a:r>
              <a:rPr lang="en-US" sz="2800" dirty="0">
                <a:solidFill>
                  <a:srgbClr val="FF0000"/>
                </a:solidFill>
                <a:latin typeface="Arial" panose="020B0604020202020204" pitchFamily="34" charset="0"/>
                <a:cs typeface="Arial" panose="020B0604020202020204" pitchFamily="34" charset="0"/>
              </a:rPr>
              <a:t> GAN</a:t>
            </a:r>
            <a:r>
              <a:rPr lang="en-US" sz="2800" dirty="0">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Since 1991:</a:t>
            </a:r>
            <a:r>
              <a:rPr lang="en-US" sz="2800" dirty="0">
                <a:latin typeface="Arial" panose="020B0604020202020204" pitchFamily="34" charset="0"/>
                <a:cs typeface="Arial" panose="020B0604020202020204" pitchFamily="34" charset="0"/>
              </a:rPr>
              <a:t> more sophisticated types of artificial curiosity</a:t>
            </a:r>
            <a:endParaRPr lang="en-SA" sz="28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60BEEED-3839-D240-92F2-2A583A6008C2}"/>
              </a:ext>
            </a:extLst>
          </p:cNvPr>
          <p:cNvSpPr/>
          <p:nvPr/>
        </p:nvSpPr>
        <p:spPr>
          <a:xfrm>
            <a:off x="0" y="0"/>
            <a:ext cx="6854653" cy="6857999"/>
          </a:xfrm>
          <a:prstGeom prst="rect">
            <a:avLst/>
          </a:prstGeom>
          <a:no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220" name="Picture 4" descr="High-dimensional reward signals (1990) as inputs of a recurrent neural net controller">
            <a:extLst>
              <a:ext uri="{FF2B5EF4-FFF2-40B4-BE49-F238E27FC236}">
                <a16:creationId xmlns:a16="http://schemas.microsoft.com/office/drawing/2014/main" id="{2EDE78FE-8C5E-11F0-A081-068C4C1D2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B4C2714-7322-14B5-E257-5228B3B0ABCF}"/>
              </a:ext>
            </a:extLst>
          </p:cNvPr>
          <p:cNvSpPr txBox="1"/>
          <p:nvPr/>
        </p:nvSpPr>
        <p:spPr>
          <a:xfrm>
            <a:off x="28737" y="24902"/>
            <a:ext cx="6854652" cy="323165"/>
          </a:xfrm>
          <a:prstGeom prst="rect">
            <a:avLst/>
          </a:prstGeom>
          <a:noFill/>
        </p:spPr>
        <p:txBody>
          <a:bodyPr wrap="square">
            <a:spAutoFit/>
          </a:bodyPr>
          <a:lstStyle/>
          <a:p>
            <a:r>
              <a:rPr lang="en-DE" sz="1500" dirty="0">
                <a:latin typeface="Arial" panose="020B0604020202020204" pitchFamily="34" charset="0"/>
                <a:cs typeface="Arial" panose="020B0604020202020204" pitchFamily="34" charset="0"/>
              </a:rPr>
              <a:t>https://people.idsia.ch/~juergen/world-models-planning-curiosity-fki-1990.html</a:t>
            </a:r>
          </a:p>
        </p:txBody>
      </p:sp>
    </p:spTree>
    <p:extLst>
      <p:ext uri="{BB962C8B-B14F-4D97-AF65-F5344CB8AC3E}">
        <p14:creationId xmlns:p14="http://schemas.microsoft.com/office/powerpoint/2010/main" val="1381577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wm2004abwehr.avi" descr="/Users/schmidhuber/Desktop/ppt2008/wm2004abwehr.avi">
            <a:hlinkClick r:id="" action="ppaction://media"/>
            <a:extLst>
              <a:ext uri="{FF2B5EF4-FFF2-40B4-BE49-F238E27FC236}">
                <a16:creationId xmlns:a16="http://schemas.microsoft.com/office/drawing/2014/main" id="{65C005EA-2804-B727-622F-EC8DD4313500}"/>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410450" y="0"/>
            <a:ext cx="3444203" cy="3481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2">
            <a:extLst>
              <a:ext uri="{FF2B5EF4-FFF2-40B4-BE49-F238E27FC236}">
                <a16:creationId xmlns:a16="http://schemas.microsoft.com/office/drawing/2014/main" id="{7ED0BF66-A964-5AF7-A545-E21532762B8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445041"/>
            <a:ext cx="6854653"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a:extLst>
              <a:ext uri="{FF2B5EF4-FFF2-40B4-BE49-F238E27FC236}">
                <a16:creationId xmlns:a16="http://schemas.microsoft.com/office/drawing/2014/main" id="{F60BEEED-3839-D240-92F2-2A583A6008C2}"/>
              </a:ext>
            </a:extLst>
          </p:cNvPr>
          <p:cNvSpPr/>
          <p:nvPr/>
        </p:nvSpPr>
        <p:spPr>
          <a:xfrm>
            <a:off x="0" y="0"/>
            <a:ext cx="6854653" cy="6857999"/>
          </a:xfrm>
          <a:prstGeom prst="rect">
            <a:avLst/>
          </a:prstGeom>
          <a:no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A81F6A8-E9E4-2BAF-3F6A-D1B549CC0B4D}"/>
              </a:ext>
            </a:extLst>
          </p:cNvPr>
          <p:cNvSpPr/>
          <p:nvPr/>
        </p:nvSpPr>
        <p:spPr>
          <a:xfrm>
            <a:off x="0" y="0"/>
            <a:ext cx="6854653" cy="6857999"/>
          </a:xfrm>
          <a:prstGeom prst="rect">
            <a:avLst/>
          </a:prstGeom>
          <a:no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10">
            <a:extLst>
              <a:ext uri="{FF2B5EF4-FFF2-40B4-BE49-F238E27FC236}">
                <a16:creationId xmlns:a16="http://schemas.microsoft.com/office/drawing/2014/main" id="{493E30CD-743E-E798-A89C-739FA5FE38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3" y="-3009"/>
            <a:ext cx="3448050" cy="344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7">
            <a:extLst>
              <a:ext uri="{FF2B5EF4-FFF2-40B4-BE49-F238E27FC236}">
                <a16:creationId xmlns:a16="http://schemas.microsoft.com/office/drawing/2014/main" id="{2E93CB19-F360-E58E-4109-F54CB22AEEDD}"/>
              </a:ext>
            </a:extLst>
          </p:cNvPr>
          <p:cNvSpPr txBox="1">
            <a:spLocks noChangeArrowheads="1"/>
          </p:cNvSpPr>
          <p:nvPr/>
        </p:nvSpPr>
        <p:spPr bwMode="auto">
          <a:xfrm>
            <a:off x="7069294" y="285750"/>
            <a:ext cx="5151119" cy="6340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100">
                <a:solidFill>
                  <a:schemeClr val="tx1"/>
                </a:solidFill>
                <a:latin typeface="Arial Narrow" charset="0"/>
                <a:ea typeface="ＭＳ Ｐゴシック" charset="0"/>
                <a:cs typeface="ＭＳ Ｐゴシック" charset="0"/>
              </a:defRPr>
            </a:lvl1pPr>
            <a:lvl2pPr marL="742950" indent="-285750">
              <a:defRPr sz="2100">
                <a:solidFill>
                  <a:schemeClr val="tx1"/>
                </a:solidFill>
                <a:latin typeface="Arial Narrow" charset="0"/>
                <a:ea typeface="ＭＳ Ｐゴシック" charset="0"/>
              </a:defRPr>
            </a:lvl2pPr>
            <a:lvl3pPr marL="1143000" indent="-228600">
              <a:defRPr sz="2100">
                <a:solidFill>
                  <a:schemeClr val="tx1"/>
                </a:solidFill>
                <a:latin typeface="Arial Narrow" charset="0"/>
                <a:ea typeface="ＭＳ Ｐゴシック" charset="0"/>
              </a:defRPr>
            </a:lvl3pPr>
            <a:lvl4pPr marL="1600200" indent="-228600">
              <a:defRPr sz="2100">
                <a:solidFill>
                  <a:schemeClr val="tx1"/>
                </a:solidFill>
                <a:latin typeface="Arial Narrow" charset="0"/>
                <a:ea typeface="ＭＳ Ｐゴシック" charset="0"/>
              </a:defRPr>
            </a:lvl4pPr>
            <a:lvl5pPr marL="2057400" indent="-228600">
              <a:defRPr sz="2100">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100">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100">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100">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100">
                <a:solidFill>
                  <a:schemeClr val="tx1"/>
                </a:solidFill>
                <a:latin typeface="Arial Narrow" charset="0"/>
                <a:ea typeface="ＭＳ Ｐゴシック" charset="0"/>
              </a:defRPr>
            </a:lvl9pPr>
          </a:lstStyle>
          <a:p>
            <a:pPr>
              <a:spcBef>
                <a:spcPct val="50000"/>
              </a:spcBef>
            </a:pPr>
            <a:r>
              <a:rPr lang="en-US" sz="2800" dirty="0" err="1">
                <a:solidFill>
                  <a:srgbClr val="00B050"/>
                </a:solidFill>
                <a:latin typeface="Arial"/>
                <a:cs typeface="Arial"/>
              </a:rPr>
              <a:t>RoboCup</a:t>
            </a:r>
            <a:r>
              <a:rPr lang="en-US" sz="2800" dirty="0">
                <a:solidFill>
                  <a:srgbClr val="00B050"/>
                </a:solidFill>
                <a:latin typeface="Arial"/>
                <a:cs typeface="Arial"/>
              </a:rPr>
              <a:t> World Champion 2004, </a:t>
            </a:r>
            <a:r>
              <a:rPr lang="en-US" sz="2800" dirty="0">
                <a:solidFill>
                  <a:srgbClr val="008000"/>
                </a:solidFill>
                <a:latin typeface="Arial"/>
                <a:cs typeface="Arial"/>
              </a:rPr>
              <a:t>f</a:t>
            </a:r>
            <a:r>
              <a:rPr lang="en-US" sz="2800" dirty="0">
                <a:latin typeface="Arial"/>
                <a:cs typeface="Arial"/>
              </a:rPr>
              <a:t>astest league, 5m/s.</a:t>
            </a:r>
            <a:r>
              <a:rPr lang="en-US" sz="2800" dirty="0">
                <a:solidFill>
                  <a:schemeClr val="bg2"/>
                </a:solidFill>
                <a:latin typeface="Arial"/>
                <a:cs typeface="Arial"/>
              </a:rPr>
              <a:t>. </a:t>
            </a:r>
            <a:r>
              <a:rPr lang="en-US" sz="2800" dirty="0">
                <a:latin typeface="Arial"/>
                <a:cs typeface="Arial"/>
              </a:rPr>
              <a:t>Lookahead planning with NNs (JS, IEEE INNS 1990) used for </a:t>
            </a:r>
            <a:r>
              <a:rPr lang="en-US" sz="2800" dirty="0" err="1">
                <a:latin typeface="Arial"/>
                <a:cs typeface="Arial"/>
              </a:rPr>
              <a:t>RoboCup</a:t>
            </a:r>
            <a:r>
              <a:rPr lang="en-US" sz="2800" dirty="0">
                <a:latin typeface="Arial"/>
                <a:cs typeface="Arial"/>
              </a:rPr>
              <a:t> by </a:t>
            </a:r>
            <a:r>
              <a:rPr lang="en-US" sz="2800" dirty="0">
                <a:solidFill>
                  <a:srgbClr val="00B050"/>
                </a:solidFill>
                <a:latin typeface="Arial"/>
                <a:cs typeface="Arial"/>
              </a:rPr>
              <a:t>Alexander </a:t>
            </a:r>
            <a:r>
              <a:rPr lang="en-US" sz="2800" dirty="0" err="1">
                <a:solidFill>
                  <a:srgbClr val="00B050"/>
                </a:solidFill>
                <a:latin typeface="Arial"/>
                <a:cs typeface="Arial"/>
              </a:rPr>
              <a:t>Gloye-F</a:t>
            </a:r>
            <a:r>
              <a:rPr lang="en-US" altLang="ja-JP" sz="2800" dirty="0" err="1">
                <a:solidFill>
                  <a:srgbClr val="00B050"/>
                </a:solidFill>
                <a:latin typeface="Arial"/>
                <a:cs typeface="Arial"/>
              </a:rPr>
              <a:t>örster</a:t>
            </a:r>
            <a:r>
              <a:rPr lang="en-US" altLang="ja-JP" sz="2800" dirty="0">
                <a:latin typeface="Arial"/>
                <a:cs typeface="Arial"/>
              </a:rPr>
              <a:t> (FU Berlin; became my postdoc at IDSIA). </a:t>
            </a:r>
          </a:p>
          <a:p>
            <a:pPr>
              <a:spcBef>
                <a:spcPct val="50000"/>
              </a:spcBef>
            </a:pPr>
            <a:r>
              <a:rPr lang="en-US" sz="2800" dirty="0">
                <a:solidFill>
                  <a:srgbClr val="00B0F0"/>
                </a:solidFill>
                <a:latin typeface="Arial"/>
                <a:cs typeface="Arial"/>
              </a:rPr>
              <a:t>Artificial Curiosity for AIs that set their own goals, inventing their own experiments</a:t>
            </a:r>
            <a:r>
              <a:rPr lang="en-US" sz="2800" dirty="0">
                <a:solidFill>
                  <a:srgbClr val="3366FF"/>
                </a:solidFill>
                <a:latin typeface="Arial"/>
                <a:cs typeface="Arial"/>
              </a:rPr>
              <a:t>.</a:t>
            </a:r>
            <a:r>
              <a:rPr lang="en-US" sz="2800" dirty="0">
                <a:latin typeface="Arial"/>
                <a:cs typeface="Arial"/>
              </a:rPr>
              <a:t> E.g., see my formal theory of fun &amp; creativity &amp; curiosity &amp; novelty &amp; surprise &amp; art &amp; science &amp; humor (2006).</a:t>
            </a:r>
          </a:p>
        </p:txBody>
      </p:sp>
      <p:sp>
        <p:nvSpPr>
          <p:cNvPr id="13" name="TextBox 12">
            <a:extLst>
              <a:ext uri="{FF2B5EF4-FFF2-40B4-BE49-F238E27FC236}">
                <a16:creationId xmlns:a16="http://schemas.microsoft.com/office/drawing/2014/main" id="{A0508DEE-CA38-EA1C-1D9C-1FDFE22EEC8D}"/>
              </a:ext>
            </a:extLst>
          </p:cNvPr>
          <p:cNvSpPr txBox="1"/>
          <p:nvPr/>
        </p:nvSpPr>
        <p:spPr>
          <a:xfrm>
            <a:off x="-2509" y="6412374"/>
            <a:ext cx="6885897" cy="461665"/>
          </a:xfrm>
          <a:prstGeom prst="rect">
            <a:avLst/>
          </a:prstGeom>
          <a:noFill/>
        </p:spPr>
        <p:txBody>
          <a:bodyPr wrap="square">
            <a:spAutoFit/>
          </a:bodyPr>
          <a:lstStyle/>
          <a:p>
            <a:r>
              <a:rPr lang="en-GB" sz="1200" dirty="0">
                <a:solidFill>
                  <a:schemeClr val="bg1"/>
                </a:solidFill>
                <a:latin typeface="arial" panose="020B0604020202020204" pitchFamily="34" charset="0"/>
              </a:rPr>
              <a:t>Varun </a:t>
            </a:r>
            <a:r>
              <a:rPr lang="en-GB" sz="1200" dirty="0" err="1">
                <a:solidFill>
                  <a:schemeClr val="bg1"/>
                </a:solidFill>
                <a:latin typeface="arial" panose="020B0604020202020204" pitchFamily="34" charset="0"/>
              </a:rPr>
              <a:t>Kompella</a:t>
            </a:r>
            <a:r>
              <a:rPr lang="en-GB" sz="1200" dirty="0">
                <a:solidFill>
                  <a:schemeClr val="bg1"/>
                </a:solidFill>
                <a:latin typeface="arial" panose="020B0604020202020204" pitchFamily="34" charset="0"/>
              </a:rPr>
              <a:t>, Marijn </a:t>
            </a:r>
            <a:r>
              <a:rPr lang="en-GB" sz="1200" dirty="0" err="1">
                <a:solidFill>
                  <a:schemeClr val="bg1"/>
                </a:solidFill>
                <a:latin typeface="arial" panose="020B0604020202020204" pitchFamily="34" charset="0"/>
              </a:rPr>
              <a:t>Stollenga</a:t>
            </a:r>
            <a:r>
              <a:rPr lang="en-GB" sz="1200" dirty="0">
                <a:solidFill>
                  <a:schemeClr val="bg1"/>
                </a:solidFill>
                <a:latin typeface="arial" panose="020B0604020202020204" pitchFamily="34" charset="0"/>
              </a:rPr>
              <a:t>, Matt </a:t>
            </a:r>
            <a:r>
              <a:rPr lang="en-GB" sz="1200" dirty="0" err="1">
                <a:solidFill>
                  <a:schemeClr val="bg1"/>
                </a:solidFill>
                <a:latin typeface="arial" panose="020B0604020202020204" pitchFamily="34" charset="0"/>
              </a:rPr>
              <a:t>Luciw</a:t>
            </a:r>
            <a:r>
              <a:rPr lang="en-GB" sz="1200" dirty="0">
                <a:solidFill>
                  <a:schemeClr val="bg1"/>
                </a:solidFill>
                <a:latin typeface="arial" panose="020B0604020202020204" pitchFamily="34" charset="0"/>
              </a:rPr>
              <a:t>, Juergen </a:t>
            </a:r>
            <a:r>
              <a:rPr lang="en-GB" sz="1200" dirty="0" err="1">
                <a:solidFill>
                  <a:schemeClr val="bg1"/>
                </a:solidFill>
                <a:latin typeface="arial" panose="020B0604020202020204" pitchFamily="34" charset="0"/>
              </a:rPr>
              <a:t>Schmidhuber</a:t>
            </a:r>
            <a:r>
              <a:rPr lang="en-GB" sz="1200" dirty="0">
                <a:solidFill>
                  <a:schemeClr val="bg1"/>
                </a:solidFill>
                <a:latin typeface="arial" panose="020B0604020202020204" pitchFamily="34" charset="0"/>
              </a:rPr>
              <a:t>. Continual curiosity-driven skill acquisition from high-dimensional video inputs for humanoid robots. Artificial Intelligence, 2015. </a:t>
            </a:r>
            <a:endParaRPr lang="en-DE" sz="1200" dirty="0">
              <a:solidFill>
                <a:schemeClr val="bg1"/>
              </a:solidFill>
            </a:endParaRPr>
          </a:p>
        </p:txBody>
      </p:sp>
      <p:sp>
        <p:nvSpPr>
          <p:cNvPr id="3" name="TextBox 2">
            <a:extLst>
              <a:ext uri="{FF2B5EF4-FFF2-40B4-BE49-F238E27FC236}">
                <a16:creationId xmlns:a16="http://schemas.microsoft.com/office/drawing/2014/main" id="{5B4C2714-7322-14B5-E257-5228B3B0ABCF}"/>
              </a:ext>
            </a:extLst>
          </p:cNvPr>
          <p:cNvSpPr txBox="1"/>
          <p:nvPr/>
        </p:nvSpPr>
        <p:spPr>
          <a:xfrm>
            <a:off x="28737" y="-16042"/>
            <a:ext cx="6854652" cy="323165"/>
          </a:xfrm>
          <a:prstGeom prst="rect">
            <a:avLst/>
          </a:prstGeom>
          <a:noFill/>
        </p:spPr>
        <p:txBody>
          <a:bodyPr wrap="square">
            <a:spAutoFit/>
          </a:bodyPr>
          <a:lstStyle/>
          <a:p>
            <a:r>
              <a:rPr lang="en-DE" sz="1500" dirty="0">
                <a:solidFill>
                  <a:schemeClr val="bg1"/>
                </a:solidFill>
                <a:latin typeface="Arial" panose="020B0604020202020204" pitchFamily="34" charset="0"/>
                <a:cs typeface="Arial" panose="020B0604020202020204" pitchFamily="34" charset="0"/>
              </a:rPr>
              <a:t>https://people.idsia.ch/~juergen/world-models-planning-curiosity-fki-1990.html</a:t>
            </a:r>
          </a:p>
        </p:txBody>
      </p:sp>
    </p:spTree>
    <p:extLst>
      <p:ext uri="{BB962C8B-B14F-4D97-AF65-F5344CB8AC3E}">
        <p14:creationId xmlns:p14="http://schemas.microsoft.com/office/powerpoint/2010/main" val="67650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p:cTn id="12"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C4A1FE5-D45B-CD4B-85BF-FD2CB8AB5458}"/>
              </a:ext>
            </a:extLst>
          </p:cNvPr>
          <p:cNvSpPr txBox="1"/>
          <p:nvPr/>
        </p:nvSpPr>
        <p:spPr>
          <a:xfrm>
            <a:off x="7040880" y="143123"/>
            <a:ext cx="5151119" cy="6555641"/>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Original controller/model planner of 1990 used world model for </a:t>
            </a:r>
            <a:r>
              <a:rPr lang="en-US" sz="2800" dirty="0">
                <a:solidFill>
                  <a:srgbClr val="00B0F0"/>
                </a:solidFill>
                <a:latin typeface="Arial" panose="020B0604020202020204" pitchFamily="34" charset="0"/>
                <a:cs typeface="Arial" panose="020B0604020202020204" pitchFamily="34" charset="0"/>
              </a:rPr>
              <a:t>naive "millisecond by millisecond planning.” </a:t>
            </a:r>
            <a:r>
              <a:rPr lang="en-US" sz="2800" dirty="0">
                <a:solidFill>
                  <a:srgbClr val="FF0000"/>
                </a:solidFill>
                <a:latin typeface="Arial" panose="020B0604020202020204" pitchFamily="34" charset="0"/>
                <a:cs typeface="Arial" panose="020B0604020202020204" pitchFamily="34" charset="0"/>
              </a:rPr>
              <a:t>No  high-level reasoning!</a:t>
            </a:r>
            <a:r>
              <a:rPr lang="en-US" sz="2800" dirty="0">
                <a:latin typeface="Arial" panose="020B0604020202020204" pitchFamily="34" charset="0"/>
                <a:cs typeface="Arial" panose="020B0604020202020204" pitchFamily="34" charset="0"/>
              </a:rPr>
              <a:t> By 1991, however, my NNs </a:t>
            </a:r>
            <a:r>
              <a:rPr lang="en-US" sz="2800" dirty="0">
                <a:solidFill>
                  <a:srgbClr val="00B0F0"/>
                </a:solidFill>
                <a:latin typeface="Arial" panose="020B0604020202020204" pitchFamily="34" charset="0"/>
                <a:cs typeface="Arial" panose="020B0604020202020204" pitchFamily="34" charset="0"/>
              </a:rPr>
              <a:t>decomposed</a:t>
            </a:r>
            <a:r>
              <a:rPr lang="en-US" sz="2800" dirty="0">
                <a:latin typeface="Arial" panose="020B0604020202020204" pitchFamily="34" charset="0"/>
                <a:cs typeface="Arial" panose="020B0604020202020204" pitchFamily="34" charset="0"/>
              </a:rPr>
              <a:t> complex sequences into </a:t>
            </a:r>
            <a:r>
              <a:rPr lang="en-US" sz="2800" dirty="0">
                <a:solidFill>
                  <a:srgbClr val="00B0F0"/>
                </a:solidFill>
                <a:latin typeface="Arial" panose="020B0604020202020204" pitchFamily="34" charset="0"/>
                <a:cs typeface="Arial" panose="020B0604020202020204" pitchFamily="34" charset="0"/>
              </a:rPr>
              <a:t>abstract chunks </a:t>
            </a:r>
            <a:r>
              <a:rPr lang="en-US" sz="2800" dirty="0">
                <a:latin typeface="Arial" panose="020B0604020202020204" pitchFamily="34" charset="0"/>
                <a:cs typeface="Arial" panose="020B0604020202020204" pitchFamily="34" charset="0"/>
              </a:rPr>
              <a:t>(</a:t>
            </a:r>
            <a:r>
              <a:rPr lang="en-US" sz="2800" dirty="0">
                <a:solidFill>
                  <a:srgbClr val="FF0000"/>
                </a:solidFill>
                <a:latin typeface="Arial" panose="020B0604020202020204" pitchFamily="34" charset="0"/>
                <a:cs typeface="Arial" panose="020B0604020202020204" pitchFamily="34" charset="0"/>
              </a:rPr>
              <a:t>P</a:t>
            </a:r>
            <a:r>
              <a:rPr lang="en-US" sz="2800" dirty="0">
                <a:latin typeface="Arial" panose="020B0604020202020204" pitchFamily="34" charset="0"/>
                <a:cs typeface="Arial" panose="020B0604020202020204" pitchFamily="34" charset="0"/>
              </a:rPr>
              <a:t>re-Trained </a:t>
            </a:r>
            <a:r>
              <a:rPr lang="en-US" sz="2800" dirty="0">
                <a:solidFill>
                  <a:srgbClr val="00B0F0"/>
                </a:solidFill>
                <a:latin typeface="Arial" panose="020B0604020202020204" pitchFamily="34" charset="0"/>
                <a:cs typeface="Arial" panose="020B0604020202020204" pitchFamily="34" charset="0"/>
              </a:rPr>
              <a:t>Neural History Compressor</a:t>
            </a:r>
            <a:r>
              <a:rPr lang="en-US" sz="2800" dirty="0">
                <a:latin typeface="Arial" panose="020B0604020202020204" pitchFamily="34" charset="0"/>
                <a:cs typeface="Arial" panose="020B0604020202020204" pitchFamily="34" charset="0"/>
              </a:rPr>
              <a:t>, Neural Comp., 1992: the </a:t>
            </a:r>
            <a:r>
              <a:rPr lang="en-US" sz="2800" dirty="0">
                <a:solidFill>
                  <a:srgbClr val="FF0000"/>
                </a:solidFill>
                <a:latin typeface="Arial" panose="020B0604020202020204" pitchFamily="34" charset="0"/>
                <a:cs typeface="Arial" panose="020B0604020202020204" pitchFamily="34" charset="0"/>
              </a:rPr>
              <a:t>P</a:t>
            </a:r>
            <a:r>
              <a:rPr lang="en-US" sz="2800" dirty="0">
                <a:latin typeface="Arial" panose="020B0604020202020204" pitchFamily="34" charset="0"/>
                <a:cs typeface="Arial" panose="020B0604020202020204" pitchFamily="34" charset="0"/>
              </a:rPr>
              <a:t> in ChatG</a:t>
            </a:r>
            <a:r>
              <a:rPr lang="en-US" sz="2800" dirty="0">
                <a:solidFill>
                  <a:srgbClr val="FF0000"/>
                </a:solidFill>
                <a:latin typeface="Arial" panose="020B0604020202020204" pitchFamily="34" charset="0"/>
                <a:cs typeface="Arial" panose="020B0604020202020204" pitchFamily="34" charset="0"/>
              </a:rPr>
              <a:t>P</a:t>
            </a:r>
            <a:r>
              <a:rPr lang="en-US" sz="2800" dirty="0">
                <a:latin typeface="Arial" panose="020B0604020202020204" pitchFamily="34" charset="0"/>
                <a:cs typeface="Arial" panose="020B0604020202020204" pitchFamily="34" charset="0"/>
              </a:rPr>
              <a:t>T), and </a:t>
            </a:r>
            <a:r>
              <a:rPr lang="en-US" sz="2800" dirty="0">
                <a:solidFill>
                  <a:srgbClr val="00B0F0"/>
                </a:solidFill>
                <a:latin typeface="Arial" panose="020B0604020202020204" pitchFamily="34" charset="0"/>
                <a:cs typeface="Arial" panose="020B0604020202020204" pitchFamily="34" charset="0"/>
              </a:rPr>
              <a:t>planned hierarchical action sequences </a:t>
            </a:r>
            <a:r>
              <a:rPr lang="en-US" sz="2800" dirty="0">
                <a:latin typeface="Arial" panose="020B0604020202020204" pitchFamily="34" charset="0"/>
                <a:cs typeface="Arial" panose="020B0604020202020204" pitchFamily="34" charset="0"/>
              </a:rPr>
              <a:t>with end-to-end differentiable </a:t>
            </a:r>
            <a:r>
              <a:rPr lang="en-US" sz="2800" dirty="0">
                <a:solidFill>
                  <a:srgbClr val="00B0F0"/>
                </a:solidFill>
                <a:latin typeface="Arial" panose="020B0604020202020204" pitchFamily="34" charset="0"/>
                <a:cs typeface="Arial" panose="020B0604020202020204" pitchFamily="34" charset="0"/>
              </a:rPr>
              <a:t>NN-based subgoal generators </a:t>
            </a:r>
            <a:r>
              <a:rPr lang="en-US" sz="2800" dirty="0">
                <a:latin typeface="Arial" panose="020B0604020202020204" pitchFamily="34" charset="0"/>
                <a:cs typeface="Arial" panose="020B0604020202020204" pitchFamily="34" charset="0"/>
              </a:rPr>
              <a:t>(JS, 1990, ICANN 1991).</a:t>
            </a:r>
            <a:endParaRPr lang="en-SA" sz="28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60BEEED-3839-D240-92F2-2A583A6008C2}"/>
              </a:ext>
            </a:extLst>
          </p:cNvPr>
          <p:cNvSpPr/>
          <p:nvPr/>
        </p:nvSpPr>
        <p:spPr>
          <a:xfrm>
            <a:off x="0" y="0"/>
            <a:ext cx="6854653" cy="6857999"/>
          </a:xfrm>
          <a:prstGeom prst="rect">
            <a:avLst/>
          </a:prstGeom>
          <a:no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266" name="Picture 2" descr="1991: The neural chunker or history compressor finds compact internal data representations that facilitate supervised deep learning. Juergen Schmidhuber.">
            <a:extLst>
              <a:ext uri="{FF2B5EF4-FFF2-40B4-BE49-F238E27FC236}">
                <a16:creationId xmlns:a16="http://schemas.microsoft.com/office/drawing/2014/main" id="{B6A823BD-7873-1126-E95E-13EFEA677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83124" cy="260405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ierarchical Reinforcement Learning with neural subgoal generators(1990)">
            <a:extLst>
              <a:ext uri="{FF2B5EF4-FFF2-40B4-BE49-F238E27FC236}">
                <a16:creationId xmlns:a16="http://schemas.microsoft.com/office/drawing/2014/main" id="{E500EC45-086B-E727-D4E6-F053DCDB0F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4051"/>
            <a:ext cx="6883124" cy="42539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771A98-90DA-5ABE-4B0C-FFA338B52A8D}"/>
              </a:ext>
            </a:extLst>
          </p:cNvPr>
          <p:cNvSpPr txBox="1"/>
          <p:nvPr/>
        </p:nvSpPr>
        <p:spPr>
          <a:xfrm>
            <a:off x="-29419" y="2330611"/>
            <a:ext cx="6176210" cy="307777"/>
          </a:xfrm>
          <a:prstGeom prst="rect">
            <a:avLst/>
          </a:prstGeom>
          <a:noFill/>
        </p:spPr>
        <p:txBody>
          <a:bodyPr wrap="square">
            <a:spAutoFit/>
          </a:bodyPr>
          <a:lstStyle/>
          <a:p>
            <a:r>
              <a:rPr lang="en-DE" sz="1400" dirty="0">
                <a:solidFill>
                  <a:schemeClr val="bg1"/>
                </a:solidFill>
                <a:latin typeface="Arial" panose="020B0604020202020204" pitchFamily="34" charset="0"/>
                <a:cs typeface="Arial" panose="020B0604020202020204" pitchFamily="34" charset="0"/>
              </a:rPr>
              <a:t>https://people.idsia.ch/~juergen/very-deep-learning-1991.html</a:t>
            </a:r>
          </a:p>
        </p:txBody>
      </p:sp>
      <p:sp>
        <p:nvSpPr>
          <p:cNvPr id="5" name="TextBox 4">
            <a:extLst>
              <a:ext uri="{FF2B5EF4-FFF2-40B4-BE49-F238E27FC236}">
                <a16:creationId xmlns:a16="http://schemas.microsoft.com/office/drawing/2014/main" id="{0EC4A8D6-F240-9F74-696A-041F48E652EB}"/>
              </a:ext>
            </a:extLst>
          </p:cNvPr>
          <p:cNvSpPr txBox="1"/>
          <p:nvPr/>
        </p:nvSpPr>
        <p:spPr>
          <a:xfrm>
            <a:off x="-29420" y="2604051"/>
            <a:ext cx="7280451" cy="292388"/>
          </a:xfrm>
          <a:prstGeom prst="rect">
            <a:avLst/>
          </a:prstGeom>
          <a:noFill/>
        </p:spPr>
        <p:txBody>
          <a:bodyPr wrap="square">
            <a:spAutoFit/>
          </a:bodyPr>
          <a:lstStyle/>
          <a:p>
            <a:r>
              <a:rPr lang="en-DE" sz="1300" dirty="0">
                <a:latin typeface="Arial" panose="020B0604020202020204" pitchFamily="34" charset="0"/>
                <a:cs typeface="Arial" panose="020B0604020202020204" pitchFamily="34" charset="0"/>
              </a:rPr>
              <a:t>https://people.idsia.ch/~juergen/deep-learning-miraculous-year-1990-1991.html#Sec.%2010</a:t>
            </a:r>
          </a:p>
        </p:txBody>
      </p:sp>
    </p:spTree>
    <p:extLst>
      <p:ext uri="{BB962C8B-B14F-4D97-AF65-F5344CB8AC3E}">
        <p14:creationId xmlns:p14="http://schemas.microsoft.com/office/powerpoint/2010/main" val="1102911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C4A1FE5-D45B-CD4B-85BF-FD2CB8AB5458}"/>
              </a:ext>
            </a:extLst>
          </p:cNvPr>
          <p:cNvSpPr txBox="1"/>
          <p:nvPr/>
        </p:nvSpPr>
        <p:spPr>
          <a:xfrm>
            <a:off x="7040880" y="182879"/>
            <a:ext cx="5151119" cy="6986528"/>
          </a:xfrm>
          <a:prstGeom prst="rect">
            <a:avLst/>
          </a:prstGeom>
          <a:noFill/>
        </p:spPr>
        <p:txBody>
          <a:bodyPr wrap="square">
            <a:spAutoFit/>
          </a:bodyPr>
          <a:lstStyle/>
          <a:p>
            <a:r>
              <a:rPr lang="en-US" sz="2800" dirty="0">
                <a:solidFill>
                  <a:srgbClr val="FF0000"/>
                </a:solidFill>
                <a:latin typeface="Arial" panose="020B0604020202020204" pitchFamily="34" charset="0"/>
                <a:cs typeface="Arial" panose="020B0604020202020204" pitchFamily="34" charset="0"/>
              </a:rPr>
              <a:t>G</a:t>
            </a:r>
            <a:r>
              <a:rPr lang="en-US" sz="2800" dirty="0">
                <a:solidFill>
                  <a:srgbClr val="00B0F0"/>
                </a:solidFill>
                <a:latin typeface="Arial" panose="020B0604020202020204" pitchFamily="34" charset="0"/>
                <a:cs typeface="Arial" panose="020B0604020202020204" pitchFamily="34" charset="0"/>
              </a:rPr>
              <a:t>enerative AI </a:t>
            </a:r>
            <a:r>
              <a:rPr lang="en-US" sz="2800" dirty="0">
                <a:latin typeface="Arial" panose="020B0604020202020204" pitchFamily="34" charset="0"/>
                <a:cs typeface="Arial" panose="020B0604020202020204" pitchFamily="34" charset="0"/>
              </a:rPr>
              <a:t>and</a:t>
            </a:r>
            <a:r>
              <a:rPr lang="en-US" sz="2800" dirty="0">
                <a:solidFill>
                  <a:srgbClr val="00B0F0"/>
                </a:solidFill>
                <a:latin typeface="Arial" panose="020B0604020202020204" pitchFamily="34" charset="0"/>
                <a:cs typeface="Arial" panose="020B0604020202020204" pitchFamily="34" charset="0"/>
              </a:rPr>
              <a:t> Chat</a:t>
            </a:r>
            <a:r>
              <a:rPr lang="en-US" sz="2800" dirty="0">
                <a:solidFill>
                  <a:srgbClr val="FF0000"/>
                </a:solidFill>
                <a:latin typeface="Arial" panose="020B0604020202020204" pitchFamily="34" charset="0"/>
                <a:cs typeface="Arial" panose="020B0604020202020204" pitchFamily="34" charset="0"/>
              </a:rPr>
              <a:t>GPT</a:t>
            </a:r>
            <a:r>
              <a:rPr lang="en-US" sz="2800" dirty="0">
                <a:solidFill>
                  <a:srgbClr val="00B0F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go back to our </a:t>
            </a:r>
            <a:r>
              <a:rPr lang="en-US" sz="2800" dirty="0">
                <a:solidFill>
                  <a:srgbClr val="00B0F0"/>
                </a:solidFill>
                <a:latin typeface="Arial" panose="020B0604020202020204" pitchFamily="34" charset="0"/>
                <a:cs typeface="Arial" panose="020B0604020202020204" pitchFamily="34" charset="0"/>
              </a:rPr>
              <a:t>Miraculous Year </a:t>
            </a:r>
            <a:r>
              <a:rPr lang="en-US" sz="2800" dirty="0">
                <a:solidFill>
                  <a:srgbClr val="FF0000"/>
                </a:solidFill>
                <a:latin typeface="Arial" panose="020B0604020202020204" pitchFamily="34" charset="0"/>
                <a:cs typeface="Arial" panose="020B0604020202020204" pitchFamily="34" charset="0"/>
              </a:rPr>
              <a:t>1990-91</a:t>
            </a:r>
            <a:r>
              <a:rPr lang="en-US" sz="2800" dirty="0">
                <a:solidFill>
                  <a:srgbClr val="00B0F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at TU Munich: </a:t>
            </a:r>
          </a:p>
          <a:p>
            <a:endParaRPr lang="en-US" sz="2800" dirty="0">
              <a:latin typeface="Arial" panose="020B0604020202020204" pitchFamily="34" charset="0"/>
              <a:cs typeface="Arial" panose="020B0604020202020204" pitchFamily="34" charset="0"/>
            </a:endParaRPr>
          </a:p>
          <a:p>
            <a:r>
              <a:rPr lang="en-US" sz="2800" dirty="0">
                <a:solidFill>
                  <a:srgbClr val="FF0000"/>
                </a:solidFill>
                <a:latin typeface="Arial" panose="020B0604020202020204" pitchFamily="34" charset="0"/>
                <a:cs typeface="Arial" panose="020B0604020202020204" pitchFamily="34" charset="0"/>
              </a:rPr>
              <a:t>1. </a:t>
            </a:r>
            <a:r>
              <a:rPr lang="en-US" sz="2800" dirty="0">
                <a:latin typeface="Arial" panose="020B0604020202020204" pitchFamily="34" charset="0"/>
                <a:cs typeface="Arial" panose="020B0604020202020204" pitchFamily="34" charset="0"/>
              </a:rPr>
              <a:t>The first </a:t>
            </a:r>
            <a:r>
              <a:rPr lang="en-US" sz="2800" dirty="0">
                <a:solidFill>
                  <a:srgbClr val="FF0000"/>
                </a:solidFill>
                <a:latin typeface="Arial" panose="020B0604020202020204" pitchFamily="34" charset="0"/>
                <a:cs typeface="Arial" panose="020B0604020202020204" pitchFamily="34" charset="0"/>
              </a:rPr>
              <a:t>T</a:t>
            </a:r>
            <a:r>
              <a:rPr lang="en-US" sz="2800" dirty="0">
                <a:solidFill>
                  <a:srgbClr val="00B0F0"/>
                </a:solidFill>
                <a:latin typeface="Arial" panose="020B0604020202020204" pitchFamily="34" charset="0"/>
                <a:cs typeface="Arial" panose="020B0604020202020204" pitchFamily="34" charset="0"/>
              </a:rPr>
              <a:t>ransformer</a:t>
            </a:r>
            <a:r>
              <a:rPr lang="en-US" sz="2800" dirty="0">
                <a:latin typeface="Arial" panose="020B0604020202020204" pitchFamily="34" charset="0"/>
                <a:cs typeface="Arial" panose="020B0604020202020204" pitchFamily="34" charset="0"/>
              </a:rPr>
              <a:t> variants (the </a:t>
            </a:r>
            <a:r>
              <a:rPr lang="en-US" sz="2800" dirty="0">
                <a:solidFill>
                  <a:srgbClr val="FF0000"/>
                </a:solidFill>
                <a:latin typeface="Arial" panose="020B0604020202020204" pitchFamily="34" charset="0"/>
                <a:cs typeface="Arial" panose="020B0604020202020204" pitchFamily="34" charset="0"/>
              </a:rPr>
              <a:t>T</a:t>
            </a:r>
            <a:r>
              <a:rPr lang="en-US" sz="2800" dirty="0">
                <a:latin typeface="Arial" panose="020B0604020202020204" pitchFamily="34" charset="0"/>
                <a:cs typeface="Arial" panose="020B0604020202020204" pitchFamily="34" charset="0"/>
              </a:rPr>
              <a:t> in ChatGP</a:t>
            </a:r>
            <a:r>
              <a:rPr lang="en-US" sz="2800" dirty="0">
                <a:solidFill>
                  <a:srgbClr val="FF0000"/>
                </a:solidFill>
                <a:latin typeface="Arial" panose="020B0604020202020204" pitchFamily="34" charset="0"/>
                <a:cs typeface="Arial" panose="020B0604020202020204" pitchFamily="34" charset="0"/>
              </a:rPr>
              <a:t>T</a:t>
            </a:r>
            <a:r>
              <a:rPr lang="en-US" sz="2800" dirty="0">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a:p>
            <a:r>
              <a:rPr lang="en-US" sz="2800" dirty="0">
                <a:solidFill>
                  <a:srgbClr val="FF0000"/>
                </a:solidFill>
                <a:latin typeface="Arial" panose="020B0604020202020204" pitchFamily="34" charset="0"/>
                <a:cs typeface="Arial" panose="020B0604020202020204" pitchFamily="34" charset="0"/>
              </a:rPr>
              <a:t>2. </a:t>
            </a:r>
            <a:r>
              <a:rPr lang="en-US" sz="2800" dirty="0">
                <a:latin typeface="Arial" panose="020B0604020202020204" pitchFamily="34" charset="0"/>
                <a:cs typeface="Arial" panose="020B0604020202020204" pitchFamily="34" charset="0"/>
              </a:rPr>
              <a:t>The first </a:t>
            </a:r>
            <a:r>
              <a:rPr lang="en-US" sz="2800" dirty="0">
                <a:solidFill>
                  <a:srgbClr val="FF0000"/>
                </a:solidFill>
                <a:latin typeface="Arial" panose="020B0604020202020204" pitchFamily="34" charset="0"/>
                <a:cs typeface="Arial" panose="020B0604020202020204" pitchFamily="34" charset="0"/>
              </a:rPr>
              <a:t>P</a:t>
            </a:r>
            <a:r>
              <a:rPr lang="en-US" sz="2800" dirty="0">
                <a:solidFill>
                  <a:srgbClr val="00B0F0"/>
                </a:solidFill>
                <a:latin typeface="Arial" panose="020B0604020202020204" pitchFamily="34" charset="0"/>
                <a:cs typeface="Arial" panose="020B0604020202020204" pitchFamily="34" charset="0"/>
              </a:rPr>
              <a:t>re-Training</a:t>
            </a:r>
            <a:r>
              <a:rPr lang="en-US" sz="2800" dirty="0">
                <a:latin typeface="Arial" panose="020B0604020202020204" pitchFamily="34" charset="0"/>
                <a:cs typeface="Arial" panose="020B0604020202020204" pitchFamily="34" charset="0"/>
              </a:rPr>
              <a:t> for deep learning (the </a:t>
            </a:r>
            <a:r>
              <a:rPr lang="en-US" sz="2800" dirty="0">
                <a:solidFill>
                  <a:srgbClr val="FF0000"/>
                </a:solidFill>
                <a:latin typeface="Arial" panose="020B0604020202020204" pitchFamily="34" charset="0"/>
                <a:cs typeface="Arial" panose="020B0604020202020204" pitchFamily="34" charset="0"/>
              </a:rPr>
              <a:t>P</a:t>
            </a:r>
            <a:r>
              <a:rPr lang="en-US" sz="2800" dirty="0">
                <a:latin typeface="Arial" panose="020B0604020202020204" pitchFamily="34" charset="0"/>
                <a:cs typeface="Arial" panose="020B0604020202020204" pitchFamily="34" charset="0"/>
              </a:rPr>
              <a:t> in ChatG</a:t>
            </a:r>
            <a:r>
              <a:rPr lang="en-US" sz="2800" dirty="0">
                <a:solidFill>
                  <a:srgbClr val="FF0000"/>
                </a:solidFill>
                <a:latin typeface="Arial" panose="020B0604020202020204" pitchFamily="34" charset="0"/>
                <a:cs typeface="Arial" panose="020B0604020202020204" pitchFamily="34" charset="0"/>
              </a:rPr>
              <a:t>P</a:t>
            </a:r>
            <a:r>
              <a:rPr lang="en-US" sz="2800" dirty="0">
                <a:latin typeface="Arial" panose="020B0604020202020204" pitchFamily="34" charset="0"/>
                <a:cs typeface="Arial" panose="020B0604020202020204" pitchFamily="34" charset="0"/>
              </a:rPr>
              <a:t>T)</a:t>
            </a:r>
          </a:p>
          <a:p>
            <a:endParaRPr lang="en-US" sz="2800" dirty="0">
              <a:latin typeface="Arial" panose="020B0604020202020204" pitchFamily="34" charset="0"/>
              <a:cs typeface="Arial" panose="020B0604020202020204" pitchFamily="34" charset="0"/>
            </a:endParaRPr>
          </a:p>
          <a:p>
            <a:r>
              <a:rPr lang="en-US" sz="2800" dirty="0">
                <a:solidFill>
                  <a:srgbClr val="FF0000"/>
                </a:solidFill>
                <a:latin typeface="Arial" panose="020B0604020202020204" pitchFamily="34" charset="0"/>
                <a:cs typeface="Arial" panose="020B0604020202020204" pitchFamily="34" charset="0"/>
              </a:rPr>
              <a:t>3. </a:t>
            </a:r>
            <a:r>
              <a:rPr lang="en-US" sz="2800" dirty="0">
                <a:latin typeface="Arial" panose="020B0604020202020204" pitchFamily="34" charset="0"/>
                <a:cs typeface="Arial" panose="020B0604020202020204" pitchFamily="34" charset="0"/>
              </a:rPr>
              <a:t>The first </a:t>
            </a:r>
            <a:r>
              <a:rPr lang="en-US" sz="2800" dirty="0">
                <a:solidFill>
                  <a:srgbClr val="FF0000"/>
                </a:solidFill>
                <a:latin typeface="Arial" panose="020B0604020202020204" pitchFamily="34" charset="0"/>
                <a:cs typeface="Arial" panose="020B0604020202020204" pitchFamily="34" charset="0"/>
              </a:rPr>
              <a:t>G</a:t>
            </a:r>
            <a:r>
              <a:rPr lang="en-US" sz="2800" dirty="0">
                <a:solidFill>
                  <a:srgbClr val="00B0F0"/>
                </a:solidFill>
                <a:latin typeface="Arial" panose="020B0604020202020204" pitchFamily="34" charset="0"/>
                <a:cs typeface="Arial" panose="020B0604020202020204" pitchFamily="34" charset="0"/>
              </a:rPr>
              <a:t>enerative Adversarial Networks</a:t>
            </a:r>
            <a:r>
              <a:rPr lang="en-US" sz="2800" dirty="0">
                <a:latin typeface="Arial" panose="020B0604020202020204" pitchFamily="34" charset="0"/>
                <a:cs typeface="Arial" panose="020B0604020202020204" pitchFamily="34" charset="0"/>
              </a:rPr>
              <a:t>, now used for deepfakes (see the   </a:t>
            </a:r>
            <a:r>
              <a:rPr lang="en-US" sz="2800" dirty="0">
                <a:solidFill>
                  <a:srgbClr val="FF0000"/>
                </a:solidFill>
                <a:latin typeface="Arial" panose="020B0604020202020204" pitchFamily="34" charset="0"/>
                <a:cs typeface="Arial" panose="020B0604020202020204" pitchFamily="34" charset="0"/>
              </a:rPr>
              <a:t>G</a:t>
            </a:r>
            <a:r>
              <a:rPr lang="en-US" sz="2800" dirty="0">
                <a:latin typeface="Arial" panose="020B0604020202020204" pitchFamily="34" charset="0"/>
                <a:cs typeface="Arial" panose="020B0604020202020204" pitchFamily="34" charset="0"/>
              </a:rPr>
              <a:t> in ChatGP</a:t>
            </a:r>
            <a:r>
              <a:rPr lang="en-US" sz="2800" dirty="0">
                <a:solidFill>
                  <a:srgbClr val="FF0000"/>
                </a:solidFill>
                <a:latin typeface="Arial" panose="020B0604020202020204" pitchFamily="34" charset="0"/>
                <a:cs typeface="Arial" panose="020B0604020202020204" pitchFamily="34" charset="0"/>
              </a:rPr>
              <a:t>T</a:t>
            </a:r>
            <a:r>
              <a:rPr lang="en-US" sz="2800" dirty="0">
                <a:latin typeface="Arial" panose="020B0604020202020204" pitchFamily="34" charset="0"/>
                <a:cs typeface="Arial" panose="020B0604020202020204" pitchFamily="34" charset="0"/>
              </a:rPr>
              <a:t>)</a:t>
            </a:r>
          </a:p>
          <a:p>
            <a:endParaRPr lang="en-SA" sz="2800" dirty="0">
              <a:solidFill>
                <a:srgbClr val="00B0F0"/>
              </a:solidFill>
              <a:latin typeface="Arial" panose="020B0604020202020204" pitchFamily="34" charset="0"/>
              <a:cs typeface="Arial" panose="020B0604020202020204" pitchFamily="34" charset="0"/>
            </a:endParaRPr>
          </a:p>
        </p:txBody>
      </p:sp>
      <p:pic>
        <p:nvPicPr>
          <p:cNvPr id="2050" name="Picture 2" descr="Deep Learning: Our Miraculous Year 1990-1991">
            <a:extLst>
              <a:ext uri="{FF2B5EF4-FFF2-40B4-BE49-F238E27FC236}">
                <a16:creationId xmlns:a16="http://schemas.microsoft.com/office/drawing/2014/main" id="{FC0B32BF-9E03-A1D9-ECF7-17BDB881D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64986" cy="44355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820D102-2DCD-0971-BE29-FEE7C70E2284}"/>
              </a:ext>
            </a:extLst>
          </p:cNvPr>
          <p:cNvSpPr txBox="1"/>
          <p:nvPr/>
        </p:nvSpPr>
        <p:spPr>
          <a:xfrm>
            <a:off x="109184" y="4435522"/>
            <a:ext cx="7301552" cy="323165"/>
          </a:xfrm>
          <a:prstGeom prst="rect">
            <a:avLst/>
          </a:prstGeom>
          <a:noFill/>
        </p:spPr>
        <p:txBody>
          <a:bodyPr wrap="square">
            <a:spAutoFit/>
          </a:bodyPr>
          <a:lstStyle/>
          <a:p>
            <a:r>
              <a:rPr lang="en-DE" sz="1500" dirty="0">
                <a:latin typeface="Arial" panose="020B0604020202020204" pitchFamily="34" charset="0"/>
                <a:cs typeface="Arial" panose="020B0604020202020204" pitchFamily="34" charset="0"/>
              </a:rPr>
              <a:t>https://people.idsia.ch/~juergen/deep-learning-miraculous-year-1990-1991.html</a:t>
            </a:r>
          </a:p>
        </p:txBody>
      </p:sp>
    </p:spTree>
    <p:extLst>
      <p:ext uri="{BB962C8B-B14F-4D97-AF65-F5344CB8AC3E}">
        <p14:creationId xmlns:p14="http://schemas.microsoft.com/office/powerpoint/2010/main" val="1289404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C4A1FE5-D45B-CD4B-85BF-FD2CB8AB5458}"/>
              </a:ext>
            </a:extLst>
          </p:cNvPr>
          <p:cNvSpPr txBox="1"/>
          <p:nvPr/>
        </p:nvSpPr>
        <p:spPr>
          <a:xfrm>
            <a:off x="7040880" y="143123"/>
            <a:ext cx="5151119" cy="6555641"/>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Since 2015: more sophisticated, very general, abstract planning and reasoning. Controller C is now a </a:t>
            </a:r>
            <a:r>
              <a:rPr lang="en-US" sz="2800" dirty="0">
                <a:solidFill>
                  <a:srgbClr val="FF0000"/>
                </a:solidFill>
                <a:latin typeface="Arial" panose="020B0604020202020204" pitchFamily="34" charset="0"/>
                <a:cs typeface="Arial" panose="020B0604020202020204" pitchFamily="34" charset="0"/>
              </a:rPr>
              <a:t>reinforcement learning prompt engineer </a:t>
            </a:r>
            <a:r>
              <a:rPr lang="en-US" sz="2800" dirty="0">
                <a:latin typeface="Arial" panose="020B0604020202020204" pitchFamily="34" charset="0"/>
                <a:cs typeface="Arial" panose="020B0604020202020204" pitchFamily="34" charset="0"/>
              </a:rPr>
              <a:t>and learns to actively query its world model M in arbitrary computable ways, to speed up decision making, essentially </a:t>
            </a:r>
            <a:r>
              <a:rPr lang="en-US" sz="2800" dirty="0">
                <a:solidFill>
                  <a:srgbClr val="FF0000"/>
                </a:solidFill>
                <a:latin typeface="Arial" panose="020B0604020202020204" pitchFamily="34" charset="0"/>
                <a:cs typeface="Arial" panose="020B0604020202020204" pitchFamily="34" charset="0"/>
              </a:rPr>
              <a:t>"learning to think.” </a:t>
            </a:r>
            <a:r>
              <a:rPr lang="en-US" sz="2800" dirty="0">
                <a:latin typeface="Arial" panose="020B0604020202020204" pitchFamily="34" charset="0"/>
                <a:cs typeface="Arial" panose="020B0604020202020204" pitchFamily="34" charset="0"/>
              </a:rPr>
              <a:t>C also learns to interpret answers of M, extracting algorithmic information from M (M could be foundation model trained on all YouTube videos).</a:t>
            </a:r>
            <a:endParaRPr lang="en-SA" sz="2800" dirty="0">
              <a:latin typeface="Arial" panose="020B0604020202020204" pitchFamily="34" charset="0"/>
              <a:cs typeface="Arial" panose="020B0604020202020204" pitchFamily="34" charset="0"/>
            </a:endParaRPr>
          </a:p>
        </p:txBody>
      </p:sp>
      <p:pic>
        <p:nvPicPr>
          <p:cNvPr id="10242" name="Picture 2" descr="Learning to think ">
            <a:extLst>
              <a:ext uri="{FF2B5EF4-FFF2-40B4-BE49-F238E27FC236}">
                <a16:creationId xmlns:a16="http://schemas.microsoft.com/office/drawing/2014/main" id="{01E4B97C-78EC-5DE8-B22D-6BD2420A3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68259" cy="42539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CD84286-7009-C73A-94B2-AF6DA1D2DF2B}"/>
              </a:ext>
            </a:extLst>
          </p:cNvPr>
          <p:cNvSpPr txBox="1"/>
          <p:nvPr/>
        </p:nvSpPr>
        <p:spPr>
          <a:xfrm>
            <a:off x="259349" y="4221864"/>
            <a:ext cx="6868259" cy="323165"/>
          </a:xfrm>
          <a:prstGeom prst="rect">
            <a:avLst/>
          </a:prstGeom>
          <a:noFill/>
        </p:spPr>
        <p:txBody>
          <a:bodyPr wrap="square">
            <a:spAutoFit/>
          </a:bodyPr>
          <a:lstStyle/>
          <a:p>
            <a:r>
              <a:rPr lang="en-DE" sz="1500" dirty="0">
                <a:latin typeface="Arial" panose="020B0604020202020204" pitchFamily="34" charset="0"/>
                <a:cs typeface="Arial" panose="020B0604020202020204" pitchFamily="34" charset="0"/>
              </a:rPr>
              <a:t>https://people.idsia.ch/~juergen/world-models-planning-curiosity-fki-1990.html</a:t>
            </a:r>
          </a:p>
        </p:txBody>
      </p:sp>
    </p:spTree>
    <p:extLst>
      <p:ext uri="{BB962C8B-B14F-4D97-AF65-F5344CB8AC3E}">
        <p14:creationId xmlns:p14="http://schemas.microsoft.com/office/powerpoint/2010/main" val="983776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C4A1FE5-D45B-CD4B-85BF-FD2CB8AB5458}"/>
              </a:ext>
            </a:extLst>
          </p:cNvPr>
          <p:cNvSpPr txBox="1"/>
          <p:nvPr/>
        </p:nvSpPr>
        <p:spPr>
          <a:xfrm>
            <a:off x="7040881" y="182879"/>
            <a:ext cx="4867102" cy="3970318"/>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One more step: my 2018 </a:t>
            </a:r>
            <a:r>
              <a:rPr lang="en-US" sz="2800" dirty="0">
                <a:solidFill>
                  <a:srgbClr val="00B0F0"/>
                </a:solidFill>
                <a:latin typeface="Arial" panose="020B0604020202020204" pitchFamily="34" charset="0"/>
                <a:cs typeface="Arial" panose="020B0604020202020204" pitchFamily="34" charset="0"/>
              </a:rPr>
              <a:t>"One Big Net" </a:t>
            </a:r>
            <a:r>
              <a:rPr lang="en-US" sz="2800" dirty="0">
                <a:latin typeface="Arial" panose="020B0604020202020204" pitchFamily="34" charset="0"/>
                <a:cs typeface="Arial" panose="020B0604020202020204" pitchFamily="34" charset="0"/>
              </a:rPr>
              <a:t>collapses the controller C and the world model M into a single network, using my </a:t>
            </a:r>
            <a:r>
              <a:rPr lang="en-US" sz="2800" dirty="0">
                <a:solidFill>
                  <a:srgbClr val="00B0F0"/>
                </a:solidFill>
                <a:latin typeface="Arial" panose="020B0604020202020204" pitchFamily="34" charset="0"/>
                <a:cs typeface="Arial" panose="020B0604020202020204" pitchFamily="34" charset="0"/>
              </a:rPr>
              <a:t>neural network distillation procedure of 1991 </a:t>
            </a:r>
            <a:r>
              <a:rPr lang="en-US" sz="2800" dirty="0">
                <a:latin typeface="Arial" panose="020B0604020202020204" pitchFamily="34" charset="0"/>
                <a:cs typeface="Arial" panose="020B0604020202020204" pitchFamily="34" charset="0"/>
              </a:rPr>
              <a:t>(introduced for the neural history compressor, JS,  Neural. Comp., 1992)</a:t>
            </a:r>
            <a:endParaRPr lang="en-SA" sz="28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60BEEED-3839-D240-92F2-2A583A6008C2}"/>
              </a:ext>
            </a:extLst>
          </p:cNvPr>
          <p:cNvSpPr/>
          <p:nvPr/>
        </p:nvSpPr>
        <p:spPr>
          <a:xfrm>
            <a:off x="0" y="0"/>
            <a:ext cx="6854653" cy="6857999"/>
          </a:xfrm>
          <a:prstGeom prst="rect">
            <a:avLst/>
          </a:prstGeom>
          <a:no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290" name="Picture 2" descr="2018: collapsing controller and world model and abstract action planner into a single network, using the neural network distillation of 1991">
            <a:extLst>
              <a:ext uri="{FF2B5EF4-FFF2-40B4-BE49-F238E27FC236}">
                <a16:creationId xmlns:a16="http://schemas.microsoft.com/office/drawing/2014/main" id="{AAF49152-9B5B-534A-9EA6-0A1F29763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A39DD0-27B4-46C8-3945-61C3EC0B6587}"/>
              </a:ext>
            </a:extLst>
          </p:cNvPr>
          <p:cNvSpPr txBox="1"/>
          <p:nvPr/>
        </p:nvSpPr>
        <p:spPr>
          <a:xfrm>
            <a:off x="6838611" y="6614690"/>
            <a:ext cx="6868259" cy="276999"/>
          </a:xfrm>
          <a:prstGeom prst="rect">
            <a:avLst/>
          </a:prstGeom>
          <a:noFill/>
        </p:spPr>
        <p:txBody>
          <a:bodyPr wrap="square">
            <a:spAutoFit/>
          </a:bodyPr>
          <a:lstStyle/>
          <a:p>
            <a:r>
              <a:rPr lang="en-DE" sz="1200" dirty="0">
                <a:latin typeface="Arial" panose="020B0604020202020204" pitchFamily="34" charset="0"/>
                <a:cs typeface="Arial" panose="020B0604020202020204" pitchFamily="34" charset="0"/>
              </a:rPr>
              <a:t>https://people.idsia.ch/~juergen/world-models-planning-curiosity-fki-1990.html</a:t>
            </a:r>
          </a:p>
        </p:txBody>
      </p:sp>
    </p:spTree>
    <p:extLst>
      <p:ext uri="{BB962C8B-B14F-4D97-AF65-F5344CB8AC3E}">
        <p14:creationId xmlns:p14="http://schemas.microsoft.com/office/powerpoint/2010/main" val="2924629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steam engine&#10;&#10;Description automatically generated">
            <a:extLst>
              <a:ext uri="{FF2B5EF4-FFF2-40B4-BE49-F238E27FC236}">
                <a16:creationId xmlns:a16="http://schemas.microsoft.com/office/drawing/2014/main" id="{6180C80B-3472-C884-C9D4-AE45777599AA}"/>
              </a:ext>
            </a:extLst>
          </p:cNvPr>
          <p:cNvPicPr>
            <a:picLocks noChangeAspect="1"/>
          </p:cNvPicPr>
          <p:nvPr/>
        </p:nvPicPr>
        <p:blipFill>
          <a:blip r:embed="rId3"/>
          <a:stretch>
            <a:fillRect/>
          </a:stretch>
        </p:blipFill>
        <p:spPr>
          <a:xfrm>
            <a:off x="-31533" y="-110363"/>
            <a:ext cx="6956559" cy="7062949"/>
          </a:xfrm>
          <a:prstGeom prst="rect">
            <a:avLst/>
          </a:prstGeom>
        </p:spPr>
      </p:pic>
      <p:sp>
        <p:nvSpPr>
          <p:cNvPr id="9" name="TextBox 8">
            <a:extLst>
              <a:ext uri="{FF2B5EF4-FFF2-40B4-BE49-F238E27FC236}">
                <a16:creationId xmlns:a16="http://schemas.microsoft.com/office/drawing/2014/main" id="{5C4A1FE5-D45B-CD4B-85BF-FD2CB8AB5458}"/>
              </a:ext>
            </a:extLst>
          </p:cNvPr>
          <p:cNvSpPr txBox="1"/>
          <p:nvPr/>
        </p:nvSpPr>
        <p:spPr>
          <a:xfrm>
            <a:off x="7040880" y="182879"/>
            <a:ext cx="5151119" cy="6555641"/>
          </a:xfrm>
          <a:prstGeom prst="rect">
            <a:avLst/>
          </a:prstGeom>
          <a:noFill/>
        </p:spPr>
        <p:txBody>
          <a:bodyPr wrap="square">
            <a:spAutoFit/>
          </a:bodyPr>
          <a:lstStyle/>
          <a:p>
            <a:r>
              <a:rPr lang="en-GB" sz="2800" dirty="0">
                <a:effectLst/>
                <a:latin typeface="Arial" panose="020B0604020202020204" pitchFamily="34" charset="0"/>
                <a:cs typeface="Arial" panose="020B0604020202020204" pitchFamily="34" charset="0"/>
              </a:rPr>
              <a:t>Inspired by the </a:t>
            </a:r>
            <a:r>
              <a:rPr lang="en-GB" sz="2800" dirty="0">
                <a:solidFill>
                  <a:srgbClr val="00B0F0"/>
                </a:solidFill>
                <a:effectLst/>
                <a:latin typeface="Arial" panose="020B0604020202020204" pitchFamily="34" charset="0"/>
                <a:cs typeface="Arial" panose="020B0604020202020204" pitchFamily="34" charset="0"/>
              </a:rPr>
              <a:t>prompt engineer </a:t>
            </a:r>
            <a:r>
              <a:rPr lang="en-GB" sz="2800" dirty="0">
                <a:effectLst/>
                <a:latin typeface="Arial" panose="020B0604020202020204" pitchFamily="34" charset="0"/>
                <a:cs typeface="Arial" panose="020B0604020202020204" pitchFamily="34" charset="0"/>
              </a:rPr>
              <a:t>of the 2015 paper on “learning to think:” </a:t>
            </a:r>
            <a:r>
              <a:rPr lang="en-GB" sz="2800" dirty="0">
                <a:solidFill>
                  <a:srgbClr val="00B0F0"/>
                </a:solidFill>
                <a:effectLst/>
                <a:latin typeface="Arial" panose="020B0604020202020204" pitchFamily="34" charset="0"/>
                <a:cs typeface="Arial" panose="020B0604020202020204" pitchFamily="34" charset="0"/>
              </a:rPr>
              <a:t>Best </a:t>
            </a:r>
            <a:r>
              <a:rPr lang="en-GB" sz="2800" dirty="0">
                <a:solidFill>
                  <a:srgbClr val="00B0F0"/>
                </a:solidFill>
                <a:latin typeface="Arial" panose="020B0604020202020204" pitchFamily="34" charset="0"/>
                <a:cs typeface="Arial" panose="020B0604020202020204" pitchFamily="34" charset="0"/>
              </a:rPr>
              <a:t>P</a:t>
            </a:r>
            <a:r>
              <a:rPr lang="en-GB" sz="2800" dirty="0">
                <a:solidFill>
                  <a:srgbClr val="00B0F0"/>
                </a:solidFill>
                <a:effectLst/>
                <a:latin typeface="Arial" panose="020B0604020202020204" pitchFamily="34" charset="0"/>
                <a:cs typeface="Arial" panose="020B0604020202020204" pitchFamily="34" charset="0"/>
              </a:rPr>
              <a:t>aper </a:t>
            </a:r>
            <a:r>
              <a:rPr lang="en-GB" sz="2800" dirty="0">
                <a:solidFill>
                  <a:srgbClr val="00B0F0"/>
                </a:solidFill>
                <a:latin typeface="Arial" panose="020B0604020202020204" pitchFamily="34" charset="0"/>
                <a:cs typeface="Arial" panose="020B0604020202020204" pitchFamily="34" charset="0"/>
              </a:rPr>
              <a:t>A</a:t>
            </a:r>
            <a:r>
              <a:rPr lang="en-GB" sz="2800" dirty="0">
                <a:solidFill>
                  <a:srgbClr val="00B0F0"/>
                </a:solidFill>
                <a:effectLst/>
                <a:latin typeface="Arial" panose="020B0604020202020204" pitchFamily="34" charset="0"/>
                <a:cs typeface="Arial" panose="020B0604020202020204" pitchFamily="34" charset="0"/>
              </a:rPr>
              <a:t>ward </a:t>
            </a:r>
            <a:r>
              <a:rPr lang="en-GB" sz="2800" dirty="0">
                <a:effectLst/>
                <a:latin typeface="Arial" panose="020B0604020202020204" pitchFamily="34" charset="0"/>
                <a:cs typeface="Arial" panose="020B0604020202020204" pitchFamily="34" charset="0"/>
              </a:rPr>
              <a:t>for "</a:t>
            </a:r>
            <a:r>
              <a:rPr lang="en-GB" sz="2800" dirty="0">
                <a:solidFill>
                  <a:srgbClr val="00B0F0"/>
                </a:solidFill>
                <a:effectLst/>
                <a:latin typeface="Arial" panose="020B0604020202020204" pitchFamily="34" charset="0"/>
                <a:cs typeface="Arial" panose="020B0604020202020204" pitchFamily="34" charset="0"/>
              </a:rPr>
              <a:t>Mindstorms in Natural Language-Based Societies of Mind</a:t>
            </a:r>
            <a:r>
              <a:rPr lang="en-GB" sz="2800" dirty="0">
                <a:effectLst/>
                <a:latin typeface="Arial" panose="020B0604020202020204" pitchFamily="34" charset="0"/>
                <a:cs typeface="Arial" panose="020B0604020202020204" pitchFamily="34" charset="0"/>
              </a:rPr>
              <a:t>" at </a:t>
            </a:r>
            <a:r>
              <a:rPr lang="en-GB" sz="2800" dirty="0" err="1">
                <a:effectLst/>
                <a:latin typeface="Arial" panose="020B0604020202020204" pitchFamily="34" charset="0"/>
                <a:cs typeface="Arial" panose="020B0604020202020204" pitchFamily="34" charset="0"/>
              </a:rPr>
              <a:t>NeurIPS</a:t>
            </a:r>
            <a:r>
              <a:rPr lang="en-GB" sz="2800" dirty="0">
                <a:effectLst/>
                <a:latin typeface="Arial" panose="020B0604020202020204" pitchFamily="34" charset="0"/>
                <a:cs typeface="Arial" panose="020B0604020202020204" pitchFamily="34" charset="0"/>
              </a:rPr>
              <a:t> 2023 WS Ro-</a:t>
            </a:r>
            <a:r>
              <a:rPr lang="en-GB" sz="2800" dirty="0" err="1">
                <a:effectLst/>
                <a:latin typeface="Arial" panose="020B0604020202020204" pitchFamily="34" charset="0"/>
                <a:cs typeface="Arial" panose="020B0604020202020204" pitchFamily="34" charset="0"/>
              </a:rPr>
              <a:t>FoMo</a:t>
            </a:r>
            <a:r>
              <a:rPr lang="en-GB" sz="2800" dirty="0">
                <a:effectLst/>
                <a:latin typeface="Arial" panose="020B0604020202020204" pitchFamily="34" charset="0"/>
                <a:cs typeface="Arial" panose="020B0604020202020204" pitchFamily="34" charset="0"/>
              </a:rPr>
              <a:t>. Up to 129 foundation models collectively solve problems by interviewing each other in </a:t>
            </a:r>
            <a:r>
              <a:rPr lang="en-GB" sz="2800" dirty="0">
                <a:solidFill>
                  <a:srgbClr val="00B0F0"/>
                </a:solidFill>
                <a:effectLst/>
                <a:latin typeface="Arial" panose="020B0604020202020204" pitchFamily="34" charset="0"/>
                <a:cs typeface="Arial" panose="020B0604020202020204" pitchFamily="34" charset="0"/>
              </a:rPr>
              <a:t>monarchical</a:t>
            </a:r>
            <a:r>
              <a:rPr lang="en-GB" sz="2800" dirty="0">
                <a:effectLst/>
                <a:latin typeface="Arial" panose="020B0604020202020204" pitchFamily="34" charset="0"/>
                <a:cs typeface="Arial" panose="020B0604020202020204" pitchFamily="34" charset="0"/>
              </a:rPr>
              <a:t> or </a:t>
            </a:r>
            <a:r>
              <a:rPr lang="en-GB" sz="2800" dirty="0">
                <a:solidFill>
                  <a:srgbClr val="00B0F0"/>
                </a:solidFill>
                <a:effectLst/>
                <a:latin typeface="Arial" panose="020B0604020202020204" pitchFamily="34" charset="0"/>
                <a:cs typeface="Arial" panose="020B0604020202020204" pitchFamily="34" charset="0"/>
              </a:rPr>
              <a:t>democratic</a:t>
            </a:r>
            <a:r>
              <a:rPr lang="en-GB" sz="2800" dirty="0">
                <a:effectLst/>
                <a:latin typeface="Arial" panose="020B0604020202020204" pitchFamily="34" charset="0"/>
                <a:cs typeface="Arial" panose="020B0604020202020204" pitchFamily="34" charset="0"/>
              </a:rPr>
              <a:t> societies, for visual question answering, image captioning, text-to-image synthesis, 3D generation, egocentric retrieval …</a:t>
            </a:r>
          </a:p>
        </p:txBody>
      </p:sp>
      <p:sp>
        <p:nvSpPr>
          <p:cNvPr id="6" name="Rectangle 5">
            <a:extLst>
              <a:ext uri="{FF2B5EF4-FFF2-40B4-BE49-F238E27FC236}">
                <a16:creationId xmlns:a16="http://schemas.microsoft.com/office/drawing/2014/main" id="{F60BEEED-3839-D240-92F2-2A583A6008C2}"/>
              </a:ext>
            </a:extLst>
          </p:cNvPr>
          <p:cNvSpPr/>
          <p:nvPr/>
        </p:nvSpPr>
        <p:spPr>
          <a:xfrm>
            <a:off x="0" y="0"/>
            <a:ext cx="6854653" cy="6857999"/>
          </a:xfrm>
          <a:prstGeom prst="rect">
            <a:avLst/>
          </a:prstGeom>
          <a:no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FBCF9B4-E1D7-2DC2-D5A9-8841335B6E53}"/>
              </a:ext>
            </a:extLst>
          </p:cNvPr>
          <p:cNvSpPr txBox="1"/>
          <p:nvPr/>
        </p:nvSpPr>
        <p:spPr>
          <a:xfrm>
            <a:off x="0" y="2502386"/>
            <a:ext cx="6168188" cy="307777"/>
          </a:xfrm>
          <a:prstGeom prst="rect">
            <a:avLst/>
          </a:prstGeom>
          <a:noFill/>
        </p:spPr>
        <p:txBody>
          <a:bodyPr wrap="square">
            <a:spAutoFit/>
          </a:bodyPr>
          <a:lstStyle/>
          <a:p>
            <a:r>
              <a:rPr lang="en-DE" sz="1400" dirty="0"/>
              <a:t>https://x.com/SchmidhuberAI/status/1740417332525269200</a:t>
            </a:r>
          </a:p>
        </p:txBody>
      </p:sp>
    </p:spTree>
    <p:extLst>
      <p:ext uri="{BB962C8B-B14F-4D97-AF65-F5344CB8AC3E}">
        <p14:creationId xmlns:p14="http://schemas.microsoft.com/office/powerpoint/2010/main" val="3209193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C4A1FE5-D45B-CD4B-85BF-FD2CB8AB5458}"/>
              </a:ext>
            </a:extLst>
          </p:cNvPr>
          <p:cNvSpPr txBox="1"/>
          <p:nvPr/>
        </p:nvSpPr>
        <p:spPr>
          <a:xfrm>
            <a:off x="7040880" y="163001"/>
            <a:ext cx="5151119" cy="6555641"/>
          </a:xfrm>
          <a:prstGeom prst="rect">
            <a:avLst/>
          </a:prstGeom>
          <a:noFill/>
        </p:spPr>
        <p:txBody>
          <a:bodyPr wrap="square">
            <a:spAutoFit/>
          </a:bodyPr>
          <a:lstStyle/>
          <a:p>
            <a:pPr>
              <a:spcBef>
                <a:spcPct val="20000"/>
              </a:spcBef>
            </a:pPr>
            <a:r>
              <a:rPr lang="it-IT" altLang="ja-JP" sz="2800" dirty="0">
                <a:latin typeface="Arial "/>
                <a:cs typeface="Arial "/>
              </a:rPr>
              <a:t>The </a:t>
            </a:r>
            <a:r>
              <a:rPr lang="it-IT" altLang="ja-JP" sz="2800" dirty="0" err="1">
                <a:latin typeface="Arial "/>
                <a:cs typeface="Arial "/>
              </a:rPr>
              <a:t>old</a:t>
            </a:r>
            <a:r>
              <a:rPr lang="it-IT" altLang="ja-JP" sz="2800" dirty="0">
                <a:latin typeface="Arial "/>
                <a:cs typeface="Arial "/>
              </a:rPr>
              <a:t> linear </a:t>
            </a:r>
            <a:r>
              <a:rPr lang="it-IT" altLang="ja-JP" sz="2800" dirty="0">
                <a:solidFill>
                  <a:srgbClr val="00B0F0"/>
                </a:solidFill>
                <a:latin typeface="Arial "/>
                <a:cs typeface="Arial "/>
              </a:rPr>
              <a:t>Transformers</a:t>
            </a:r>
            <a:r>
              <a:rPr lang="it-IT" altLang="ja-JP" sz="2800" dirty="0">
                <a:latin typeface="Arial "/>
                <a:cs typeface="Arial "/>
              </a:rPr>
              <a:t> of 1991 (</a:t>
            </a:r>
            <a:r>
              <a:rPr lang="it-IT" altLang="ja-JP" sz="2800" dirty="0" err="1">
                <a:latin typeface="Arial "/>
                <a:cs typeface="Arial "/>
              </a:rPr>
              <a:t>see</a:t>
            </a:r>
            <a:r>
              <a:rPr lang="it-IT" altLang="ja-JP" sz="2800" dirty="0">
                <a:latin typeface="Arial "/>
                <a:cs typeface="Arial "/>
              </a:rPr>
              <a:t> </a:t>
            </a:r>
            <a:r>
              <a:rPr lang="it-IT" altLang="ja-JP" sz="2800" dirty="0" err="1">
                <a:latin typeface="Arial "/>
                <a:cs typeface="Arial "/>
              </a:rPr>
              <a:t>above</a:t>
            </a:r>
            <a:r>
              <a:rPr lang="it-IT" altLang="ja-JP" sz="2800" dirty="0">
                <a:latin typeface="Arial "/>
                <a:cs typeface="Arial "/>
              </a:rPr>
              <a:t>) are </a:t>
            </a:r>
            <a:r>
              <a:rPr lang="it-IT" altLang="ja-JP" sz="2800" dirty="0" err="1">
                <a:latin typeface="Arial "/>
                <a:cs typeface="Arial "/>
              </a:rPr>
              <a:t>related</a:t>
            </a:r>
            <a:r>
              <a:rPr lang="it-IT" altLang="ja-JP" sz="2800" dirty="0">
                <a:latin typeface="Arial "/>
                <a:cs typeface="Arial "/>
              </a:rPr>
              <a:t> to self-</a:t>
            </a:r>
            <a:r>
              <a:rPr lang="it-IT" altLang="ja-JP" sz="2800" dirty="0" err="1">
                <a:latin typeface="Arial "/>
                <a:cs typeface="Arial "/>
              </a:rPr>
              <a:t>referential</a:t>
            </a:r>
            <a:r>
              <a:rPr lang="it-IT" altLang="ja-JP" sz="2800" dirty="0">
                <a:latin typeface="Arial "/>
                <a:cs typeface="Arial "/>
              </a:rPr>
              <a:t> </a:t>
            </a:r>
            <a:r>
              <a:rPr lang="it-IT" altLang="ja-JP" sz="2800" dirty="0">
                <a:solidFill>
                  <a:srgbClr val="00B0F0"/>
                </a:solidFill>
                <a:latin typeface="Arial "/>
                <a:cs typeface="Arial "/>
              </a:rPr>
              <a:t>meta-learning machines </a:t>
            </a:r>
            <a:r>
              <a:rPr lang="it-IT" altLang="ja-JP" sz="2800" dirty="0" err="1">
                <a:latin typeface="Arial "/>
                <a:cs typeface="Arial "/>
              </a:rPr>
              <a:t>that</a:t>
            </a:r>
            <a:r>
              <a:rPr lang="it-IT" altLang="ja-JP" sz="2800" dirty="0">
                <a:latin typeface="Arial "/>
                <a:cs typeface="Arial "/>
              </a:rPr>
              <a:t> </a:t>
            </a:r>
            <a:r>
              <a:rPr lang="it-IT" altLang="ja-JP" sz="2800" dirty="0" err="1">
                <a:latin typeface="Arial "/>
                <a:cs typeface="Arial "/>
              </a:rPr>
              <a:t>learn</a:t>
            </a:r>
            <a:r>
              <a:rPr lang="it-IT" altLang="ja-JP" sz="2800" dirty="0">
                <a:latin typeface="Arial "/>
                <a:cs typeface="Arial "/>
              </a:rPr>
              <a:t> to </a:t>
            </a:r>
            <a:r>
              <a:rPr lang="it-IT" altLang="ja-JP" sz="2800" dirty="0" err="1">
                <a:latin typeface="Arial "/>
                <a:cs typeface="Arial "/>
              </a:rPr>
              <a:t>inspect</a:t>
            </a:r>
            <a:r>
              <a:rPr lang="it-IT" altLang="ja-JP" sz="2800" dirty="0">
                <a:latin typeface="Arial "/>
                <a:cs typeface="Arial "/>
              </a:rPr>
              <a:t> and </a:t>
            </a:r>
            <a:r>
              <a:rPr lang="it-IT" altLang="ja-JP" sz="2800" dirty="0" err="1">
                <a:latin typeface="Arial "/>
                <a:cs typeface="Arial "/>
              </a:rPr>
              <a:t>modify</a:t>
            </a:r>
            <a:r>
              <a:rPr lang="it-IT" altLang="ja-JP" sz="2800" dirty="0">
                <a:latin typeface="Arial "/>
                <a:cs typeface="Arial "/>
              </a:rPr>
              <a:t> and </a:t>
            </a:r>
            <a:r>
              <a:rPr lang="it-IT" altLang="ja-JP" sz="2800" dirty="0" err="1">
                <a:latin typeface="Arial "/>
                <a:cs typeface="Arial "/>
              </a:rPr>
              <a:t>improve</a:t>
            </a:r>
            <a:r>
              <a:rPr lang="it-IT" altLang="ja-JP" sz="2800" dirty="0">
                <a:latin typeface="Arial "/>
                <a:cs typeface="Arial "/>
              </a:rPr>
              <a:t> </a:t>
            </a:r>
            <a:r>
              <a:rPr lang="it-IT" altLang="ja-JP" sz="2800" dirty="0" err="1">
                <a:latin typeface="Arial "/>
                <a:cs typeface="Arial "/>
              </a:rPr>
              <a:t>their</a:t>
            </a:r>
            <a:r>
              <a:rPr lang="it-IT" altLang="ja-JP" sz="2800" dirty="0">
                <a:latin typeface="Arial "/>
                <a:cs typeface="Arial "/>
              </a:rPr>
              <a:t> </a:t>
            </a:r>
            <a:r>
              <a:rPr lang="it-IT" altLang="ja-JP" sz="2800" dirty="0" err="1">
                <a:latin typeface="Arial "/>
                <a:cs typeface="Arial "/>
              </a:rPr>
              <a:t>own</a:t>
            </a:r>
            <a:r>
              <a:rPr lang="it-IT" altLang="ja-JP" sz="2800" dirty="0">
                <a:latin typeface="Arial "/>
                <a:cs typeface="Arial "/>
              </a:rPr>
              <a:t> learning </a:t>
            </a:r>
            <a:r>
              <a:rPr lang="it-IT" altLang="ja-JP" sz="2800" dirty="0" err="1">
                <a:latin typeface="Arial "/>
                <a:cs typeface="Arial "/>
              </a:rPr>
              <a:t>algorithm</a:t>
            </a:r>
            <a:r>
              <a:rPr lang="it-IT" altLang="ja-JP" sz="2800" dirty="0">
                <a:latin typeface="Arial "/>
                <a:cs typeface="Arial "/>
              </a:rPr>
              <a:t>. </a:t>
            </a:r>
            <a:r>
              <a:rPr lang="it-IT" altLang="ja-JP" sz="2800" dirty="0">
                <a:solidFill>
                  <a:srgbClr val="00B0F0"/>
                </a:solidFill>
                <a:latin typeface="Arial "/>
                <a:cs typeface="Arial "/>
              </a:rPr>
              <a:t>1987: </a:t>
            </a:r>
            <a:r>
              <a:rPr lang="it-IT" altLang="ja-JP" sz="2800" dirty="0" err="1">
                <a:latin typeface="Arial "/>
                <a:cs typeface="Arial "/>
              </a:rPr>
              <a:t>my</a:t>
            </a:r>
            <a:r>
              <a:rPr lang="it-IT" altLang="ja-JP" sz="2800" dirty="0">
                <a:latin typeface="Arial "/>
                <a:cs typeface="Arial "/>
              </a:rPr>
              <a:t> TUM diploma </a:t>
            </a:r>
            <a:r>
              <a:rPr lang="it-IT" altLang="ja-JP" sz="2800" dirty="0" err="1">
                <a:latin typeface="Arial "/>
                <a:cs typeface="Arial "/>
              </a:rPr>
              <a:t>thesis</a:t>
            </a:r>
            <a:r>
              <a:rPr lang="it-IT" altLang="ja-JP" sz="2800" dirty="0">
                <a:latin typeface="Arial "/>
                <a:cs typeface="Arial "/>
              </a:rPr>
              <a:t> on </a:t>
            </a:r>
            <a:r>
              <a:rPr lang="it-IT" altLang="ja-JP" sz="2800" dirty="0">
                <a:solidFill>
                  <a:srgbClr val="00B0F0"/>
                </a:solidFill>
                <a:latin typeface="Arial "/>
                <a:cs typeface="Arial "/>
              </a:rPr>
              <a:t>AGI</a:t>
            </a:r>
            <a:r>
              <a:rPr lang="it-IT" altLang="ja-JP" sz="2800" dirty="0">
                <a:latin typeface="Arial "/>
                <a:cs typeface="Arial "/>
              </a:rPr>
              <a:t> </a:t>
            </a:r>
            <a:r>
              <a:rPr lang="it-IT" altLang="ja-JP" sz="2800" dirty="0" err="1">
                <a:latin typeface="Arial "/>
                <a:cs typeface="Arial "/>
              </a:rPr>
              <a:t>through</a:t>
            </a:r>
            <a:r>
              <a:rPr lang="it-IT" altLang="ja-JP" sz="2800" dirty="0">
                <a:latin typeface="Arial "/>
                <a:cs typeface="Arial "/>
              </a:rPr>
              <a:t> </a:t>
            </a:r>
            <a:r>
              <a:rPr lang="it-IT" altLang="ja-JP" sz="2800" dirty="0">
                <a:solidFill>
                  <a:srgbClr val="00B0F0"/>
                </a:solidFill>
                <a:latin typeface="Arial "/>
                <a:cs typeface="Arial "/>
              </a:rPr>
              <a:t>meta-learning (learning to </a:t>
            </a:r>
            <a:r>
              <a:rPr lang="it-IT" altLang="ja-JP" sz="2800" dirty="0" err="1">
                <a:solidFill>
                  <a:srgbClr val="00B0F0"/>
                </a:solidFill>
                <a:latin typeface="Arial "/>
                <a:cs typeface="Arial "/>
              </a:rPr>
              <a:t>learn</a:t>
            </a:r>
            <a:r>
              <a:rPr lang="it-IT" altLang="ja-JP" sz="2800" dirty="0">
                <a:solidFill>
                  <a:srgbClr val="00B0F0"/>
                </a:solidFill>
                <a:latin typeface="Arial "/>
                <a:cs typeface="Arial "/>
              </a:rPr>
              <a:t>) </a:t>
            </a:r>
            <a:r>
              <a:rPr lang="it-IT" altLang="ja-JP" sz="2800" dirty="0">
                <a:latin typeface="Arial "/>
                <a:cs typeface="Arial "/>
              </a:rPr>
              <a:t>&amp; recursive self-</a:t>
            </a:r>
            <a:r>
              <a:rPr lang="it-IT" altLang="ja-JP" sz="2800" dirty="0" err="1">
                <a:latin typeface="Arial "/>
                <a:cs typeface="Arial "/>
              </a:rPr>
              <a:t>improvement</a:t>
            </a:r>
            <a:r>
              <a:rPr lang="it-IT" altLang="ja-JP" sz="2800" dirty="0">
                <a:latin typeface="Arial "/>
                <a:cs typeface="Arial "/>
              </a:rPr>
              <a:t>. </a:t>
            </a:r>
            <a:r>
              <a:rPr lang="it-IT" altLang="ja-JP" sz="2800" dirty="0">
                <a:solidFill>
                  <a:srgbClr val="00B0F0"/>
                </a:solidFill>
                <a:latin typeface="Arial "/>
                <a:cs typeface="Arial "/>
              </a:rPr>
              <a:t>2020s: </a:t>
            </a:r>
            <a:r>
              <a:rPr lang="it-IT" altLang="ja-JP" sz="2800" dirty="0" err="1">
                <a:latin typeface="Arial "/>
                <a:cs typeface="Arial "/>
              </a:rPr>
              <a:t>lots</a:t>
            </a:r>
            <a:r>
              <a:rPr lang="it-IT" altLang="ja-JP" sz="2800" dirty="0">
                <a:latin typeface="Arial "/>
                <a:cs typeface="Arial "/>
              </a:rPr>
              <a:t> of </a:t>
            </a:r>
            <a:r>
              <a:rPr lang="it-IT" altLang="ja-JP" sz="2800" dirty="0" err="1">
                <a:latin typeface="Arial "/>
                <a:cs typeface="Arial "/>
              </a:rPr>
              <a:t>recent</a:t>
            </a:r>
            <a:r>
              <a:rPr lang="it-IT" altLang="ja-JP" sz="2800" dirty="0">
                <a:latin typeface="Arial "/>
                <a:cs typeface="Arial "/>
              </a:rPr>
              <a:t> work with </a:t>
            </a:r>
            <a:r>
              <a:rPr lang="it-IT" altLang="ja-JP" sz="2800" dirty="0">
                <a:solidFill>
                  <a:srgbClr val="00B0F0"/>
                </a:solidFill>
                <a:latin typeface="Arial "/>
                <a:cs typeface="Arial "/>
              </a:rPr>
              <a:t>Louis Kirsch, Kazuki Irie, </a:t>
            </a:r>
            <a:r>
              <a:rPr lang="it-IT" altLang="ja-JP" sz="2800" dirty="0" err="1">
                <a:solidFill>
                  <a:srgbClr val="00B0F0"/>
                </a:solidFill>
                <a:latin typeface="Arial "/>
                <a:cs typeface="Arial "/>
              </a:rPr>
              <a:t>Imanol</a:t>
            </a:r>
            <a:r>
              <a:rPr lang="it-IT" altLang="ja-JP" sz="2800" dirty="0">
                <a:solidFill>
                  <a:srgbClr val="00B0F0"/>
                </a:solidFill>
                <a:latin typeface="Arial "/>
                <a:cs typeface="Arial "/>
              </a:rPr>
              <a:t> </a:t>
            </a:r>
            <a:r>
              <a:rPr lang="it-IT" altLang="ja-JP" sz="2800" dirty="0" err="1">
                <a:solidFill>
                  <a:srgbClr val="00B0F0"/>
                </a:solidFill>
                <a:latin typeface="Arial "/>
                <a:cs typeface="Arial "/>
              </a:rPr>
              <a:t>Schlag</a:t>
            </a:r>
            <a:r>
              <a:rPr lang="it-IT" altLang="ja-JP" sz="2800" dirty="0">
                <a:solidFill>
                  <a:srgbClr val="00B0F0"/>
                </a:solidFill>
                <a:latin typeface="Arial "/>
                <a:cs typeface="Arial "/>
              </a:rPr>
              <a:t>, Robert </a:t>
            </a:r>
            <a:r>
              <a:rPr lang="it-IT" altLang="ja-JP" sz="2800" dirty="0" err="1">
                <a:solidFill>
                  <a:srgbClr val="00B0F0"/>
                </a:solidFill>
                <a:latin typeface="Arial "/>
                <a:cs typeface="Arial "/>
              </a:rPr>
              <a:t>Csordas</a:t>
            </a:r>
            <a:r>
              <a:rPr lang="it-IT" altLang="ja-JP" sz="2800" dirty="0">
                <a:solidFill>
                  <a:srgbClr val="00B0F0"/>
                </a:solidFill>
                <a:latin typeface="Arial "/>
                <a:cs typeface="Arial "/>
              </a:rPr>
              <a:t>, </a:t>
            </a:r>
            <a:r>
              <a:rPr lang="it-IT" altLang="ja-JP" sz="2800" dirty="0">
                <a:latin typeface="Arial "/>
                <a:cs typeface="Arial "/>
              </a:rPr>
              <a:t>and </a:t>
            </a:r>
            <a:r>
              <a:rPr lang="it-IT" altLang="ja-JP" sz="2800" dirty="0" err="1">
                <a:latin typeface="Arial "/>
                <a:cs typeface="Arial "/>
              </a:rPr>
              <a:t>others</a:t>
            </a:r>
            <a:r>
              <a:rPr lang="it-IT" altLang="ja-JP" sz="2800" dirty="0">
                <a:latin typeface="Arial "/>
                <a:cs typeface="Arial "/>
              </a:rPr>
              <a:t>. </a:t>
            </a:r>
            <a:r>
              <a:rPr lang="it-IT" sz="2800" dirty="0" err="1">
                <a:latin typeface="Arial "/>
                <a:cs typeface="Arial "/>
              </a:rPr>
              <a:t>N</a:t>
            </a:r>
            <a:r>
              <a:rPr lang="de-CH" sz="2800" dirty="0" err="1">
                <a:latin typeface="Arial "/>
                <a:cs typeface="Arial "/>
              </a:rPr>
              <a:t>ow</a:t>
            </a:r>
            <a:r>
              <a:rPr lang="de-CH" sz="2800" dirty="0">
                <a:latin typeface="Arial "/>
                <a:cs typeface="Arial "/>
              </a:rPr>
              <a:t> a </a:t>
            </a:r>
            <a:r>
              <a:rPr lang="de-CH" sz="2800" dirty="0" err="1">
                <a:latin typeface="Arial "/>
                <a:cs typeface="Arial "/>
              </a:rPr>
              <a:t>hot</a:t>
            </a:r>
            <a:r>
              <a:rPr lang="de-CH" sz="2800" dirty="0">
                <a:latin typeface="Arial "/>
                <a:cs typeface="Arial "/>
              </a:rPr>
              <a:t> </a:t>
            </a:r>
            <a:r>
              <a:rPr lang="de-CH" sz="2800" dirty="0" err="1">
                <a:latin typeface="Arial "/>
                <a:cs typeface="Arial "/>
              </a:rPr>
              <a:t>topic</a:t>
            </a:r>
            <a:r>
              <a:rPr lang="de-CH" sz="2800" dirty="0">
                <a:latin typeface="Arial "/>
                <a:cs typeface="Arial "/>
              </a:rPr>
              <a:t>! </a:t>
            </a:r>
            <a:r>
              <a:rPr lang="de-CH" sz="2800" dirty="0">
                <a:solidFill>
                  <a:srgbClr val="00B0F0"/>
                </a:solidFill>
                <a:latin typeface="Arial "/>
                <a:cs typeface="Arial "/>
              </a:rPr>
              <a:t>Will </a:t>
            </a:r>
            <a:r>
              <a:rPr lang="de-CH" sz="2800" dirty="0" err="1">
                <a:solidFill>
                  <a:srgbClr val="00B0F0"/>
                </a:solidFill>
                <a:latin typeface="Arial "/>
                <a:cs typeface="Arial "/>
              </a:rPr>
              <a:t>change</a:t>
            </a:r>
            <a:r>
              <a:rPr lang="de-CH" sz="2800" dirty="0">
                <a:solidFill>
                  <a:srgbClr val="00B0F0"/>
                </a:solidFill>
                <a:latin typeface="Arial "/>
                <a:cs typeface="Arial "/>
              </a:rPr>
              <a:t> </a:t>
            </a:r>
            <a:r>
              <a:rPr lang="de-CH" sz="2800" dirty="0" err="1">
                <a:solidFill>
                  <a:srgbClr val="00B0F0"/>
                </a:solidFill>
                <a:latin typeface="Arial "/>
                <a:cs typeface="Arial "/>
              </a:rPr>
              <a:t>everything</a:t>
            </a:r>
            <a:r>
              <a:rPr lang="de-CH" sz="2800" dirty="0">
                <a:solidFill>
                  <a:srgbClr val="00B0F0"/>
                </a:solidFill>
                <a:latin typeface="Arial "/>
                <a:cs typeface="Arial "/>
              </a:rPr>
              <a:t> </a:t>
            </a:r>
            <a:r>
              <a:rPr lang="de-CH" sz="2800" dirty="0">
                <a:solidFill>
                  <a:srgbClr val="00B0F0"/>
                </a:solidFill>
                <a:latin typeface="Arial "/>
                <a:cs typeface="Arial "/>
                <a:sym typeface="Wingdings" pitchFamily="2" charset="2"/>
              </a:rPr>
              <a:t></a:t>
            </a:r>
            <a:endParaRPr lang="it-IT" sz="2800" dirty="0">
              <a:solidFill>
                <a:srgbClr val="00B0F0"/>
              </a:solidFill>
              <a:latin typeface="Arial "/>
              <a:cs typeface="Arial "/>
            </a:endParaRPr>
          </a:p>
        </p:txBody>
      </p:sp>
      <p:sp>
        <p:nvSpPr>
          <p:cNvPr id="6" name="Rectangle 5">
            <a:extLst>
              <a:ext uri="{FF2B5EF4-FFF2-40B4-BE49-F238E27FC236}">
                <a16:creationId xmlns:a16="http://schemas.microsoft.com/office/drawing/2014/main" id="{F60BEEED-3839-D240-92F2-2A583A6008C2}"/>
              </a:ext>
            </a:extLst>
          </p:cNvPr>
          <p:cNvSpPr/>
          <p:nvPr/>
        </p:nvSpPr>
        <p:spPr>
          <a:xfrm>
            <a:off x="0" y="0"/>
            <a:ext cx="6854653" cy="6857999"/>
          </a:xfrm>
          <a:prstGeom prst="rect">
            <a:avLst/>
          </a:prstGeom>
          <a:no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09A37FF-496B-60A7-037C-275B9A385704}"/>
              </a:ext>
            </a:extLst>
          </p:cNvPr>
          <p:cNvPicPr>
            <a:picLocks noChangeAspect="1"/>
          </p:cNvPicPr>
          <p:nvPr/>
        </p:nvPicPr>
        <p:blipFill>
          <a:blip r:embed="rId3"/>
          <a:stretch>
            <a:fillRect/>
          </a:stretch>
        </p:blipFill>
        <p:spPr>
          <a:xfrm>
            <a:off x="0" y="0"/>
            <a:ext cx="6858000" cy="6858000"/>
          </a:xfrm>
          <a:prstGeom prst="rect">
            <a:avLst/>
          </a:prstGeom>
        </p:spPr>
      </p:pic>
      <p:sp>
        <p:nvSpPr>
          <p:cNvPr id="3" name="Rectangle 2">
            <a:extLst>
              <a:ext uri="{FF2B5EF4-FFF2-40B4-BE49-F238E27FC236}">
                <a16:creationId xmlns:a16="http://schemas.microsoft.com/office/drawing/2014/main" id="{0B0F0E47-1564-5A6B-10CD-2D05E102E0F5}"/>
              </a:ext>
            </a:extLst>
          </p:cNvPr>
          <p:cNvSpPr/>
          <p:nvPr/>
        </p:nvSpPr>
        <p:spPr>
          <a:xfrm>
            <a:off x="0" y="0"/>
            <a:ext cx="6854653" cy="6857999"/>
          </a:xfrm>
          <a:prstGeom prst="rect">
            <a:avLst/>
          </a:prstGeom>
          <a:no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10" descr="robbysumpf178">
            <a:extLst>
              <a:ext uri="{FF2B5EF4-FFF2-40B4-BE49-F238E27FC236}">
                <a16:creationId xmlns:a16="http://schemas.microsoft.com/office/drawing/2014/main" id="{0CD8770F-E59B-A019-862B-C5CAF5F1F9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13398" cy="1721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a16="http://schemas.microsoft.com/office/drawing/2014/main" id="{86A6DD6E-982A-E58F-0F00-2E9BC16E27CD}"/>
              </a:ext>
            </a:extLst>
          </p:cNvPr>
          <p:cNvSpPr txBox="1"/>
          <p:nvPr/>
        </p:nvSpPr>
        <p:spPr>
          <a:xfrm>
            <a:off x="-48126" y="6566060"/>
            <a:ext cx="6192252" cy="307777"/>
          </a:xfrm>
          <a:prstGeom prst="rect">
            <a:avLst/>
          </a:prstGeom>
          <a:noFill/>
        </p:spPr>
        <p:txBody>
          <a:bodyPr wrap="square">
            <a:spAutoFit/>
          </a:bodyPr>
          <a:lstStyle/>
          <a:p>
            <a:r>
              <a:rPr lang="en-DE" sz="1400" dirty="0">
                <a:latin typeface="Arial" panose="020B0604020202020204" pitchFamily="34" charset="0"/>
                <a:cs typeface="Arial" panose="020B0604020202020204" pitchFamily="34" charset="0"/>
              </a:rPr>
              <a:t>https://people.idsia.ch/~juergen/metalearning.html</a:t>
            </a:r>
          </a:p>
        </p:txBody>
      </p:sp>
    </p:spTree>
    <p:extLst>
      <p:ext uri="{BB962C8B-B14F-4D97-AF65-F5344CB8AC3E}">
        <p14:creationId xmlns:p14="http://schemas.microsoft.com/office/powerpoint/2010/main" val="839821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5" name="Google Shape;235;p22"/>
          <p:cNvSpPr txBox="1">
            <a:spLocks noGrp="1"/>
          </p:cNvSpPr>
          <p:nvPr>
            <p:ph type="body" idx="1"/>
          </p:nvPr>
        </p:nvSpPr>
        <p:spPr>
          <a:xfrm>
            <a:off x="359301" y="2926165"/>
            <a:ext cx="6495351" cy="3705870"/>
          </a:xfrm>
          <a:prstGeom prst="rect">
            <a:avLst/>
          </a:prstGeom>
        </p:spPr>
        <p:txBody>
          <a:bodyPr spcFirstLastPara="1" vert="horz" wrap="square" lIns="121900" tIns="121900" rIns="121900" bIns="121900" rtlCol="0" anchor="t" anchorCtr="0">
            <a:noAutofit/>
          </a:bodyPr>
          <a:lstStyle/>
          <a:p>
            <a:pPr marL="0" indent="0">
              <a:spcBef>
                <a:spcPts val="1600"/>
              </a:spcBef>
              <a:buNone/>
            </a:pPr>
            <a:r>
              <a:rPr lang="en" sz="2200" dirty="0">
                <a:latin typeface="Arial" panose="020B0604020202020204" pitchFamily="34" charset="0"/>
                <a:cs typeface="Arial" panose="020B0604020202020204" pitchFamily="34" charset="0"/>
              </a:rPr>
              <a:t>Recent work on meta-learning </a:t>
            </a:r>
            <a:r>
              <a:rPr lang="en" sz="2200" dirty="0">
                <a:solidFill>
                  <a:srgbClr val="00B0F0"/>
                </a:solidFill>
                <a:latin typeface="Arial" panose="020B0604020202020204" pitchFamily="34" charset="0"/>
                <a:cs typeface="Arial" panose="020B0604020202020204" pitchFamily="34" charset="0"/>
              </a:rPr>
              <a:t>general-purpose supervised &amp; reinforcement </a:t>
            </a:r>
            <a:r>
              <a:rPr lang="en" sz="2200" dirty="0">
                <a:latin typeface="Arial" panose="020B0604020202020204" pitchFamily="34" charset="0"/>
                <a:cs typeface="Arial" panose="020B0604020202020204" pitchFamily="34" charset="0"/>
              </a:rPr>
              <a:t>learning algorithms: </a:t>
            </a:r>
            <a:r>
              <a:rPr lang="en" sz="2200" dirty="0">
                <a:solidFill>
                  <a:schemeClr val="dk1"/>
                </a:solidFill>
                <a:latin typeface="Arial" panose="020B0604020202020204" pitchFamily="34" charset="0"/>
                <a:cs typeface="Arial" panose="020B0604020202020204" pitchFamily="34" charset="0"/>
              </a:rPr>
              <a:t>Kirsch &amp; Van </a:t>
            </a:r>
            <a:r>
              <a:rPr lang="en" sz="2200" dirty="0" err="1">
                <a:solidFill>
                  <a:schemeClr val="dk1"/>
                </a:solidFill>
                <a:latin typeface="Arial" panose="020B0604020202020204" pitchFamily="34" charset="0"/>
                <a:cs typeface="Arial" panose="020B0604020202020204" pitchFamily="34" charset="0"/>
              </a:rPr>
              <a:t>Steenkiste</a:t>
            </a:r>
            <a:r>
              <a:rPr lang="en" sz="2200" dirty="0">
                <a:solidFill>
                  <a:schemeClr val="dk1"/>
                </a:solidFill>
                <a:latin typeface="Arial" panose="020B0604020202020204" pitchFamily="34" charset="0"/>
                <a:cs typeface="Arial" panose="020B0604020202020204" pitchFamily="34" charset="0"/>
              </a:rPr>
              <a:t> &amp; </a:t>
            </a:r>
            <a:r>
              <a:rPr lang="en" sz="2200" dirty="0" err="1">
                <a:solidFill>
                  <a:schemeClr val="dk1"/>
                </a:solidFill>
                <a:latin typeface="Arial" panose="020B0604020202020204" pitchFamily="34" charset="0"/>
                <a:cs typeface="Arial" panose="020B0604020202020204" pitchFamily="34" charset="0"/>
              </a:rPr>
              <a:t>Schmidhuber</a:t>
            </a:r>
            <a:r>
              <a:rPr lang="en" sz="2200" dirty="0">
                <a:solidFill>
                  <a:schemeClr val="dk1"/>
                </a:solidFill>
                <a:latin typeface="Arial" panose="020B0604020202020204" pitchFamily="34" charset="0"/>
                <a:cs typeface="Arial" panose="020B0604020202020204" pitchFamily="34" charset="0"/>
              </a:rPr>
              <a:t>, ICLR 2020: “Improving generalization in meta RL via learned objectives”</a:t>
            </a:r>
            <a:br>
              <a:rPr lang="en" sz="2200" dirty="0">
                <a:solidFill>
                  <a:schemeClr val="dk1"/>
                </a:solidFill>
                <a:latin typeface="Arial" panose="020B0604020202020204" pitchFamily="34" charset="0"/>
                <a:cs typeface="Arial" panose="020B0604020202020204" pitchFamily="34" charset="0"/>
              </a:rPr>
            </a:br>
            <a:endParaRPr sz="2200" dirty="0">
              <a:latin typeface="Arial" panose="020B0604020202020204" pitchFamily="34" charset="0"/>
              <a:cs typeface="Arial" panose="020B0604020202020204" pitchFamily="34" charset="0"/>
            </a:endParaRPr>
          </a:p>
          <a:p>
            <a:pPr marL="0" indent="0">
              <a:buNone/>
            </a:pPr>
            <a:r>
              <a:rPr lang="en" sz="2200" dirty="0">
                <a:latin typeface="Arial" panose="020B0604020202020204" pitchFamily="34" charset="0"/>
                <a:cs typeface="Arial" panose="020B0604020202020204" pitchFamily="34" charset="0"/>
              </a:rPr>
              <a:t>Learn to implement </a:t>
            </a:r>
            <a:r>
              <a:rPr lang="en" sz="2200" dirty="0">
                <a:solidFill>
                  <a:srgbClr val="00B0F0"/>
                </a:solidFill>
                <a:latin typeface="Arial" panose="020B0604020202020204" pitchFamily="34" charset="0"/>
                <a:cs typeface="Arial" panose="020B0604020202020204" pitchFamily="34" charset="0"/>
              </a:rPr>
              <a:t>backpropagation in the activations</a:t>
            </a:r>
            <a:r>
              <a:rPr lang="en" sz="2200" dirty="0">
                <a:latin typeface="Arial" panose="020B0604020202020204" pitchFamily="34" charset="0"/>
                <a:cs typeface="Arial" panose="020B0604020202020204" pitchFamily="34" charset="0"/>
              </a:rPr>
              <a:t> of a neural network, then improve it by gradient descent: </a:t>
            </a:r>
            <a:r>
              <a:rPr lang="en" sz="2200" dirty="0">
                <a:solidFill>
                  <a:schemeClr val="dk1"/>
                </a:solidFill>
                <a:latin typeface="Arial" panose="020B0604020202020204" pitchFamily="34" charset="0"/>
                <a:cs typeface="Arial" panose="020B0604020202020204" pitchFamily="34" charset="0"/>
              </a:rPr>
              <a:t>Kirsch &amp; </a:t>
            </a:r>
            <a:r>
              <a:rPr lang="en" sz="2200" dirty="0" err="1">
                <a:solidFill>
                  <a:schemeClr val="dk1"/>
                </a:solidFill>
                <a:latin typeface="Arial" panose="020B0604020202020204" pitchFamily="34" charset="0"/>
                <a:cs typeface="Arial" panose="020B0604020202020204" pitchFamily="34" charset="0"/>
              </a:rPr>
              <a:t>Schmidhuber</a:t>
            </a:r>
            <a:r>
              <a:rPr lang="en" sz="2200" dirty="0">
                <a:solidFill>
                  <a:schemeClr val="dk1"/>
                </a:solidFill>
                <a:latin typeface="Arial" panose="020B0604020202020204" pitchFamily="34" charset="0"/>
                <a:cs typeface="Arial" panose="020B0604020202020204" pitchFamily="34" charset="0"/>
              </a:rPr>
              <a:t>, </a:t>
            </a:r>
            <a:r>
              <a:rPr lang="en" sz="2200" dirty="0" err="1">
                <a:solidFill>
                  <a:schemeClr val="dk1"/>
                </a:solidFill>
                <a:latin typeface="Arial" panose="020B0604020202020204" pitchFamily="34" charset="0"/>
                <a:cs typeface="Arial" panose="020B0604020202020204" pitchFamily="34" charset="0"/>
              </a:rPr>
              <a:t>NeurIPS</a:t>
            </a:r>
            <a:r>
              <a:rPr lang="en" sz="2200" dirty="0">
                <a:solidFill>
                  <a:schemeClr val="dk1"/>
                </a:solidFill>
                <a:latin typeface="Arial" panose="020B0604020202020204" pitchFamily="34" charset="0"/>
                <a:cs typeface="Arial" panose="020B0604020202020204" pitchFamily="34" charset="0"/>
              </a:rPr>
              <a:t> 2021: “Meta-learning backpropagation and improving it”</a:t>
            </a:r>
            <a:endParaRPr sz="2200" dirty="0">
              <a:solidFill>
                <a:schemeClr val="dk1"/>
              </a:solidFill>
              <a:latin typeface="Arial" panose="020B0604020202020204" pitchFamily="34" charset="0"/>
              <a:cs typeface="Arial" panose="020B0604020202020204" pitchFamily="34" charset="0"/>
            </a:endParaRPr>
          </a:p>
        </p:txBody>
      </p:sp>
      <p:sp>
        <p:nvSpPr>
          <p:cNvPr id="236" name="Google Shape;236;p22"/>
          <p:cNvSpPr txBox="1">
            <a:spLocks noGrp="1"/>
          </p:cNvSpPr>
          <p:nvPr>
            <p:ph type="body" idx="2"/>
          </p:nvPr>
        </p:nvSpPr>
        <p:spPr>
          <a:xfrm>
            <a:off x="6961148" y="4651208"/>
            <a:ext cx="5210372" cy="2035346"/>
          </a:xfrm>
          <a:prstGeom prst="rect">
            <a:avLst/>
          </a:prstGeom>
        </p:spPr>
        <p:txBody>
          <a:bodyPr spcFirstLastPara="1" vert="horz" wrap="square" lIns="121900" tIns="121900" rIns="121900" bIns="121900" rtlCol="0" anchor="t" anchorCtr="0">
            <a:noAutofit/>
          </a:bodyPr>
          <a:lstStyle/>
          <a:p>
            <a:pPr marL="0" indent="0">
              <a:buNone/>
            </a:pPr>
            <a:r>
              <a:rPr lang="en" sz="2200" dirty="0">
                <a:latin typeface="Arial" panose="020B0604020202020204" pitchFamily="34" charset="0"/>
                <a:cs typeface="Arial" panose="020B0604020202020204" pitchFamily="34" charset="0"/>
              </a:rPr>
              <a:t>Self-modify to learn how to learn </a:t>
            </a:r>
            <a:r>
              <a:rPr lang="en" sz="2200" dirty="0">
                <a:solidFill>
                  <a:srgbClr val="0076B9"/>
                </a:solidFill>
                <a:latin typeface="Arial" panose="020B0604020202020204" pitchFamily="34" charset="0"/>
                <a:cs typeface="Arial" panose="020B0604020202020204" pitchFamily="34" charset="0"/>
              </a:rPr>
              <a:t>without human-engineered meta optimization: </a:t>
            </a:r>
            <a:r>
              <a:rPr lang="en" sz="2200" dirty="0">
                <a:solidFill>
                  <a:schemeClr val="dk1"/>
                </a:solidFill>
                <a:latin typeface="Arial" panose="020B0604020202020204" pitchFamily="34" charset="0"/>
                <a:cs typeface="Arial" panose="020B0604020202020204" pitchFamily="34" charset="0"/>
              </a:rPr>
              <a:t>Louis Kirsch &amp; </a:t>
            </a:r>
            <a:r>
              <a:rPr lang="en" sz="2200" dirty="0" err="1">
                <a:solidFill>
                  <a:schemeClr val="dk1"/>
                </a:solidFill>
                <a:latin typeface="Arial" panose="020B0604020202020204" pitchFamily="34" charset="0"/>
                <a:cs typeface="Arial" panose="020B0604020202020204" pitchFamily="34" charset="0"/>
              </a:rPr>
              <a:t>Schmidhuber</a:t>
            </a:r>
            <a:r>
              <a:rPr lang="en" sz="2200" dirty="0">
                <a:solidFill>
                  <a:schemeClr val="dk1"/>
                </a:solidFill>
                <a:latin typeface="Arial" panose="020B0604020202020204" pitchFamily="34" charset="0"/>
                <a:cs typeface="Arial" panose="020B0604020202020204" pitchFamily="34" charset="0"/>
              </a:rPr>
              <a:t>, ICML 2022 Workshop: “Eliminating Meta Optimization Through Self-Referential Meta Learning”</a:t>
            </a:r>
            <a:endParaRPr sz="2200" dirty="0">
              <a:latin typeface="Arial" panose="020B0604020202020204" pitchFamily="34" charset="0"/>
              <a:cs typeface="Arial" panose="020B0604020202020204" pitchFamily="34" charset="0"/>
            </a:endParaRPr>
          </a:p>
        </p:txBody>
      </p:sp>
      <p:pic>
        <p:nvPicPr>
          <p:cNvPr id="237" name="Google Shape;237;p22"/>
          <p:cNvPicPr preferRelativeResize="0"/>
          <p:nvPr/>
        </p:nvPicPr>
        <p:blipFill>
          <a:blip r:embed="rId3">
            <a:alphaModFix/>
          </a:blip>
          <a:stretch>
            <a:fillRect/>
          </a:stretch>
        </p:blipFill>
        <p:spPr>
          <a:xfrm>
            <a:off x="6834173" y="86193"/>
            <a:ext cx="5337347" cy="3342807"/>
          </a:xfrm>
          <a:prstGeom prst="rect">
            <a:avLst/>
          </a:prstGeom>
          <a:noFill/>
          <a:ln>
            <a:noFill/>
          </a:ln>
        </p:spPr>
      </p:pic>
      <p:cxnSp>
        <p:nvCxnSpPr>
          <p:cNvPr id="238" name="Google Shape;238;p22"/>
          <p:cNvCxnSpPr>
            <a:cxnSpLocks/>
            <a:stCxn id="237" idx="1"/>
          </p:cNvCxnSpPr>
          <p:nvPr/>
        </p:nvCxnSpPr>
        <p:spPr>
          <a:xfrm flipV="1">
            <a:off x="6834173" y="452294"/>
            <a:ext cx="2045934" cy="1305303"/>
          </a:xfrm>
          <a:prstGeom prst="straightConnector1">
            <a:avLst/>
          </a:prstGeom>
          <a:noFill/>
          <a:ln w="19050" cap="flat" cmpd="sng">
            <a:solidFill>
              <a:srgbClr val="980000"/>
            </a:solidFill>
            <a:prstDash val="solid"/>
            <a:round/>
            <a:headEnd type="none" w="med" len="med"/>
            <a:tailEnd type="none" w="med" len="med"/>
          </a:ln>
        </p:spPr>
      </p:cxnSp>
      <p:pic>
        <p:nvPicPr>
          <p:cNvPr id="239" name="Google Shape;239;p22"/>
          <p:cNvPicPr preferRelativeResize="0"/>
          <p:nvPr/>
        </p:nvPicPr>
        <p:blipFill>
          <a:blip r:embed="rId4">
            <a:alphaModFix/>
          </a:blip>
          <a:stretch>
            <a:fillRect/>
          </a:stretch>
        </p:blipFill>
        <p:spPr>
          <a:xfrm>
            <a:off x="242887" y="228608"/>
            <a:ext cx="6387249" cy="2473377"/>
          </a:xfrm>
          <a:prstGeom prst="rect">
            <a:avLst/>
          </a:prstGeom>
          <a:noFill/>
          <a:ln>
            <a:noFill/>
          </a:ln>
        </p:spPr>
      </p:pic>
      <p:sp>
        <p:nvSpPr>
          <p:cNvPr id="2" name="Rectangle 1">
            <a:extLst>
              <a:ext uri="{FF2B5EF4-FFF2-40B4-BE49-F238E27FC236}">
                <a16:creationId xmlns:a16="http://schemas.microsoft.com/office/drawing/2014/main" id="{8FC0A8C6-CB54-BA68-EF13-9FEE045C2C97}"/>
              </a:ext>
            </a:extLst>
          </p:cNvPr>
          <p:cNvSpPr/>
          <p:nvPr/>
        </p:nvSpPr>
        <p:spPr>
          <a:xfrm>
            <a:off x="0" y="0"/>
            <a:ext cx="6854653" cy="6857999"/>
          </a:xfrm>
          <a:prstGeom prst="rect">
            <a:avLst/>
          </a:prstGeom>
          <a:no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pSp>
        <p:nvGrpSpPr>
          <p:cNvPr id="8" name="Group 7">
            <a:extLst>
              <a:ext uri="{FF2B5EF4-FFF2-40B4-BE49-F238E27FC236}">
                <a16:creationId xmlns:a16="http://schemas.microsoft.com/office/drawing/2014/main" id="{44C3ACFB-926C-E1B2-3F3D-4DF2869C5740}"/>
              </a:ext>
            </a:extLst>
          </p:cNvPr>
          <p:cNvGrpSpPr/>
          <p:nvPr/>
        </p:nvGrpSpPr>
        <p:grpSpPr>
          <a:xfrm>
            <a:off x="291770" y="1246515"/>
            <a:ext cx="5831940" cy="4510796"/>
            <a:chOff x="264060" y="1191095"/>
            <a:chExt cx="5028378" cy="4510796"/>
          </a:xfrm>
        </p:grpSpPr>
        <p:sp>
          <p:nvSpPr>
            <p:cNvPr id="122" name="Google Shape;122;p18"/>
            <p:cNvSpPr/>
            <p:nvPr/>
          </p:nvSpPr>
          <p:spPr>
            <a:xfrm>
              <a:off x="1816870" y="1191095"/>
              <a:ext cx="744506" cy="597624"/>
            </a:xfrm>
            <a:prstGeom prst="rect">
              <a:avLst/>
            </a:prstGeom>
            <a:solidFill>
              <a:srgbClr val="6D9EEB"/>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a:latin typeface="Arial" panose="020B0604020202020204" pitchFamily="34" charset="0"/>
                  <a:cs typeface="Arial" panose="020B0604020202020204" pitchFamily="34" charset="0"/>
                </a:rPr>
                <a:t>M</a:t>
              </a:r>
              <a:endParaRPr sz="1600">
                <a:latin typeface="Arial" panose="020B0604020202020204" pitchFamily="34" charset="0"/>
                <a:cs typeface="Arial" panose="020B0604020202020204" pitchFamily="34" charset="0"/>
              </a:endParaRPr>
            </a:p>
          </p:txBody>
        </p:sp>
        <p:sp>
          <p:nvSpPr>
            <p:cNvPr id="123" name="Google Shape;123;p18"/>
            <p:cNvSpPr/>
            <p:nvPr/>
          </p:nvSpPr>
          <p:spPr>
            <a:xfrm>
              <a:off x="3134689" y="2689171"/>
              <a:ext cx="744506" cy="597624"/>
            </a:xfrm>
            <a:prstGeom prst="rect">
              <a:avLst/>
            </a:prstGeom>
            <a:solidFill>
              <a:srgbClr val="6D9EEB"/>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a:latin typeface="Arial" panose="020B0604020202020204" pitchFamily="34" charset="0"/>
                  <a:cs typeface="Arial" panose="020B0604020202020204" pitchFamily="34" charset="0"/>
                </a:rPr>
                <a:t>Q</a:t>
              </a:r>
              <a:endParaRPr sz="1600">
                <a:latin typeface="Arial" panose="020B0604020202020204" pitchFamily="34" charset="0"/>
                <a:cs typeface="Arial" panose="020B0604020202020204" pitchFamily="34" charset="0"/>
              </a:endParaRPr>
            </a:p>
          </p:txBody>
        </p:sp>
        <p:sp>
          <p:nvSpPr>
            <p:cNvPr id="124" name="Google Shape;124;p18"/>
            <p:cNvSpPr/>
            <p:nvPr/>
          </p:nvSpPr>
          <p:spPr>
            <a:xfrm>
              <a:off x="499067" y="2689057"/>
              <a:ext cx="744506" cy="597624"/>
            </a:xfrm>
            <a:prstGeom prst="rect">
              <a:avLst/>
            </a:prstGeom>
            <a:solidFill>
              <a:srgbClr val="6D9EEB"/>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dirty="0">
                  <a:latin typeface="Arial" panose="020B0604020202020204" pitchFamily="34" charset="0"/>
                  <a:cs typeface="Arial" panose="020B0604020202020204" pitchFamily="34" charset="0"/>
                </a:rPr>
                <a:t>C</a:t>
              </a:r>
              <a:endParaRPr sz="1600" dirty="0">
                <a:latin typeface="Arial" panose="020B0604020202020204" pitchFamily="34" charset="0"/>
                <a:cs typeface="Arial" panose="020B0604020202020204" pitchFamily="34" charset="0"/>
              </a:endParaRPr>
            </a:p>
          </p:txBody>
        </p:sp>
        <p:sp>
          <p:nvSpPr>
            <p:cNvPr id="125" name="Google Shape;125;p18"/>
            <p:cNvSpPr/>
            <p:nvPr/>
          </p:nvSpPr>
          <p:spPr>
            <a:xfrm>
              <a:off x="914915" y="4891767"/>
              <a:ext cx="2548484" cy="810124"/>
            </a:xfrm>
            <a:prstGeom prst="ellipse">
              <a:avLst/>
            </a:prstGeom>
            <a:solidFill>
              <a:srgbClr val="6AA84F"/>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r>
                <a:rPr lang="en" sz="1600" dirty="0">
                  <a:latin typeface="Arial" panose="020B0604020202020204" pitchFamily="34" charset="0"/>
                  <a:cs typeface="Arial" panose="020B0604020202020204" pitchFamily="34" charset="0"/>
                </a:rPr>
                <a:t>Environment</a:t>
              </a:r>
              <a:endParaRPr sz="1600" dirty="0">
                <a:latin typeface="Arial" panose="020B0604020202020204" pitchFamily="34" charset="0"/>
                <a:cs typeface="Arial" panose="020B0604020202020204" pitchFamily="34" charset="0"/>
              </a:endParaRPr>
            </a:p>
          </p:txBody>
        </p:sp>
        <p:sp>
          <p:nvSpPr>
            <p:cNvPr id="126" name="Google Shape;126;p18"/>
            <p:cNvSpPr/>
            <p:nvPr/>
          </p:nvSpPr>
          <p:spPr>
            <a:xfrm>
              <a:off x="2923951" y="3587952"/>
              <a:ext cx="1165973" cy="597624"/>
            </a:xfrm>
            <a:prstGeom prst="rect">
              <a:avLst/>
            </a:prstGeom>
            <a:solidFill>
              <a:srgbClr val="6D9EEB"/>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a:latin typeface="Arial" panose="020B0604020202020204" pitchFamily="34" charset="0"/>
                  <a:cs typeface="Arial" panose="020B0604020202020204" pitchFamily="34" charset="0"/>
                </a:rPr>
                <a:t>Quantities of Interest</a:t>
              </a:r>
              <a:endParaRPr sz="1600">
                <a:latin typeface="Arial" panose="020B0604020202020204" pitchFamily="34" charset="0"/>
                <a:cs typeface="Arial" panose="020B0604020202020204" pitchFamily="34" charset="0"/>
              </a:endParaRPr>
            </a:p>
          </p:txBody>
        </p:sp>
        <p:cxnSp>
          <p:nvCxnSpPr>
            <p:cNvPr id="127" name="Google Shape;127;p18"/>
            <p:cNvCxnSpPr>
              <a:stCxn id="125" idx="0"/>
              <a:endCxn id="123" idx="1"/>
            </p:cNvCxnSpPr>
            <p:nvPr/>
          </p:nvCxnSpPr>
          <p:spPr>
            <a:xfrm rot="16200000">
              <a:off x="1709897" y="3467110"/>
              <a:ext cx="1903918" cy="945397"/>
            </a:xfrm>
            <a:prstGeom prst="curvedConnector2">
              <a:avLst/>
            </a:prstGeom>
            <a:noFill/>
            <a:ln w="28575" cap="flat" cmpd="sng">
              <a:solidFill>
                <a:srgbClr val="38761D"/>
              </a:solidFill>
              <a:prstDash val="solid"/>
              <a:round/>
              <a:headEnd type="none" w="med" len="med"/>
              <a:tailEnd type="triangle" w="med" len="med"/>
            </a:ln>
          </p:spPr>
        </p:cxnSp>
        <p:cxnSp>
          <p:nvCxnSpPr>
            <p:cNvPr id="128" name="Google Shape;128;p18"/>
            <p:cNvCxnSpPr>
              <a:stCxn id="122" idx="1"/>
              <a:endCxn id="124" idx="0"/>
            </p:cNvCxnSpPr>
            <p:nvPr/>
          </p:nvCxnSpPr>
          <p:spPr>
            <a:xfrm flipH="1">
              <a:off x="871473" y="1489907"/>
              <a:ext cx="945397" cy="1199286"/>
            </a:xfrm>
            <a:prstGeom prst="curvedConnector2">
              <a:avLst/>
            </a:prstGeom>
            <a:noFill/>
            <a:ln w="19050" cap="flat" cmpd="sng">
              <a:solidFill>
                <a:srgbClr val="595959"/>
              </a:solidFill>
              <a:prstDash val="solid"/>
              <a:round/>
              <a:headEnd type="none" w="med" len="med"/>
              <a:tailEnd type="triangle" w="med" len="med"/>
            </a:ln>
          </p:spPr>
        </p:cxnSp>
        <p:cxnSp>
          <p:nvCxnSpPr>
            <p:cNvPr id="129" name="Google Shape;129;p18"/>
            <p:cNvCxnSpPr>
              <a:stCxn id="123" idx="0"/>
              <a:endCxn id="122" idx="3"/>
            </p:cNvCxnSpPr>
            <p:nvPr/>
          </p:nvCxnSpPr>
          <p:spPr>
            <a:xfrm rot="5400000" flipH="1">
              <a:off x="2434600" y="1616829"/>
              <a:ext cx="1199286" cy="945397"/>
            </a:xfrm>
            <a:prstGeom prst="curvedConnector2">
              <a:avLst/>
            </a:prstGeom>
            <a:noFill/>
            <a:ln w="19050" cap="flat" cmpd="sng">
              <a:solidFill>
                <a:srgbClr val="595959"/>
              </a:solidFill>
              <a:prstDash val="solid"/>
              <a:round/>
              <a:headEnd type="none" w="med" len="med"/>
              <a:tailEnd type="triangle" w="med" len="med"/>
            </a:ln>
          </p:spPr>
        </p:cxnSp>
        <p:cxnSp>
          <p:nvCxnSpPr>
            <p:cNvPr id="130" name="Google Shape;130;p18"/>
            <p:cNvCxnSpPr>
              <a:stCxn id="126" idx="0"/>
              <a:endCxn id="123" idx="2"/>
            </p:cNvCxnSpPr>
            <p:nvPr/>
          </p:nvCxnSpPr>
          <p:spPr>
            <a:xfrm rot="10800000">
              <a:off x="3506937" y="3286616"/>
              <a:ext cx="0" cy="301336"/>
            </a:xfrm>
            <a:prstGeom prst="straightConnector1">
              <a:avLst/>
            </a:prstGeom>
            <a:noFill/>
            <a:ln w="19050" cap="flat" cmpd="sng">
              <a:solidFill>
                <a:srgbClr val="595959"/>
              </a:solidFill>
              <a:prstDash val="solid"/>
              <a:round/>
              <a:headEnd type="none" w="med" len="med"/>
              <a:tailEnd type="triangle" w="med" len="med"/>
            </a:ln>
          </p:spPr>
        </p:cxnSp>
        <p:cxnSp>
          <p:nvCxnSpPr>
            <p:cNvPr id="131" name="Google Shape;131;p18"/>
            <p:cNvCxnSpPr>
              <a:stCxn id="123" idx="3"/>
              <a:endCxn id="125" idx="6"/>
            </p:cNvCxnSpPr>
            <p:nvPr/>
          </p:nvCxnSpPr>
          <p:spPr>
            <a:xfrm flipH="1">
              <a:off x="3463281" y="2987983"/>
              <a:ext cx="415914" cy="2308727"/>
            </a:xfrm>
            <a:prstGeom prst="curvedConnector3">
              <a:avLst>
                <a:gd name="adj1" fmla="val -96329"/>
              </a:avLst>
            </a:prstGeom>
            <a:noFill/>
            <a:ln w="28575" cap="flat" cmpd="sng">
              <a:solidFill>
                <a:srgbClr val="38761D"/>
              </a:solidFill>
              <a:prstDash val="solid"/>
              <a:round/>
              <a:headEnd type="none" w="med" len="med"/>
              <a:tailEnd type="triangle" w="med" len="med"/>
            </a:ln>
          </p:spPr>
        </p:cxnSp>
        <p:cxnSp>
          <p:nvCxnSpPr>
            <p:cNvPr id="132" name="Google Shape;132;p18"/>
            <p:cNvCxnSpPr>
              <a:stCxn id="124" idx="3"/>
              <a:endCxn id="133" idx="1"/>
            </p:cNvCxnSpPr>
            <p:nvPr/>
          </p:nvCxnSpPr>
          <p:spPr>
            <a:xfrm>
              <a:off x="1243573" y="2987869"/>
              <a:ext cx="1786311" cy="445190"/>
            </a:xfrm>
            <a:prstGeom prst="curvedConnector3">
              <a:avLst>
                <a:gd name="adj1" fmla="val 47033"/>
              </a:avLst>
            </a:prstGeom>
            <a:noFill/>
            <a:ln w="19050" cap="flat" cmpd="sng">
              <a:solidFill>
                <a:srgbClr val="595959"/>
              </a:solidFill>
              <a:prstDash val="solid"/>
              <a:round/>
              <a:headEnd type="none" w="med" len="med"/>
              <a:tailEnd type="triangle" w="med" len="med"/>
            </a:ln>
          </p:spPr>
        </p:cxnSp>
        <p:cxnSp>
          <p:nvCxnSpPr>
            <p:cNvPr id="134" name="Google Shape;134;p18"/>
            <p:cNvCxnSpPr>
              <a:stCxn id="124" idx="3"/>
              <a:endCxn id="122" idx="2"/>
            </p:cNvCxnSpPr>
            <p:nvPr/>
          </p:nvCxnSpPr>
          <p:spPr>
            <a:xfrm rot="10800000" flipH="1">
              <a:off x="1243573" y="1788583"/>
              <a:ext cx="945397" cy="1199286"/>
            </a:xfrm>
            <a:prstGeom prst="curvedConnector2">
              <a:avLst/>
            </a:prstGeom>
            <a:noFill/>
            <a:ln w="19050" cap="flat" cmpd="sng">
              <a:solidFill>
                <a:srgbClr val="595959"/>
              </a:solidFill>
              <a:prstDash val="solid"/>
              <a:round/>
              <a:headEnd type="none" w="med" len="med"/>
              <a:tailEnd type="triangle" w="med" len="med"/>
            </a:ln>
          </p:spPr>
        </p:cxnSp>
        <p:sp>
          <p:nvSpPr>
            <p:cNvPr id="133" name="Google Shape;133;p18"/>
            <p:cNvSpPr/>
            <p:nvPr/>
          </p:nvSpPr>
          <p:spPr>
            <a:xfrm>
              <a:off x="2923902" y="3282612"/>
              <a:ext cx="1165973" cy="300831"/>
            </a:xfrm>
            <a:prstGeom prst="trapezoid">
              <a:avLst>
                <a:gd name="adj" fmla="val 70358"/>
              </a:avLst>
            </a:prstGeom>
            <a:solidFill>
              <a:srgbClr val="CFE2F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1600">
                <a:latin typeface="Arial" panose="020B0604020202020204" pitchFamily="34" charset="0"/>
                <a:cs typeface="Arial" panose="020B0604020202020204" pitchFamily="34" charset="0"/>
              </a:endParaRPr>
            </a:p>
          </p:txBody>
        </p:sp>
        <p:sp>
          <p:nvSpPr>
            <p:cNvPr id="146" name="Google Shape;146;p18"/>
            <p:cNvSpPr txBox="1"/>
            <p:nvPr/>
          </p:nvSpPr>
          <p:spPr>
            <a:xfrm>
              <a:off x="791302" y="3938175"/>
              <a:ext cx="1886251" cy="492401"/>
            </a:xfrm>
            <a:prstGeom prst="rect">
              <a:avLst/>
            </a:prstGeom>
            <a:noFill/>
            <a:ln>
              <a:noFill/>
            </a:ln>
          </p:spPr>
          <p:txBody>
            <a:bodyPr spcFirstLastPara="1" wrap="square" lIns="121900" tIns="121900" rIns="121900" bIns="121900" anchor="t" anchorCtr="0">
              <a:spAutoFit/>
            </a:bodyPr>
            <a:lstStyle/>
            <a:p>
              <a:r>
                <a:rPr lang="en" sz="1600">
                  <a:latin typeface="Arial" panose="020B0604020202020204" pitchFamily="34" charset="0"/>
                  <a:cs typeface="Arial" panose="020B0604020202020204" pitchFamily="34" charset="0"/>
                </a:rPr>
                <a:t>Observations</a:t>
              </a:r>
              <a:endParaRPr sz="1600">
                <a:latin typeface="Arial" panose="020B0604020202020204" pitchFamily="34" charset="0"/>
                <a:cs typeface="Arial" panose="020B0604020202020204" pitchFamily="34" charset="0"/>
              </a:endParaRPr>
            </a:p>
          </p:txBody>
        </p:sp>
        <p:sp>
          <p:nvSpPr>
            <p:cNvPr id="147" name="Google Shape;147;p18"/>
            <p:cNvSpPr txBox="1"/>
            <p:nvPr/>
          </p:nvSpPr>
          <p:spPr>
            <a:xfrm>
              <a:off x="4126465" y="4473121"/>
              <a:ext cx="1165973" cy="492401"/>
            </a:xfrm>
            <a:prstGeom prst="rect">
              <a:avLst/>
            </a:prstGeom>
            <a:noFill/>
            <a:ln>
              <a:noFill/>
            </a:ln>
          </p:spPr>
          <p:txBody>
            <a:bodyPr spcFirstLastPara="1" wrap="square" lIns="121900" tIns="121900" rIns="121900" bIns="121900" anchor="t" anchorCtr="0">
              <a:spAutoFit/>
            </a:bodyPr>
            <a:lstStyle/>
            <a:p>
              <a:r>
                <a:rPr lang="en" sz="1600" dirty="0">
                  <a:latin typeface="Arial" panose="020B0604020202020204" pitchFamily="34" charset="0"/>
                  <a:cs typeface="Arial" panose="020B0604020202020204" pitchFamily="34" charset="0"/>
                </a:rPr>
                <a:t>Actions</a:t>
              </a:r>
              <a:endParaRPr sz="1600" dirty="0">
                <a:latin typeface="Arial" panose="020B0604020202020204" pitchFamily="34" charset="0"/>
                <a:cs typeface="Arial" panose="020B0604020202020204" pitchFamily="34" charset="0"/>
              </a:endParaRPr>
            </a:p>
          </p:txBody>
        </p:sp>
        <p:sp>
          <p:nvSpPr>
            <p:cNvPr id="148" name="Google Shape;148;p18"/>
            <p:cNvSpPr txBox="1"/>
            <p:nvPr/>
          </p:nvSpPr>
          <p:spPr>
            <a:xfrm>
              <a:off x="1692735" y="2677567"/>
              <a:ext cx="1886251" cy="492401"/>
            </a:xfrm>
            <a:prstGeom prst="rect">
              <a:avLst/>
            </a:prstGeom>
            <a:noFill/>
            <a:ln>
              <a:noFill/>
            </a:ln>
          </p:spPr>
          <p:txBody>
            <a:bodyPr spcFirstLastPara="1" wrap="square" lIns="121900" tIns="121900" rIns="121900" bIns="121900" anchor="t" anchorCtr="0">
              <a:spAutoFit/>
            </a:bodyPr>
            <a:lstStyle/>
            <a:p>
              <a:r>
                <a:rPr lang="en" sz="1600" dirty="0">
                  <a:latin typeface="Arial" panose="020B0604020202020204" pitchFamily="34" charset="0"/>
                  <a:cs typeface="Arial" panose="020B0604020202020204" pitchFamily="34" charset="0"/>
                </a:rPr>
                <a:t>Parameters</a:t>
              </a:r>
              <a:endParaRPr sz="1600" dirty="0">
                <a:latin typeface="Arial" panose="020B0604020202020204" pitchFamily="34" charset="0"/>
                <a:cs typeface="Arial" panose="020B0604020202020204" pitchFamily="34" charset="0"/>
              </a:endParaRPr>
            </a:p>
          </p:txBody>
        </p:sp>
        <p:sp>
          <p:nvSpPr>
            <p:cNvPr id="149" name="Google Shape;149;p18"/>
            <p:cNvSpPr txBox="1"/>
            <p:nvPr/>
          </p:nvSpPr>
          <p:spPr>
            <a:xfrm>
              <a:off x="3170900" y="1490183"/>
              <a:ext cx="1165973" cy="492401"/>
            </a:xfrm>
            <a:prstGeom prst="rect">
              <a:avLst/>
            </a:prstGeom>
            <a:noFill/>
            <a:ln>
              <a:noFill/>
            </a:ln>
          </p:spPr>
          <p:txBody>
            <a:bodyPr spcFirstLastPara="1" wrap="square" lIns="121900" tIns="121900" rIns="121900" bIns="121900" anchor="t" anchorCtr="0">
              <a:spAutoFit/>
            </a:bodyPr>
            <a:lstStyle/>
            <a:p>
              <a:r>
                <a:rPr lang="en" sz="1600">
                  <a:latin typeface="Arial" panose="020B0604020202020204" pitchFamily="34" charset="0"/>
                  <a:cs typeface="Arial" panose="020B0604020202020204" pitchFamily="34" charset="0"/>
                </a:rPr>
                <a:t>Answer</a:t>
              </a:r>
              <a:endParaRPr sz="1600">
                <a:latin typeface="Arial" panose="020B0604020202020204" pitchFamily="34" charset="0"/>
                <a:cs typeface="Arial" panose="020B0604020202020204" pitchFamily="34" charset="0"/>
              </a:endParaRPr>
            </a:p>
          </p:txBody>
        </p:sp>
        <p:sp>
          <p:nvSpPr>
            <p:cNvPr id="150" name="Google Shape;150;p18"/>
            <p:cNvSpPr txBox="1"/>
            <p:nvPr/>
          </p:nvSpPr>
          <p:spPr>
            <a:xfrm>
              <a:off x="264060" y="1196063"/>
              <a:ext cx="1165973" cy="738622"/>
            </a:xfrm>
            <a:prstGeom prst="rect">
              <a:avLst/>
            </a:prstGeom>
            <a:noFill/>
            <a:ln>
              <a:noFill/>
            </a:ln>
          </p:spPr>
          <p:txBody>
            <a:bodyPr spcFirstLastPara="1" wrap="square" lIns="121900" tIns="121900" rIns="121900" bIns="121900" anchor="t" anchorCtr="0">
              <a:spAutoFit/>
            </a:bodyPr>
            <a:lstStyle/>
            <a:p>
              <a:r>
                <a:rPr lang="en" sz="1600">
                  <a:latin typeface="Arial" panose="020B0604020202020204" pitchFamily="34" charset="0"/>
                  <a:cs typeface="Arial" panose="020B0604020202020204" pitchFamily="34" charset="0"/>
                </a:rPr>
                <a:t>Intrinsic Reward</a:t>
              </a:r>
              <a:endParaRPr sz="1600">
                <a:latin typeface="Arial" panose="020B0604020202020204" pitchFamily="34" charset="0"/>
                <a:cs typeface="Arial" panose="020B0604020202020204" pitchFamily="34" charset="0"/>
              </a:endParaRPr>
            </a:p>
          </p:txBody>
        </p:sp>
        <p:sp>
          <p:nvSpPr>
            <p:cNvPr id="151" name="Google Shape;151;p18"/>
            <p:cNvSpPr txBox="1"/>
            <p:nvPr/>
          </p:nvSpPr>
          <p:spPr>
            <a:xfrm>
              <a:off x="3151558" y="4135801"/>
              <a:ext cx="1165973" cy="492401"/>
            </a:xfrm>
            <a:prstGeom prst="rect">
              <a:avLst/>
            </a:prstGeom>
            <a:noFill/>
            <a:ln>
              <a:noFill/>
            </a:ln>
          </p:spPr>
          <p:txBody>
            <a:bodyPr spcFirstLastPara="1" wrap="square" lIns="121900" tIns="121900" rIns="121900" bIns="121900" anchor="t" anchorCtr="0">
              <a:spAutoFit/>
            </a:bodyPr>
            <a:lstStyle/>
            <a:p>
              <a:r>
                <a:rPr lang="en" sz="1600" dirty="0">
                  <a:latin typeface="Arial" panose="020B0604020202020204" pitchFamily="34" charset="0"/>
                  <a:cs typeface="Arial" panose="020B0604020202020204" pitchFamily="34" charset="0"/>
                </a:rPr>
                <a:t>RNN</a:t>
              </a:r>
              <a:endParaRPr sz="1600" dirty="0">
                <a:latin typeface="Arial" panose="020B0604020202020204" pitchFamily="34" charset="0"/>
                <a:cs typeface="Arial" panose="020B0604020202020204" pitchFamily="34" charset="0"/>
              </a:endParaRPr>
            </a:p>
          </p:txBody>
        </p:sp>
      </p:grpSp>
      <p:sp>
        <p:nvSpPr>
          <p:cNvPr id="158" name="Google Shape;158;p18"/>
          <p:cNvSpPr txBox="1"/>
          <p:nvPr/>
        </p:nvSpPr>
        <p:spPr>
          <a:xfrm>
            <a:off x="90558" y="5768186"/>
            <a:ext cx="6764096" cy="1061600"/>
          </a:xfrm>
          <a:prstGeom prst="rect">
            <a:avLst/>
          </a:prstGeom>
          <a:noFill/>
          <a:ln>
            <a:noFill/>
          </a:ln>
        </p:spPr>
        <p:txBody>
          <a:bodyPr spcFirstLastPara="1" wrap="square" lIns="121900" tIns="121900" rIns="121900" bIns="121900" anchor="t" anchorCtr="0">
            <a:noAutofit/>
          </a:bodyPr>
          <a:lstStyle/>
          <a:p>
            <a:r>
              <a:rPr lang="en-GB" sz="1333" dirty="0">
                <a:solidFill>
                  <a:srgbClr val="00B0F0"/>
                </a:solidFill>
                <a:latin typeface="Arial" panose="020B0604020202020204" pitchFamily="34" charset="0"/>
                <a:cs typeface="Arial" panose="020B0604020202020204" pitchFamily="34" charset="0"/>
              </a:rPr>
              <a:t>Ramesh, Kirsch, Van </a:t>
            </a:r>
            <a:r>
              <a:rPr lang="en-GB" sz="1333" dirty="0" err="1">
                <a:solidFill>
                  <a:srgbClr val="00B0F0"/>
                </a:solidFill>
                <a:latin typeface="Arial" panose="020B0604020202020204" pitchFamily="34" charset="0"/>
                <a:cs typeface="Arial" panose="020B0604020202020204" pitchFamily="34" charset="0"/>
              </a:rPr>
              <a:t>Steenkiste</a:t>
            </a:r>
            <a:r>
              <a:rPr lang="en-GB" sz="1333" dirty="0">
                <a:solidFill>
                  <a:srgbClr val="00B0F0"/>
                </a:solidFill>
                <a:latin typeface="Arial" panose="020B0604020202020204" pitchFamily="34" charset="0"/>
                <a:cs typeface="Arial" panose="020B0604020202020204" pitchFamily="34" charset="0"/>
              </a:rPr>
              <a:t>, </a:t>
            </a:r>
            <a:r>
              <a:rPr lang="en-GB" sz="1333" dirty="0" err="1">
                <a:solidFill>
                  <a:srgbClr val="00B0F0"/>
                </a:solidFill>
                <a:latin typeface="Arial" panose="020B0604020202020204" pitchFamily="34" charset="0"/>
                <a:cs typeface="Arial" panose="020B0604020202020204" pitchFamily="34" charset="0"/>
              </a:rPr>
              <a:t>Schmidhuber</a:t>
            </a:r>
            <a:r>
              <a:rPr lang="en-GB" sz="1333" dirty="0">
                <a:solidFill>
                  <a:srgbClr val="00B0F0"/>
                </a:solidFill>
                <a:latin typeface="Arial" panose="020B0604020202020204" pitchFamily="34" charset="0"/>
                <a:cs typeface="Arial" panose="020B0604020202020204" pitchFamily="34" charset="0"/>
              </a:rPr>
              <a:t>. </a:t>
            </a:r>
            <a:r>
              <a:rPr lang="en-GB" sz="1333" dirty="0" err="1">
                <a:solidFill>
                  <a:srgbClr val="00B0F0"/>
                </a:solidFill>
                <a:latin typeface="Arial" panose="020B0604020202020204" pitchFamily="34" charset="0"/>
                <a:cs typeface="Arial" panose="020B0604020202020204" pitchFamily="34" charset="0"/>
              </a:rPr>
              <a:t>NeurIPS</a:t>
            </a:r>
            <a:r>
              <a:rPr lang="en-GB" sz="1333" dirty="0">
                <a:solidFill>
                  <a:srgbClr val="00B0F0"/>
                </a:solidFill>
                <a:latin typeface="Arial" panose="020B0604020202020204" pitchFamily="34" charset="0"/>
                <a:cs typeface="Arial" panose="020B0604020202020204" pitchFamily="34" charset="0"/>
              </a:rPr>
              <a:t> 2022, “Exploring through Random Curiosity with General Value Functions”</a:t>
            </a:r>
          </a:p>
          <a:p>
            <a:r>
              <a:rPr lang="en" sz="1333" dirty="0">
                <a:solidFill>
                  <a:srgbClr val="00B0F0"/>
                </a:solidFill>
                <a:latin typeface="Arial" panose="020B0604020202020204" pitchFamily="34" charset="0"/>
                <a:cs typeface="Arial" panose="020B0604020202020204" pitchFamily="34" charset="0"/>
              </a:rPr>
              <a:t>Herrmann, Kirsch, </a:t>
            </a:r>
            <a:r>
              <a:rPr lang="en" sz="1333" dirty="0" err="1">
                <a:solidFill>
                  <a:srgbClr val="00B0F0"/>
                </a:solidFill>
                <a:latin typeface="Arial" panose="020B0604020202020204" pitchFamily="34" charset="0"/>
                <a:cs typeface="Arial" panose="020B0604020202020204" pitchFamily="34" charset="0"/>
              </a:rPr>
              <a:t>Schmidhuber</a:t>
            </a:r>
            <a:r>
              <a:rPr lang="en" sz="1333" dirty="0">
                <a:solidFill>
                  <a:srgbClr val="00B0F0"/>
                </a:solidFill>
                <a:latin typeface="Arial" panose="020B0604020202020204" pitchFamily="34" charset="0"/>
                <a:cs typeface="Arial" panose="020B0604020202020204" pitchFamily="34" charset="0"/>
              </a:rPr>
              <a:t>. </a:t>
            </a:r>
            <a:r>
              <a:rPr lang="en" sz="1333" dirty="0" err="1">
                <a:solidFill>
                  <a:srgbClr val="00B0F0"/>
                </a:solidFill>
                <a:latin typeface="Arial" panose="020B0604020202020204" pitchFamily="34" charset="0"/>
                <a:cs typeface="Arial" panose="020B0604020202020204" pitchFamily="34" charset="0"/>
              </a:rPr>
              <a:t>ArXiv</a:t>
            </a:r>
            <a:r>
              <a:rPr lang="en" sz="1333" dirty="0">
                <a:solidFill>
                  <a:srgbClr val="00B0F0"/>
                </a:solidFill>
                <a:latin typeface="Arial" panose="020B0604020202020204" pitchFamily="34" charset="0"/>
                <a:cs typeface="Arial" panose="020B0604020202020204" pitchFamily="34" charset="0"/>
              </a:rPr>
              <a:t> 2022: “Learning One Abstract Bit at a Time Through Self-Invented Experiments Encoded as Neural Networks”</a:t>
            </a:r>
            <a:endParaRPr sz="1333" dirty="0">
              <a:solidFill>
                <a:srgbClr val="00B0F0"/>
              </a:solidFill>
              <a:latin typeface="Arial" panose="020B0604020202020204" pitchFamily="34" charset="0"/>
              <a:cs typeface="Arial" panose="020B0604020202020204" pitchFamily="34" charset="0"/>
            </a:endParaRPr>
          </a:p>
        </p:txBody>
      </p:sp>
      <p:sp>
        <p:nvSpPr>
          <p:cNvPr id="159" name="Google Shape;159;p18"/>
          <p:cNvSpPr txBox="1"/>
          <p:nvPr/>
        </p:nvSpPr>
        <p:spPr>
          <a:xfrm>
            <a:off x="6818279" y="88174"/>
            <a:ext cx="5283163" cy="6769826"/>
          </a:xfrm>
          <a:prstGeom prst="rect">
            <a:avLst/>
          </a:prstGeom>
          <a:noFill/>
          <a:ln>
            <a:noFill/>
          </a:ln>
        </p:spPr>
        <p:txBody>
          <a:bodyPr spcFirstLastPara="1" wrap="square" lIns="121900" tIns="121900" rIns="121900" bIns="121900" anchor="t" anchorCtr="0">
            <a:noAutofit/>
          </a:bodyPr>
          <a:lstStyle/>
          <a:p>
            <a:pPr marL="186262">
              <a:buClr>
                <a:srgbClr val="595959"/>
              </a:buClr>
              <a:buSzPts val="1400"/>
            </a:pPr>
            <a:r>
              <a:rPr lang="en-GB" sz="2800" dirty="0">
                <a:solidFill>
                  <a:srgbClr val="00B0F0"/>
                </a:solidFill>
                <a:latin typeface="Arial" panose="020B0604020202020204" pitchFamily="34" charset="0"/>
                <a:cs typeface="Arial" panose="020B0604020202020204" pitchFamily="34" charset="0"/>
              </a:rPr>
              <a:t>A neural net actively learns one abstract bit at a time </a:t>
            </a:r>
            <a:r>
              <a:rPr lang="en-GB" sz="2800" dirty="0">
                <a:solidFill>
                  <a:srgbClr val="595959"/>
                </a:solidFill>
                <a:latin typeface="Arial" panose="020B0604020202020204" pitchFamily="34" charset="0"/>
                <a:cs typeface="Arial" panose="020B0604020202020204" pitchFamily="34" charset="0"/>
              </a:rPr>
              <a:t>by proposing hypotheses to be verified or falsified through (possibly time-consuming) </a:t>
            </a:r>
            <a:r>
              <a:rPr lang="en-GB" sz="2800" dirty="0">
                <a:solidFill>
                  <a:srgbClr val="00B0F0"/>
                </a:solidFill>
                <a:latin typeface="Arial" panose="020B0604020202020204" pitchFamily="34" charset="0"/>
                <a:cs typeface="Arial" panose="020B0604020202020204" pitchFamily="34" charset="0"/>
              </a:rPr>
              <a:t>computational experiments </a:t>
            </a:r>
            <a:r>
              <a:rPr lang="en-GB" sz="2800" dirty="0">
                <a:latin typeface="Arial" panose="020B0604020202020204" pitchFamily="34" charset="0"/>
                <a:cs typeface="Arial" panose="020B0604020202020204" pitchFamily="34" charset="0"/>
              </a:rPr>
              <a:t>(</a:t>
            </a:r>
            <a:r>
              <a:rPr lang="en-GB" sz="2800" dirty="0">
                <a:solidFill>
                  <a:srgbClr val="595959"/>
                </a:solidFill>
                <a:latin typeface="Arial" panose="020B0604020202020204" pitchFamily="34" charset="0"/>
                <a:cs typeface="Arial" panose="020B0604020202020204" pitchFamily="34" charset="0"/>
              </a:rPr>
              <a:t>including thought experiments)</a:t>
            </a:r>
            <a:r>
              <a:rPr lang="en-GB" sz="2800" dirty="0">
                <a:solidFill>
                  <a:srgbClr val="00B0F0"/>
                </a:solidFill>
                <a:latin typeface="Arial" panose="020B0604020202020204" pitchFamily="34" charset="0"/>
                <a:cs typeface="Arial" panose="020B0604020202020204" pitchFamily="34" charset="0"/>
              </a:rPr>
              <a:t> encoded as RNN weight matrices for another net</a:t>
            </a:r>
            <a:r>
              <a:rPr lang="en-GB" sz="2800" dirty="0">
                <a:solidFill>
                  <a:srgbClr val="595959"/>
                </a:solidFill>
                <a:latin typeface="Arial" panose="020B0604020202020204" pitchFamily="34" charset="0"/>
                <a:cs typeface="Arial" panose="020B0604020202020204" pitchFamily="34" charset="0"/>
              </a:rPr>
              <a:t>.  Strong bias towards the simplest, least costly “interesting” experiments with still surprising yes/no outcomes (until they become boring).</a:t>
            </a:r>
            <a:endParaRPr sz="2800" dirty="0">
              <a:solidFill>
                <a:srgbClr val="595959"/>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51320B0-B529-6ADF-5A92-21D5EFABA1CC}"/>
              </a:ext>
            </a:extLst>
          </p:cNvPr>
          <p:cNvSpPr/>
          <p:nvPr/>
        </p:nvSpPr>
        <p:spPr>
          <a:xfrm>
            <a:off x="0" y="0"/>
            <a:ext cx="6854653" cy="6857999"/>
          </a:xfrm>
          <a:prstGeom prst="rect">
            <a:avLst/>
          </a:prstGeom>
          <a:no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D7B20CB-5EC2-3141-03D8-44E00DE0BB7E}"/>
              </a:ext>
            </a:extLst>
          </p:cNvPr>
          <p:cNvSpPr txBox="1"/>
          <p:nvPr/>
        </p:nvSpPr>
        <p:spPr>
          <a:xfrm>
            <a:off x="305625" y="186758"/>
            <a:ext cx="6243402" cy="954107"/>
          </a:xfrm>
          <a:prstGeom prst="rect">
            <a:avLst/>
          </a:prstGeom>
          <a:noFill/>
        </p:spPr>
        <p:txBody>
          <a:bodyPr wrap="square">
            <a:spAutoFit/>
          </a:bodyPr>
          <a:lstStyle/>
          <a:p>
            <a:r>
              <a:rPr lang="en" sz="2800" dirty="0">
                <a:latin typeface="Arial" panose="020B0604020202020204" pitchFamily="34" charset="0"/>
                <a:cs typeface="Arial" panose="020B0604020202020204" pitchFamily="34" charset="0"/>
              </a:rPr>
              <a:t>Recent work on artificial curiosity     for </a:t>
            </a:r>
            <a:r>
              <a:rPr lang="en" sz="2800" dirty="0">
                <a:solidFill>
                  <a:srgbClr val="00B0F0"/>
                </a:solidFill>
                <a:latin typeface="Arial" panose="020B0604020202020204" pitchFamily="34" charset="0"/>
                <a:cs typeface="Arial" panose="020B0604020202020204" pitchFamily="34" charset="0"/>
              </a:rPr>
              <a:t>abstract</a:t>
            </a:r>
            <a:r>
              <a:rPr lang="en" sz="2800" dirty="0">
                <a:latin typeface="Arial" panose="020B0604020202020204" pitchFamily="34" charset="0"/>
                <a:cs typeface="Arial" panose="020B0604020202020204" pitchFamily="34" charset="0"/>
              </a:rPr>
              <a:t> world models</a:t>
            </a:r>
            <a:endParaRPr lang="en-DE" sz="2800" dirty="0">
              <a:latin typeface="Arial" panose="020B0604020202020204" pitchFamily="34"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7"/>
          <p:cNvPicPr preferRelativeResize="0"/>
          <p:nvPr/>
        </p:nvPicPr>
        <p:blipFill>
          <a:blip r:embed="rId3">
            <a:alphaModFix/>
          </a:blip>
          <a:stretch>
            <a:fillRect/>
          </a:stretch>
        </p:blipFill>
        <p:spPr>
          <a:xfrm>
            <a:off x="90117" y="3608896"/>
            <a:ext cx="5181600" cy="2590784"/>
          </a:xfrm>
          <a:prstGeom prst="rect">
            <a:avLst/>
          </a:prstGeom>
          <a:noFill/>
          <a:ln>
            <a:noFill/>
          </a:ln>
        </p:spPr>
      </p:pic>
      <p:grpSp>
        <p:nvGrpSpPr>
          <p:cNvPr id="105" name="Google Shape;105;p17"/>
          <p:cNvGrpSpPr/>
          <p:nvPr/>
        </p:nvGrpSpPr>
        <p:grpSpPr>
          <a:xfrm>
            <a:off x="29496" y="690410"/>
            <a:ext cx="6851602" cy="2450996"/>
            <a:chOff x="268025" y="1281400"/>
            <a:chExt cx="3886200" cy="1290418"/>
          </a:xfrm>
        </p:grpSpPr>
        <p:pic>
          <p:nvPicPr>
            <p:cNvPr id="106" name="Google Shape;106;p17"/>
            <p:cNvPicPr preferRelativeResize="0"/>
            <p:nvPr/>
          </p:nvPicPr>
          <p:blipFill>
            <a:blip r:embed="rId4">
              <a:alphaModFix/>
            </a:blip>
            <a:stretch>
              <a:fillRect/>
            </a:stretch>
          </p:blipFill>
          <p:spPr>
            <a:xfrm>
              <a:off x="335613" y="1281400"/>
              <a:ext cx="3685975" cy="1066100"/>
            </a:xfrm>
            <a:prstGeom prst="rect">
              <a:avLst/>
            </a:prstGeom>
            <a:noFill/>
            <a:ln>
              <a:noFill/>
            </a:ln>
          </p:spPr>
        </p:pic>
        <p:sp>
          <p:nvSpPr>
            <p:cNvPr id="107" name="Google Shape;107;p17"/>
            <p:cNvSpPr txBox="1"/>
            <p:nvPr/>
          </p:nvSpPr>
          <p:spPr>
            <a:xfrm>
              <a:off x="268025" y="2294850"/>
              <a:ext cx="3886200" cy="276968"/>
            </a:xfrm>
            <a:prstGeom prst="rect">
              <a:avLst/>
            </a:prstGeom>
            <a:noFill/>
            <a:ln>
              <a:noFill/>
            </a:ln>
          </p:spPr>
          <p:txBody>
            <a:bodyPr spcFirstLastPara="1" wrap="square" lIns="121900" tIns="121900" rIns="121900" bIns="121900" anchor="t" anchorCtr="0">
              <a:spAutoFit/>
            </a:bodyPr>
            <a:lstStyle/>
            <a:p>
              <a:r>
                <a:rPr lang="en" sz="800">
                  <a:solidFill>
                    <a:srgbClr val="434343"/>
                  </a:solidFill>
                  <a:latin typeface="Arial" panose="020B0604020202020204" pitchFamily="34" charset="0"/>
                  <a:cs typeface="Arial" panose="020B0604020202020204" pitchFamily="34" charset="0"/>
                </a:rPr>
                <a:t>CC1OB(c2cnn(C)c2)OC1C.Nc1cccc(Br)c1</a:t>
              </a:r>
              <a:r>
                <a:rPr lang="en" sz="800">
                  <a:latin typeface="Arial" panose="020B0604020202020204" pitchFamily="34" charset="0"/>
                  <a:cs typeface="Arial" panose="020B0604020202020204" pitchFamily="34" charset="0"/>
                </a:rPr>
                <a:t>&gt;</a:t>
              </a:r>
              <a:r>
                <a:rPr lang="en" sz="800">
                  <a:solidFill>
                    <a:srgbClr val="4A86E8"/>
                  </a:solidFill>
                  <a:latin typeface="Arial" panose="020B0604020202020204" pitchFamily="34" charset="0"/>
                  <a:cs typeface="Arial" panose="020B0604020202020204" pitchFamily="34" charset="0"/>
                </a:rPr>
                <a:t>O=C([O-])[O-].[Na+].[Na+].Cc1ccccc1</a:t>
              </a:r>
              <a:r>
                <a:rPr lang="en" sz="800">
                  <a:latin typeface="Arial" panose="020B0604020202020204" pitchFamily="34" charset="0"/>
                  <a:cs typeface="Arial" panose="020B0604020202020204" pitchFamily="34" charset="0"/>
                </a:rPr>
                <a:t>&gt;</a:t>
              </a:r>
              <a:r>
                <a:rPr lang="en" sz="800">
                  <a:solidFill>
                    <a:srgbClr val="A64D79"/>
                  </a:solidFill>
                  <a:latin typeface="Arial" panose="020B0604020202020204" pitchFamily="34" charset="0"/>
                  <a:cs typeface="Arial" panose="020B0604020202020204" pitchFamily="34" charset="0"/>
                </a:rPr>
                <a:t>Cn1cc(-c2cccc(N)c2)cn1</a:t>
              </a:r>
              <a:endParaRPr sz="800">
                <a:solidFill>
                  <a:srgbClr val="A64D79"/>
                </a:solidFill>
                <a:latin typeface="Arial" panose="020B0604020202020204" pitchFamily="34" charset="0"/>
                <a:cs typeface="Arial" panose="020B0604020202020204" pitchFamily="34" charset="0"/>
              </a:endParaRPr>
            </a:p>
          </p:txBody>
        </p:sp>
      </p:grpSp>
      <p:sp>
        <p:nvSpPr>
          <p:cNvPr id="108" name="Google Shape;108;p17"/>
          <p:cNvSpPr txBox="1"/>
          <p:nvPr/>
        </p:nvSpPr>
        <p:spPr>
          <a:xfrm>
            <a:off x="7004521" y="112527"/>
            <a:ext cx="4882680" cy="6560649"/>
          </a:xfrm>
          <a:prstGeom prst="rect">
            <a:avLst/>
          </a:prstGeom>
          <a:noFill/>
          <a:ln>
            <a:noFill/>
          </a:ln>
        </p:spPr>
        <p:txBody>
          <a:bodyPr spcFirstLastPara="1" wrap="square" lIns="96433" tIns="48200" rIns="96433" bIns="48200" anchor="t" anchorCtr="0">
            <a:spAutoFit/>
          </a:bodyPr>
          <a:lstStyle/>
          <a:p>
            <a:pPr>
              <a:buClr>
                <a:schemeClr val="dk1"/>
              </a:buClr>
              <a:buSzPts val="1100"/>
            </a:pPr>
            <a:r>
              <a:rPr lang="en" sz="2800" dirty="0">
                <a:solidFill>
                  <a:schemeClr val="dk1"/>
                </a:solidFill>
                <a:latin typeface="Arial" panose="020B0604020202020204" pitchFamily="34" charset="0"/>
                <a:ea typeface="Calibri"/>
                <a:cs typeface="Arial" panose="020B0604020202020204" pitchFamily="34" charset="0"/>
                <a:sym typeface="Calibri"/>
              </a:rPr>
              <a:t>At the </a:t>
            </a:r>
            <a:r>
              <a:rPr lang="en" sz="2800" dirty="0">
                <a:solidFill>
                  <a:srgbClr val="00B0F0"/>
                </a:solidFill>
                <a:latin typeface="Arial" panose="020B0604020202020204" pitchFamily="34" charset="0"/>
                <a:ea typeface="Calibri"/>
                <a:cs typeface="Arial" panose="020B0604020202020204" pitchFamily="34" charset="0"/>
                <a:sym typeface="Calibri"/>
              </a:rPr>
              <a:t>KAUST </a:t>
            </a:r>
            <a:r>
              <a:rPr lang="en" sz="2800" dirty="0" err="1">
                <a:solidFill>
                  <a:srgbClr val="00B0F0"/>
                </a:solidFill>
                <a:latin typeface="Arial" panose="020B0604020202020204" pitchFamily="34" charset="0"/>
                <a:ea typeface="Calibri"/>
                <a:cs typeface="Arial" panose="020B0604020202020204" pitchFamily="34" charset="0"/>
                <a:sym typeface="Calibri"/>
              </a:rPr>
              <a:t>GenAI</a:t>
            </a:r>
            <a:r>
              <a:rPr lang="en" sz="2800" dirty="0">
                <a:solidFill>
                  <a:srgbClr val="00B0F0"/>
                </a:solidFill>
                <a:latin typeface="Arial" panose="020B0604020202020204" pitchFamily="34" charset="0"/>
                <a:ea typeface="Calibri"/>
                <a:cs typeface="Arial" panose="020B0604020202020204" pitchFamily="34" charset="0"/>
                <a:sym typeface="Calibri"/>
              </a:rPr>
              <a:t> Center </a:t>
            </a:r>
            <a:r>
              <a:rPr lang="en" sz="2800" dirty="0">
                <a:solidFill>
                  <a:schemeClr val="dk1"/>
                </a:solidFill>
                <a:latin typeface="Arial" panose="020B0604020202020204" pitchFamily="34" charset="0"/>
                <a:ea typeface="Calibri"/>
                <a:cs typeface="Arial" panose="020B0604020202020204" pitchFamily="34" charset="0"/>
                <a:sym typeface="Calibri"/>
              </a:rPr>
              <a:t>and the </a:t>
            </a:r>
            <a:r>
              <a:rPr lang="en" sz="2800" dirty="0">
                <a:solidFill>
                  <a:srgbClr val="00B0F0"/>
                </a:solidFill>
                <a:latin typeface="Arial" panose="020B0604020202020204" pitchFamily="34" charset="0"/>
                <a:ea typeface="Calibri"/>
                <a:cs typeface="Arial" panose="020B0604020202020204" pitchFamily="34" charset="0"/>
                <a:sym typeface="Calibri"/>
              </a:rPr>
              <a:t>Swiss AI Lab IDSIA</a:t>
            </a:r>
            <a:r>
              <a:rPr lang="en" sz="2800" dirty="0">
                <a:solidFill>
                  <a:schemeClr val="dk1"/>
                </a:solidFill>
                <a:latin typeface="Arial" panose="020B0604020202020204" pitchFamily="34" charset="0"/>
                <a:ea typeface="Calibri"/>
                <a:cs typeface="Arial" panose="020B0604020202020204" pitchFamily="34" charset="0"/>
                <a:sym typeface="Calibri"/>
              </a:rPr>
              <a:t>,  we have many use cases for curious AIs, e.g., in </a:t>
            </a:r>
            <a:r>
              <a:rPr lang="en" sz="2800" dirty="0">
                <a:solidFill>
                  <a:srgbClr val="00B0F0"/>
                </a:solidFill>
                <a:latin typeface="Arial" panose="020B0604020202020204" pitchFamily="34" charset="0"/>
                <a:ea typeface="Calibri"/>
                <a:cs typeface="Arial" panose="020B0604020202020204" pitchFamily="34" charset="0"/>
                <a:sym typeface="Calibri"/>
              </a:rPr>
              <a:t>chemistry, material design, drug design, direct capture of carbon from air …</a:t>
            </a:r>
          </a:p>
          <a:p>
            <a:pPr>
              <a:buClr>
                <a:schemeClr val="dk1"/>
              </a:buClr>
              <a:buSzPts val="1100"/>
            </a:pPr>
            <a:endParaRPr lang="en" sz="2800" dirty="0">
              <a:solidFill>
                <a:srgbClr val="00B0F0"/>
              </a:solidFill>
              <a:latin typeface="Arial" panose="020B0604020202020204" pitchFamily="34" charset="0"/>
              <a:ea typeface="Calibri"/>
              <a:cs typeface="Arial" panose="020B0604020202020204" pitchFamily="34" charset="0"/>
              <a:sym typeface="Calibri"/>
            </a:endParaRPr>
          </a:p>
          <a:p>
            <a:pPr>
              <a:buClr>
                <a:schemeClr val="dk1"/>
              </a:buClr>
              <a:buSzPts val="1100"/>
            </a:pPr>
            <a:endParaRPr lang="en" sz="2800" dirty="0">
              <a:latin typeface="Arial" panose="020B0604020202020204" pitchFamily="34" charset="0"/>
              <a:ea typeface="Calibri"/>
              <a:cs typeface="Arial" panose="020B0604020202020204" pitchFamily="34" charset="0"/>
              <a:sym typeface="Calibri"/>
            </a:endParaRPr>
          </a:p>
          <a:p>
            <a:pPr>
              <a:buClr>
                <a:schemeClr val="dk1"/>
              </a:buClr>
              <a:buSzPts val="1100"/>
            </a:pPr>
            <a:endParaRPr lang="en" sz="2800" dirty="0">
              <a:latin typeface="Arial" panose="020B0604020202020204" pitchFamily="34" charset="0"/>
              <a:ea typeface="Calibri"/>
              <a:cs typeface="Arial" panose="020B0604020202020204" pitchFamily="34" charset="0"/>
              <a:sym typeface="Calibri"/>
            </a:endParaRPr>
          </a:p>
          <a:p>
            <a:pPr>
              <a:buClr>
                <a:schemeClr val="dk1"/>
              </a:buClr>
              <a:buSzPts val="1100"/>
            </a:pPr>
            <a:endParaRPr lang="en" sz="2800" dirty="0">
              <a:latin typeface="Arial" panose="020B0604020202020204" pitchFamily="34" charset="0"/>
              <a:ea typeface="Calibri"/>
              <a:cs typeface="Arial" panose="020B0604020202020204" pitchFamily="34" charset="0"/>
              <a:sym typeface="Calibri"/>
            </a:endParaRPr>
          </a:p>
          <a:p>
            <a:pPr>
              <a:buClr>
                <a:schemeClr val="dk1"/>
              </a:buClr>
              <a:buSzPts val="1100"/>
            </a:pPr>
            <a:endParaRPr lang="en" sz="2800" dirty="0">
              <a:latin typeface="Arial" panose="020B0604020202020204" pitchFamily="34" charset="0"/>
              <a:ea typeface="Calibri"/>
              <a:cs typeface="Arial" panose="020B0604020202020204" pitchFamily="34" charset="0"/>
              <a:sym typeface="Calibri"/>
            </a:endParaRPr>
          </a:p>
          <a:p>
            <a:pPr>
              <a:buClr>
                <a:schemeClr val="dk1"/>
              </a:buClr>
              <a:buSzPts val="1100"/>
            </a:pPr>
            <a:endParaRPr lang="en" sz="2800" dirty="0">
              <a:latin typeface="Arial" panose="020B0604020202020204" pitchFamily="34" charset="0"/>
              <a:ea typeface="Calibri"/>
              <a:cs typeface="Arial" panose="020B0604020202020204" pitchFamily="34" charset="0"/>
              <a:sym typeface="Calibri"/>
            </a:endParaRPr>
          </a:p>
          <a:p>
            <a:pPr>
              <a:buClr>
                <a:schemeClr val="dk1"/>
              </a:buClr>
              <a:buSzPts val="1100"/>
            </a:pPr>
            <a:r>
              <a:rPr lang="en" sz="2800" dirty="0">
                <a:latin typeface="Arial" panose="020B0604020202020204" pitchFamily="34" charset="0"/>
                <a:ea typeface="Calibri"/>
                <a:cs typeface="Arial" panose="020B0604020202020204" pitchFamily="34" charset="0"/>
                <a:sym typeface="Calibri"/>
              </a:rPr>
              <a:t>AI scientists will revolutionize  all of science!</a:t>
            </a:r>
            <a:endParaRPr sz="2800" dirty="0">
              <a:latin typeface="Arial" panose="020B0604020202020204" pitchFamily="34" charset="0"/>
              <a:ea typeface="Calibri"/>
              <a:cs typeface="Arial" panose="020B0604020202020204" pitchFamily="34" charset="0"/>
              <a:sym typeface="Calibri"/>
            </a:endParaRPr>
          </a:p>
        </p:txBody>
      </p:sp>
      <p:sp>
        <p:nvSpPr>
          <p:cNvPr id="109" name="Google Shape;109;p17"/>
          <p:cNvSpPr txBox="1"/>
          <p:nvPr/>
        </p:nvSpPr>
        <p:spPr>
          <a:xfrm>
            <a:off x="103235" y="72918"/>
            <a:ext cx="6854653" cy="738623"/>
          </a:xfrm>
          <a:prstGeom prst="rect">
            <a:avLst/>
          </a:prstGeom>
          <a:noFill/>
          <a:ln>
            <a:noFill/>
          </a:ln>
        </p:spPr>
        <p:txBody>
          <a:bodyPr spcFirstLastPara="1" wrap="square" lIns="121900" tIns="121900" rIns="121900" bIns="121900" anchor="t" anchorCtr="0">
            <a:spAutoFit/>
          </a:bodyPr>
          <a:lstStyle/>
          <a:p>
            <a:r>
              <a:rPr lang="en" sz="1600" dirty="0">
                <a:latin typeface="Arial" panose="020B0604020202020204" pitchFamily="34" charset="0"/>
                <a:cs typeface="Arial" panose="020B0604020202020204" pitchFamily="34" charset="0"/>
              </a:rPr>
              <a:t>SMILES: text notation for molecules and reactions. Use transformers to predict reaction parts: products, reactants, reagents…</a:t>
            </a:r>
            <a:endParaRPr sz="1600" dirty="0">
              <a:latin typeface="Arial" panose="020B0604020202020204" pitchFamily="34" charset="0"/>
              <a:cs typeface="Arial" panose="020B0604020202020204" pitchFamily="34" charset="0"/>
            </a:endParaRPr>
          </a:p>
        </p:txBody>
      </p:sp>
      <p:sp>
        <p:nvSpPr>
          <p:cNvPr id="110" name="Google Shape;110;p17"/>
          <p:cNvSpPr txBox="1"/>
          <p:nvPr/>
        </p:nvSpPr>
        <p:spPr>
          <a:xfrm>
            <a:off x="5792581" y="5584147"/>
            <a:ext cx="1095557" cy="1231066"/>
          </a:xfrm>
          <a:prstGeom prst="rect">
            <a:avLst/>
          </a:prstGeom>
          <a:noFill/>
          <a:ln>
            <a:noFill/>
          </a:ln>
        </p:spPr>
        <p:txBody>
          <a:bodyPr spcFirstLastPara="1" wrap="square" lIns="121900" tIns="121900" rIns="121900" bIns="121900" anchor="t" anchorCtr="0">
            <a:spAutoFit/>
          </a:bodyPr>
          <a:lstStyle/>
          <a:p>
            <a:r>
              <a:rPr lang="en" sz="1600" dirty="0">
                <a:latin typeface="Arial" panose="020B0604020202020204" pitchFamily="34" charset="0"/>
                <a:cs typeface="Arial" panose="020B0604020202020204" pitchFamily="34" charset="0"/>
              </a:rPr>
              <a:t>USPTO: an open reaction dataset</a:t>
            </a:r>
            <a:endParaRPr sz="1600" dirty="0">
              <a:latin typeface="Arial" panose="020B0604020202020204" pitchFamily="34" charset="0"/>
              <a:cs typeface="Arial" panose="020B0604020202020204" pitchFamily="34" charset="0"/>
            </a:endParaRPr>
          </a:p>
        </p:txBody>
      </p:sp>
      <p:sp>
        <p:nvSpPr>
          <p:cNvPr id="111" name="Google Shape;111;p17"/>
          <p:cNvSpPr txBox="1"/>
          <p:nvPr/>
        </p:nvSpPr>
        <p:spPr>
          <a:xfrm>
            <a:off x="-126294" y="2963224"/>
            <a:ext cx="5499200" cy="738623"/>
          </a:xfrm>
          <a:prstGeom prst="rect">
            <a:avLst/>
          </a:prstGeom>
          <a:noFill/>
          <a:ln>
            <a:noFill/>
          </a:ln>
        </p:spPr>
        <p:txBody>
          <a:bodyPr spcFirstLastPara="1" wrap="square" lIns="121900" tIns="121900" rIns="121900" bIns="121900" anchor="t" anchorCtr="0">
            <a:spAutoFit/>
          </a:bodyPr>
          <a:lstStyle/>
          <a:p>
            <a:pPr marL="609585" indent="-406390">
              <a:buSzPts val="1200"/>
              <a:buAutoNum type="arabicPeriod"/>
            </a:pPr>
            <a:r>
              <a:rPr lang="en" sz="1600" dirty="0">
                <a:latin typeface="Arial" panose="020B0604020202020204" pitchFamily="34" charset="0"/>
                <a:cs typeface="Arial" panose="020B0604020202020204" pitchFamily="34" charset="0"/>
              </a:rPr>
              <a:t>Predict reaction conditions (reagents)</a:t>
            </a:r>
            <a:endParaRPr sz="1600" dirty="0">
              <a:latin typeface="Arial" panose="020B0604020202020204" pitchFamily="34" charset="0"/>
              <a:cs typeface="Arial" panose="020B0604020202020204" pitchFamily="34" charset="0"/>
            </a:endParaRPr>
          </a:p>
          <a:p>
            <a:pPr marL="609585" indent="-406390">
              <a:buSzPts val="1200"/>
              <a:buAutoNum type="arabicPeriod"/>
            </a:pPr>
            <a:r>
              <a:rPr lang="en" sz="1600" dirty="0">
                <a:latin typeface="Arial" panose="020B0604020202020204" pitchFamily="34" charset="0"/>
                <a:cs typeface="Arial" panose="020B0604020202020204" pitchFamily="34" charset="0"/>
              </a:rPr>
              <a:t>Use predictions to improve products</a:t>
            </a:r>
            <a:endParaRPr sz="1600" dirty="0">
              <a:latin typeface="Arial" panose="020B0604020202020204" pitchFamily="34" charset="0"/>
              <a:cs typeface="Arial" panose="020B0604020202020204" pitchFamily="34" charset="0"/>
            </a:endParaRPr>
          </a:p>
        </p:txBody>
      </p:sp>
      <p:sp>
        <p:nvSpPr>
          <p:cNvPr id="114" name="Google Shape;114;p17"/>
          <p:cNvSpPr txBox="1"/>
          <p:nvPr/>
        </p:nvSpPr>
        <p:spPr>
          <a:xfrm>
            <a:off x="123600" y="6009051"/>
            <a:ext cx="5058000" cy="842800"/>
          </a:xfrm>
          <a:prstGeom prst="rect">
            <a:avLst/>
          </a:prstGeom>
          <a:noFill/>
          <a:ln>
            <a:noFill/>
          </a:ln>
        </p:spPr>
        <p:txBody>
          <a:bodyPr spcFirstLastPara="1" wrap="square" lIns="121900" tIns="121900" rIns="121900" bIns="121900" anchor="t" anchorCtr="0">
            <a:noAutofit/>
          </a:bodyPr>
          <a:lstStyle/>
          <a:p>
            <a:r>
              <a:rPr lang="en-GB" sz="1200" b="1" dirty="0">
                <a:latin typeface="arial" panose="020B0604020202020204" pitchFamily="34" charset="0"/>
              </a:rPr>
              <a:t>Mikhail </a:t>
            </a:r>
            <a:r>
              <a:rPr lang="en-GB" sz="1200" b="1" dirty="0" err="1">
                <a:latin typeface="arial" panose="020B0604020202020204" pitchFamily="34" charset="0"/>
              </a:rPr>
              <a:t>Andronov</a:t>
            </a:r>
            <a:r>
              <a:rPr lang="en-GB" sz="1200" dirty="0">
                <a:latin typeface="arial" panose="020B0604020202020204" pitchFamily="34" charset="0"/>
              </a:rPr>
              <a:t>, V. </a:t>
            </a:r>
            <a:r>
              <a:rPr lang="en-GB" sz="1200" dirty="0" err="1">
                <a:latin typeface="arial" panose="020B0604020202020204" pitchFamily="34" charset="0"/>
              </a:rPr>
              <a:t>Voinarovska</a:t>
            </a:r>
            <a:r>
              <a:rPr lang="en-GB" sz="1200" dirty="0">
                <a:latin typeface="arial" panose="020B0604020202020204" pitchFamily="34" charset="0"/>
              </a:rPr>
              <a:t>, N. </a:t>
            </a:r>
            <a:r>
              <a:rPr lang="en-GB" sz="1200" dirty="0" err="1">
                <a:latin typeface="arial" panose="020B0604020202020204" pitchFamily="34" charset="0"/>
              </a:rPr>
              <a:t>Andronova</a:t>
            </a:r>
            <a:r>
              <a:rPr lang="en-GB" sz="1200" dirty="0">
                <a:latin typeface="arial" panose="020B0604020202020204" pitchFamily="34" charset="0"/>
              </a:rPr>
              <a:t>, M. Wand, D. </a:t>
            </a:r>
            <a:r>
              <a:rPr lang="en-GB" sz="1200" dirty="0" err="1">
                <a:latin typeface="arial" panose="020B0604020202020204" pitchFamily="34" charset="0"/>
              </a:rPr>
              <a:t>Clevert</a:t>
            </a:r>
            <a:r>
              <a:rPr lang="en-GB" sz="1200" dirty="0">
                <a:latin typeface="arial" panose="020B0604020202020204" pitchFamily="34" charset="0"/>
              </a:rPr>
              <a:t>, J. </a:t>
            </a:r>
            <a:r>
              <a:rPr lang="en-GB" sz="1200" dirty="0" err="1">
                <a:latin typeface="arial" panose="020B0604020202020204" pitchFamily="34" charset="0"/>
              </a:rPr>
              <a:t>Schmidhuber</a:t>
            </a:r>
            <a:r>
              <a:rPr lang="en-GB" sz="1200" dirty="0">
                <a:latin typeface="arial" panose="020B0604020202020204" pitchFamily="34" charset="0"/>
              </a:rPr>
              <a:t>. Reagent Prediction with a Molecular Transformer Improves Reaction Data Quality. Chemical Science, 2023.</a:t>
            </a:r>
            <a:endParaRPr sz="1200" dirty="0">
              <a:solidFill>
                <a:srgbClr val="434343"/>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FA25269-6616-8929-B16B-F3B62131DD8B}"/>
              </a:ext>
            </a:extLst>
          </p:cNvPr>
          <p:cNvSpPr/>
          <p:nvPr/>
        </p:nvSpPr>
        <p:spPr>
          <a:xfrm>
            <a:off x="2" y="1"/>
            <a:ext cx="6854653" cy="6857999"/>
          </a:xfrm>
          <a:prstGeom prst="rect">
            <a:avLst/>
          </a:prstGeom>
          <a:no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6DD6E-982A-E58F-0F00-2E9BC16E27CD}"/>
              </a:ext>
            </a:extLst>
          </p:cNvPr>
          <p:cNvSpPr txBox="1"/>
          <p:nvPr/>
        </p:nvSpPr>
        <p:spPr>
          <a:xfrm rot="16200000">
            <a:off x="8423082" y="3126683"/>
            <a:ext cx="6850999" cy="707886"/>
          </a:xfrm>
          <a:prstGeom prst="rect">
            <a:avLst/>
          </a:prstGeom>
          <a:noFill/>
        </p:spPr>
        <p:txBody>
          <a:bodyPr wrap="square">
            <a:spAutoFit/>
          </a:bodyPr>
          <a:lstStyle/>
          <a:p>
            <a:r>
              <a:rPr lang="en-DE" sz="2000" dirty="0">
                <a:latin typeface="Arial" panose="020B0604020202020204" pitchFamily="34" charset="0"/>
                <a:cs typeface="Arial" panose="020B0604020202020204" pitchFamily="34" charset="0"/>
              </a:rPr>
              <a:t>My team is standing on the shoulders of giants: </a:t>
            </a:r>
            <a:r>
              <a:rPr lang="en-GB" sz="2000" dirty="0">
                <a:latin typeface="Arial" panose="020B0604020202020204" pitchFamily="34" charset="0"/>
                <a:cs typeface="Arial" panose="020B0604020202020204" pitchFamily="34" charset="0"/>
              </a:rPr>
              <a:t>https://</a:t>
            </a:r>
            <a:r>
              <a:rPr lang="en-GB" sz="2000" dirty="0" err="1">
                <a:latin typeface="Arial" panose="020B0604020202020204" pitchFamily="34" charset="0"/>
                <a:cs typeface="Arial" panose="020B0604020202020204" pitchFamily="34" charset="0"/>
              </a:rPr>
              <a:t>people.idsia.ch</a:t>
            </a:r>
            <a:r>
              <a:rPr lang="en-GB" sz="2000" dirty="0">
                <a:latin typeface="Arial" panose="020B0604020202020204" pitchFamily="34" charset="0"/>
                <a:cs typeface="Arial" panose="020B0604020202020204" pitchFamily="34" charset="0"/>
              </a:rPr>
              <a:t>/~</a:t>
            </a:r>
            <a:r>
              <a:rPr lang="en-GB" sz="2000" dirty="0" err="1">
                <a:latin typeface="Arial" panose="020B0604020202020204" pitchFamily="34" charset="0"/>
                <a:cs typeface="Arial" panose="020B0604020202020204" pitchFamily="34" charset="0"/>
              </a:rPr>
              <a:t>juergen</a:t>
            </a:r>
            <a:r>
              <a:rPr lang="en-GB" sz="2000" dirty="0">
                <a:latin typeface="Arial" panose="020B0604020202020204" pitchFamily="34" charset="0"/>
                <a:cs typeface="Arial" panose="020B0604020202020204" pitchFamily="34" charset="0"/>
              </a:rPr>
              <a:t>/deep-learning-</a:t>
            </a:r>
            <a:r>
              <a:rPr lang="en-GB" sz="2000" dirty="0" err="1">
                <a:latin typeface="Arial" panose="020B0604020202020204" pitchFamily="34" charset="0"/>
                <a:cs typeface="Arial" panose="020B0604020202020204" pitchFamily="34" charset="0"/>
              </a:rPr>
              <a:t>history.html</a:t>
            </a:r>
            <a:endParaRPr lang="en-DE" sz="2000" dirty="0">
              <a:latin typeface="Arial" panose="020B0604020202020204" pitchFamily="34" charset="0"/>
              <a:cs typeface="Arial" panose="020B0604020202020204" pitchFamily="34" charset="0"/>
            </a:endParaRPr>
          </a:p>
        </p:txBody>
      </p:sp>
      <p:pic>
        <p:nvPicPr>
          <p:cNvPr id="18434" name="Picture 2" descr="The road to modern AI: artificial neural networks up to 1979—from shallow learning to deep learning">
            <a:hlinkClick r:id="rId3"/>
            <a:extLst>
              <a:ext uri="{FF2B5EF4-FFF2-40B4-BE49-F238E27FC236}">
                <a16:creationId xmlns:a16="http://schemas.microsoft.com/office/drawing/2014/main" id="{9E56B177-6023-F3BC-F141-AD824CF605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085095"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49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IA.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7018" y="-1250249"/>
            <a:ext cx="8864600" cy="11474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TextBox 9"/>
              <p:cNvSpPr txBox="1">
                <a:spLocks noChangeArrowheads="1"/>
              </p:cNvSpPr>
              <p:nvPr/>
            </p:nvSpPr>
            <p:spPr bwMode="auto">
              <a:xfrm>
                <a:off x="6983364" y="163091"/>
                <a:ext cx="5208636" cy="6605847"/>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a:spAutoFit/>
              </a:bodyPr>
              <a:lstStyle>
                <a:lvl1pPr>
                  <a:defRPr sz="2100">
                    <a:solidFill>
                      <a:schemeClr val="tx1"/>
                    </a:solidFill>
                    <a:latin typeface="Arial Narrow" charset="0"/>
                    <a:ea typeface="ＭＳ Ｐゴシック" charset="0"/>
                    <a:cs typeface="ＭＳ Ｐゴシック" charset="0"/>
                  </a:defRPr>
                </a:lvl1pPr>
                <a:lvl2pPr marL="742950" indent="-285750">
                  <a:defRPr sz="2100">
                    <a:solidFill>
                      <a:schemeClr val="tx1"/>
                    </a:solidFill>
                    <a:latin typeface="Arial Narrow" charset="0"/>
                    <a:ea typeface="ＭＳ Ｐゴシック" charset="0"/>
                  </a:defRPr>
                </a:lvl2pPr>
                <a:lvl3pPr marL="1143000" indent="-228600">
                  <a:defRPr sz="2100">
                    <a:solidFill>
                      <a:schemeClr val="tx1"/>
                    </a:solidFill>
                    <a:latin typeface="Arial Narrow" charset="0"/>
                    <a:ea typeface="ＭＳ Ｐゴシック" charset="0"/>
                  </a:defRPr>
                </a:lvl3pPr>
                <a:lvl4pPr marL="1600200" indent="-228600">
                  <a:defRPr sz="2100">
                    <a:solidFill>
                      <a:schemeClr val="tx1"/>
                    </a:solidFill>
                    <a:latin typeface="Arial Narrow" charset="0"/>
                    <a:ea typeface="ＭＳ Ｐゴシック" charset="0"/>
                  </a:defRPr>
                </a:lvl4pPr>
                <a:lvl5pPr marL="2057400" indent="-228600">
                  <a:defRPr sz="2100">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100">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100">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100">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100">
                    <a:solidFill>
                      <a:schemeClr val="tx1"/>
                    </a:solidFill>
                    <a:latin typeface="Arial Narrow" charset="0"/>
                    <a:ea typeface="ＭＳ Ｐゴシック" charset="0"/>
                  </a:defRPr>
                </a:lvl9pPr>
              </a:lstStyle>
              <a:p>
                <a:pPr algn="l" eaLnBrk="1" hangingPunct="1"/>
                <a:r>
                  <a:rPr lang="en-US" sz="2800" dirty="0">
                    <a:latin typeface="Arial" panose="020B0604020202020204" pitchFamily="34" charset="0"/>
                    <a:cs typeface="Arial" panose="020B0604020202020204" pitchFamily="34" charset="0"/>
                  </a:rPr>
                  <a:t>NNAISENSE 2014 motto: </a:t>
                </a:r>
              </a:p>
              <a:p>
                <a:pPr algn="l" eaLnBrk="1" hangingPunct="1"/>
                <a:r>
                  <a:rPr lang="en-US" sz="2800" dirty="0">
                    <a:solidFill>
                      <a:srgbClr val="00B0F0"/>
                    </a:solidFill>
                    <a:latin typeface="Arial" panose="020B0604020202020204" pitchFamily="34" charset="0"/>
                    <a:cs typeface="Arial" panose="020B0604020202020204" pitchFamily="34" charset="0"/>
                  </a:rPr>
                  <a:t>AI</a:t>
                </a:r>
                <a14:m>
                  <m:oMath xmlns:m="http://schemas.openxmlformats.org/officeDocument/2006/math">
                    <m:r>
                      <a:rPr lang="en-US" sz="3200" i="1" smtClean="0">
                        <a:solidFill>
                          <a:srgbClr val="00B0F0"/>
                        </a:solidFill>
                        <a:latin typeface="Cambria Math" panose="02040503050406030204" pitchFamily="18" charset="0"/>
                        <a:ea typeface="Cambria Math" panose="02040503050406030204" pitchFamily="18" charset="0"/>
                        <a:cs typeface="Arial" panose="020B0604020202020204" pitchFamily="34" charset="0"/>
                      </a:rPr>
                      <m:t>∀</m:t>
                    </m:r>
                  </m:oMath>
                </a14:m>
                <a:r>
                  <a:rPr lang="en-US" sz="2800" dirty="0">
                    <a:solidFill>
                      <a:srgbClr val="00B0F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or</a:t>
                </a:r>
                <a:r>
                  <a:rPr lang="en-US" sz="2800" dirty="0">
                    <a:solidFill>
                      <a:srgbClr val="00B0F0"/>
                    </a:solidFill>
                    <a:latin typeface="Arial" panose="020B0604020202020204" pitchFamily="34" charset="0"/>
                    <a:cs typeface="Arial" panose="020B0604020202020204" pitchFamily="34" charset="0"/>
                  </a:rPr>
                  <a:t> “AI For All”</a:t>
                </a:r>
                <a:r>
                  <a:rPr lang="en-US" sz="2800" dirty="0">
                    <a:latin typeface="Arial" panose="020B0604020202020204" pitchFamily="34" charset="0"/>
                    <a:cs typeface="Arial" panose="020B0604020202020204" pitchFamily="34" charset="0"/>
                  </a:rPr>
                  <a:t>  </a:t>
                </a:r>
              </a:p>
              <a:p>
                <a:pPr algn="l" eaLnBrk="1" hangingPunct="1"/>
                <a:endParaRPr lang="en-US" sz="2800" dirty="0">
                  <a:latin typeface="Arial" panose="020B0604020202020204" pitchFamily="34" charset="0"/>
                  <a:cs typeface="Arial" panose="020B0604020202020204" pitchFamily="34" charset="0"/>
                </a:endParaRPr>
              </a:p>
              <a:p>
                <a:pPr algn="l" eaLnBrk="1" hangingPunct="1"/>
                <a:endParaRPr lang="en-US" sz="2800" dirty="0">
                  <a:latin typeface="Arial" panose="020B0604020202020204" pitchFamily="34" charset="0"/>
                  <a:cs typeface="Arial" panose="020B0604020202020204" pitchFamily="34" charset="0"/>
                </a:endParaRPr>
              </a:p>
              <a:p>
                <a:pPr algn="l" eaLnBrk="1" hangingPunct="1"/>
                <a:r>
                  <a:rPr lang="en-US" sz="2800" dirty="0">
                    <a:latin typeface="Arial" panose="020B0604020202020204" pitchFamily="34" charset="0"/>
                    <a:cs typeface="Arial" panose="020B0604020202020204" pitchFamily="34" charset="0"/>
                  </a:rPr>
                  <a:t>     </a:t>
                </a:r>
              </a:p>
              <a:p>
                <a:pPr algn="l" eaLnBrk="1" hangingPunct="1"/>
                <a:endParaRPr lang="en-US" sz="2800" dirty="0">
                  <a:latin typeface="Arial" panose="020B0604020202020204" pitchFamily="34" charset="0"/>
                  <a:cs typeface="Arial" panose="020B0604020202020204" pitchFamily="34" charset="0"/>
                </a:endParaRPr>
              </a:p>
              <a:p>
                <a:pPr algn="l" eaLnBrk="1" hangingPunct="1"/>
                <a:r>
                  <a:rPr lang="en-US" sz="2800" dirty="0">
                    <a:latin typeface="Arial" panose="020B0604020202020204" pitchFamily="34" charset="0"/>
                    <a:cs typeface="Arial" panose="020B0604020202020204" pitchFamily="34" charset="0"/>
                  </a:rPr>
                  <a:t>Our AI is making human lives longer &amp; healthier &amp; easier &amp; happier. Every 5 years, AI is getting 10 times cheaper. AI won’t be controlled by a few big companies. No, everybody will own cheap but powerful AIs improving his/her life in many ways.</a:t>
                </a:r>
              </a:p>
            </p:txBody>
          </p:sp>
        </mc:Choice>
        <mc:Fallback xmlns="">
          <p:sp>
            <p:nvSpPr>
              <p:cNvPr id="6" name="TextBox 9"/>
              <p:cNvSpPr txBox="1">
                <a:spLocks noRot="1" noChangeAspect="1" noMove="1" noResize="1" noEditPoints="1" noAdjustHandles="1" noChangeArrowheads="1" noChangeShapeType="1" noTextEdit="1"/>
              </p:cNvSpPr>
              <p:nvPr/>
            </p:nvSpPr>
            <p:spPr bwMode="auto">
              <a:xfrm>
                <a:off x="6983364" y="163091"/>
                <a:ext cx="5208636" cy="6605847"/>
              </a:xfrm>
              <a:prstGeom prst="rect">
                <a:avLst/>
              </a:prstGeom>
              <a:blipFill>
                <a:blip r:embed="rId3"/>
                <a:stretch>
                  <a:fillRect l="-2433" t="-960" r="-3163" b="-172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DE">
                    <a:noFill/>
                  </a:rPr>
                  <a:t> </a:t>
                </a:r>
              </a:p>
            </p:txBody>
          </p:sp>
        </mc:Fallback>
      </mc:AlternateContent>
    </p:spTree>
    <p:extLst>
      <p:ext uri="{BB962C8B-B14F-4D97-AF65-F5344CB8AC3E}">
        <p14:creationId xmlns:p14="http://schemas.microsoft.com/office/powerpoint/2010/main" val="3235938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018" y="1"/>
            <a:ext cx="6854653" cy="6857999"/>
          </a:xfrm>
          <a:prstGeom prst="rect">
            <a:avLst/>
          </a:prstGeom>
          <a:no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9"/>
          <p:cNvSpPr txBox="1">
            <a:spLocks noChangeArrowheads="1"/>
          </p:cNvSpPr>
          <p:nvPr/>
        </p:nvSpPr>
        <p:spPr bwMode="auto">
          <a:xfrm>
            <a:off x="296813" y="246429"/>
            <a:ext cx="6536821" cy="6124754"/>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Lst>
        </p:spPr>
        <p:txBody>
          <a:bodyPr wrap="square">
            <a:spAutoFit/>
          </a:bodyPr>
          <a:lstStyle>
            <a:lvl1pPr>
              <a:defRPr sz="2100">
                <a:solidFill>
                  <a:schemeClr val="tx1"/>
                </a:solidFill>
                <a:latin typeface="Arial Narrow" charset="0"/>
                <a:ea typeface="ＭＳ Ｐゴシック" charset="0"/>
                <a:cs typeface="ＭＳ Ｐゴシック" charset="0"/>
              </a:defRPr>
            </a:lvl1pPr>
            <a:lvl2pPr marL="742950" indent="-285750">
              <a:defRPr sz="2100">
                <a:solidFill>
                  <a:schemeClr val="tx1"/>
                </a:solidFill>
                <a:latin typeface="Arial Narrow" charset="0"/>
                <a:ea typeface="ＭＳ Ｐゴシック" charset="0"/>
              </a:defRPr>
            </a:lvl2pPr>
            <a:lvl3pPr marL="1143000" indent="-228600">
              <a:defRPr sz="2100">
                <a:solidFill>
                  <a:schemeClr val="tx1"/>
                </a:solidFill>
                <a:latin typeface="Arial Narrow" charset="0"/>
                <a:ea typeface="ＭＳ Ｐゴシック" charset="0"/>
              </a:defRPr>
            </a:lvl3pPr>
            <a:lvl4pPr marL="1600200" indent="-228600">
              <a:defRPr sz="2100">
                <a:solidFill>
                  <a:schemeClr val="tx1"/>
                </a:solidFill>
                <a:latin typeface="Arial Narrow" charset="0"/>
                <a:ea typeface="ＭＳ Ｐゴシック" charset="0"/>
              </a:defRPr>
            </a:lvl4pPr>
            <a:lvl5pPr marL="2057400" indent="-228600">
              <a:defRPr sz="2100">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100">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100">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100">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100">
                <a:solidFill>
                  <a:schemeClr val="tx1"/>
                </a:solidFill>
                <a:latin typeface="Arial Narrow" charset="0"/>
                <a:ea typeface="ＭＳ Ｐゴシック" charset="0"/>
              </a:defRPr>
            </a:lvl9pPr>
          </a:lstStyle>
          <a:p>
            <a:pPr algn="l" eaLnBrk="1" hangingPunct="1"/>
            <a:r>
              <a:rPr lang="en-US" sz="2800" dirty="0">
                <a:solidFill>
                  <a:srgbClr val="00B0F0"/>
                </a:solidFill>
                <a:latin typeface="Arial" panose="020B0604020202020204" pitchFamily="34" charset="0"/>
                <a:cs typeface="Arial" panose="020B0604020202020204" pitchFamily="34" charset="0"/>
              </a:rPr>
              <a:t>What's missing? </a:t>
            </a:r>
            <a:r>
              <a:rPr lang="en-US" sz="2800" dirty="0">
                <a:latin typeface="Arial" panose="020B0604020202020204" pitchFamily="34" charset="0"/>
                <a:cs typeface="Arial" panose="020B0604020202020204" pitchFamily="34" charset="0"/>
              </a:rPr>
              <a:t>As mentioned earlier: it's true </a:t>
            </a:r>
            <a:r>
              <a:rPr lang="en-US" sz="2800" dirty="0">
                <a:solidFill>
                  <a:srgbClr val="00B0F0"/>
                </a:solidFill>
                <a:latin typeface="Arial" panose="020B0604020202020204" pitchFamily="34" charset="0"/>
                <a:cs typeface="Arial" panose="020B0604020202020204" pitchFamily="34" charset="0"/>
              </a:rPr>
              <a:t>AGI in the physical world, </a:t>
            </a:r>
            <a:r>
              <a:rPr lang="en-US" sz="2800" dirty="0">
                <a:latin typeface="Arial" panose="020B0604020202020204" pitchFamily="34" charset="0"/>
                <a:cs typeface="Arial" panose="020B0604020202020204" pitchFamily="34" charset="0"/>
              </a:rPr>
              <a:t>going far beyond today’s AI in the virtual world behind the screen. </a:t>
            </a:r>
          </a:p>
          <a:p>
            <a:pPr algn="l" eaLnBrk="1" hangingPunct="1"/>
            <a:endParaRPr lang="en-US" sz="2800" dirty="0">
              <a:latin typeface="Arial" panose="020B0604020202020204" pitchFamily="34" charset="0"/>
              <a:cs typeface="Arial" panose="020B0604020202020204" pitchFamily="34" charset="0"/>
            </a:endParaRPr>
          </a:p>
          <a:p>
            <a:pPr algn="l" eaLnBrk="1" hangingPunct="1"/>
            <a:r>
              <a:rPr lang="en-US" sz="2800" dirty="0">
                <a:latin typeface="Arial" panose="020B0604020202020204" pitchFamily="34" charset="0"/>
                <a:cs typeface="Arial" panose="020B0604020202020204" pitchFamily="34" charset="0"/>
              </a:rPr>
              <a:t>A next huge step will be </a:t>
            </a:r>
            <a:r>
              <a:rPr lang="en-US" sz="2800" dirty="0">
                <a:solidFill>
                  <a:srgbClr val="00B0F0"/>
                </a:solidFill>
                <a:latin typeface="Arial" panose="020B0604020202020204" pitchFamily="34" charset="0"/>
                <a:cs typeface="Arial" panose="020B0604020202020204" pitchFamily="34" charset="0"/>
              </a:rPr>
              <a:t>self-replicating, self-improving societies of physical robots &amp; 3D printers &amp; other machines &amp; automated factories.</a:t>
            </a:r>
            <a:r>
              <a:rPr lang="en-US" sz="2800" dirty="0">
                <a:latin typeface="Arial" panose="020B0604020202020204" pitchFamily="34" charset="0"/>
                <a:cs typeface="Arial" panose="020B0604020202020204" pitchFamily="34" charset="0"/>
              </a:rPr>
              <a:t> </a:t>
            </a:r>
          </a:p>
          <a:p>
            <a:pPr algn="l" eaLnBrk="1" hangingPunct="1"/>
            <a:endParaRPr lang="en-US" sz="2800" dirty="0">
              <a:latin typeface="Arial" panose="020B0604020202020204" pitchFamily="34" charset="0"/>
              <a:cs typeface="Arial" panose="020B0604020202020204" pitchFamily="34" charset="0"/>
            </a:endParaRPr>
          </a:p>
          <a:p>
            <a:pPr algn="l" eaLnBrk="1" hangingPunct="1"/>
            <a:r>
              <a:rPr lang="en-US" sz="2800" dirty="0">
                <a:latin typeface="Arial" panose="020B0604020202020204" pitchFamily="34" charset="0"/>
                <a:cs typeface="Arial" panose="020B0604020202020204" pitchFamily="34" charset="0"/>
              </a:rPr>
              <a:t>Self-replicating, self-maintaining, self-improving </a:t>
            </a:r>
            <a:r>
              <a:rPr lang="en-US" sz="2800" dirty="0" err="1">
                <a:solidFill>
                  <a:srgbClr val="00B0F0"/>
                </a:solidFill>
                <a:latin typeface="Arial" panose="020B0604020202020204" pitchFamily="34" charset="0"/>
                <a:cs typeface="Arial" panose="020B0604020202020204" pitchFamily="34" charset="0"/>
              </a:rPr>
              <a:t>HARD</a:t>
            </a:r>
            <a:r>
              <a:rPr lang="en-US" sz="2800" dirty="0" err="1">
                <a:latin typeface="Arial" panose="020B0604020202020204" pitchFamily="34" charset="0"/>
                <a:cs typeface="Arial" panose="020B0604020202020204" pitchFamily="34" charset="0"/>
              </a:rPr>
              <a:t>ware</a:t>
            </a:r>
            <a:r>
              <a:rPr lang="en-US" sz="2800" dirty="0">
                <a:latin typeface="Arial" panose="020B0604020202020204" pitchFamily="34" charset="0"/>
                <a:cs typeface="Arial" panose="020B0604020202020204" pitchFamily="34" charset="0"/>
              </a:rPr>
              <a:t>, going beyond the already existing, self-improving, machine-learning </a:t>
            </a:r>
            <a:r>
              <a:rPr lang="en-US" sz="2800" dirty="0" err="1">
                <a:solidFill>
                  <a:srgbClr val="00B0F0"/>
                </a:solidFill>
                <a:latin typeface="Arial" panose="020B0604020202020204" pitchFamily="34" charset="0"/>
                <a:cs typeface="Arial" panose="020B0604020202020204" pitchFamily="34" charset="0"/>
              </a:rPr>
              <a:t>SOFT</a:t>
            </a:r>
            <a:r>
              <a:rPr lang="en-US" sz="2800" dirty="0" err="1">
                <a:latin typeface="Arial" panose="020B0604020202020204" pitchFamily="34" charset="0"/>
                <a:cs typeface="Arial" panose="020B0604020202020204" pitchFamily="34" charset="0"/>
              </a:rPr>
              <a:t>ware</a:t>
            </a:r>
            <a:r>
              <a:rPr lang="en-US" sz="2800" dirty="0">
                <a:latin typeface="Arial" panose="020B0604020202020204" pitchFamily="34" charset="0"/>
                <a:cs typeface="Arial" panose="020B0604020202020204" pitchFamily="34" charset="0"/>
              </a:rPr>
              <a:t>. </a:t>
            </a:r>
          </a:p>
        </p:txBody>
      </p:sp>
      <p:sp>
        <p:nvSpPr>
          <p:cNvPr id="2" name="TextBox 9">
            <a:extLst>
              <a:ext uri="{FF2B5EF4-FFF2-40B4-BE49-F238E27FC236}">
                <a16:creationId xmlns:a16="http://schemas.microsoft.com/office/drawing/2014/main" id="{2335657B-188B-7BDB-C58A-6E94095309BA}"/>
              </a:ext>
            </a:extLst>
          </p:cNvPr>
          <p:cNvSpPr txBox="1">
            <a:spLocks noChangeArrowheads="1"/>
          </p:cNvSpPr>
          <p:nvPr/>
        </p:nvSpPr>
        <p:spPr bwMode="auto">
          <a:xfrm>
            <a:off x="7023432" y="235862"/>
            <a:ext cx="5040533" cy="6124754"/>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Lst>
        </p:spPr>
        <p:txBody>
          <a:bodyPr wrap="square">
            <a:spAutoFit/>
          </a:bodyPr>
          <a:lstStyle>
            <a:lvl1pPr>
              <a:defRPr sz="2100">
                <a:solidFill>
                  <a:schemeClr val="tx1"/>
                </a:solidFill>
                <a:latin typeface="Arial Narrow" charset="0"/>
                <a:ea typeface="ＭＳ Ｐゴシック" charset="0"/>
                <a:cs typeface="ＭＳ Ｐゴシック" charset="0"/>
              </a:defRPr>
            </a:lvl1pPr>
            <a:lvl2pPr marL="742950" indent="-285750">
              <a:defRPr sz="2100">
                <a:solidFill>
                  <a:schemeClr val="tx1"/>
                </a:solidFill>
                <a:latin typeface="Arial Narrow" charset="0"/>
                <a:ea typeface="ＭＳ Ｐゴシック" charset="0"/>
              </a:defRPr>
            </a:lvl2pPr>
            <a:lvl3pPr marL="1143000" indent="-228600">
              <a:defRPr sz="2100">
                <a:solidFill>
                  <a:schemeClr val="tx1"/>
                </a:solidFill>
                <a:latin typeface="Arial Narrow" charset="0"/>
                <a:ea typeface="ＭＳ Ｐゴシック" charset="0"/>
              </a:defRPr>
            </a:lvl3pPr>
            <a:lvl4pPr marL="1600200" indent="-228600">
              <a:defRPr sz="2100">
                <a:solidFill>
                  <a:schemeClr val="tx1"/>
                </a:solidFill>
                <a:latin typeface="Arial Narrow" charset="0"/>
                <a:ea typeface="ＭＳ Ｐゴシック" charset="0"/>
              </a:defRPr>
            </a:lvl4pPr>
            <a:lvl5pPr marL="2057400" indent="-228600">
              <a:defRPr sz="2100">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100">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100">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100">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100">
                <a:solidFill>
                  <a:schemeClr val="tx1"/>
                </a:solidFill>
                <a:latin typeface="Arial Narrow" charset="0"/>
                <a:ea typeface="ＭＳ Ｐゴシック" charset="0"/>
              </a:defRPr>
            </a:lvl9pPr>
          </a:lstStyle>
          <a:p>
            <a:pPr algn="l" eaLnBrk="1" hangingPunct="1"/>
            <a:r>
              <a:rPr lang="en-US" sz="2800" dirty="0">
                <a:latin typeface="Arial" panose="020B0604020202020204" pitchFamily="34" charset="0"/>
                <a:cs typeface="Arial" panose="020B0604020202020204" pitchFamily="34" charset="0"/>
              </a:rPr>
              <a:t>There will be enormous commercial pressure to create such </a:t>
            </a:r>
            <a:r>
              <a:rPr lang="en-US" sz="2800" dirty="0">
                <a:solidFill>
                  <a:srgbClr val="00B0F0"/>
                </a:solidFill>
                <a:latin typeface="Arial" panose="020B0604020202020204" pitchFamily="34" charset="0"/>
                <a:cs typeface="Arial" panose="020B0604020202020204" pitchFamily="34" charset="0"/>
              </a:rPr>
              <a:t>life-like hardware</a:t>
            </a:r>
            <a:r>
              <a:rPr lang="en-US" sz="2800" dirty="0">
                <a:latin typeface="Arial" panose="020B0604020202020204" pitchFamily="34" charset="0"/>
                <a:cs typeface="Arial" panose="020B0604020202020204" pitchFamily="34" charset="0"/>
              </a:rPr>
              <a:t>, because it’s the </a:t>
            </a:r>
            <a:r>
              <a:rPr lang="en-US" sz="2800" dirty="0">
                <a:solidFill>
                  <a:srgbClr val="00B0F0"/>
                </a:solidFill>
                <a:latin typeface="Arial" panose="020B0604020202020204" pitchFamily="34" charset="0"/>
                <a:cs typeface="Arial" panose="020B0604020202020204" pitchFamily="34" charset="0"/>
              </a:rPr>
              <a:t>ultimate form of scaling</a:t>
            </a:r>
            <a:r>
              <a:rPr lang="en-US" sz="2800" dirty="0">
                <a:latin typeface="Arial" panose="020B0604020202020204" pitchFamily="34" charset="0"/>
                <a:cs typeface="Arial" panose="020B0604020202020204" pitchFamily="34" charset="0"/>
              </a:rPr>
              <a:t>, and its owners will get very rich.</a:t>
            </a:r>
          </a:p>
          <a:p>
            <a:pPr algn="l" eaLnBrk="1" hangingPunct="1"/>
            <a:endParaRPr lang="en-US" sz="2800" dirty="0">
              <a:latin typeface="Arial" panose="020B0604020202020204" pitchFamily="34" charset="0"/>
              <a:cs typeface="Arial" panose="020B0604020202020204" pitchFamily="34" charset="0"/>
            </a:endParaRPr>
          </a:p>
          <a:p>
            <a:pPr algn="l" eaLnBrk="1" hangingPunct="1"/>
            <a:r>
              <a:rPr lang="en-US" sz="2800" dirty="0">
                <a:latin typeface="Arial" panose="020B0604020202020204" pitchFamily="34" charset="0"/>
                <a:cs typeface="Arial" panose="020B0604020202020204" pitchFamily="34" charset="0"/>
              </a:rPr>
              <a:t>Not limited to our biosphere.</a:t>
            </a:r>
          </a:p>
          <a:p>
            <a:pPr algn="l" eaLnBrk="1" hangingPunct="1"/>
            <a:endParaRPr lang="en-US" sz="2800" dirty="0">
              <a:latin typeface="Arial" panose="020B0604020202020204" pitchFamily="34" charset="0"/>
              <a:cs typeface="Arial" panose="020B0604020202020204" pitchFamily="34" charset="0"/>
            </a:endParaRPr>
          </a:p>
          <a:p>
            <a:pPr algn="l" eaLnBrk="1" hangingPunct="1"/>
            <a:r>
              <a:rPr lang="en-US" sz="2800" dirty="0">
                <a:latin typeface="Arial" panose="020B0604020202020204" pitchFamily="34" charset="0"/>
                <a:cs typeface="Arial" panose="020B0604020202020204" pitchFamily="34" charset="0"/>
              </a:rPr>
              <a:t>Life-like, self-replicating societies of machines will make the economy of our solar system billions of times bigger than Earth’s.</a:t>
            </a:r>
          </a:p>
        </p:txBody>
      </p:sp>
    </p:spTree>
    <p:extLst>
      <p:ext uri="{BB962C8B-B14F-4D97-AF65-F5344CB8AC3E}">
        <p14:creationId xmlns:p14="http://schemas.microsoft.com/office/powerpoint/2010/main" val="3860883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C4A1FE5-D45B-CD4B-85BF-FD2CB8AB5458}"/>
              </a:ext>
            </a:extLst>
          </p:cNvPr>
          <p:cNvSpPr txBox="1"/>
          <p:nvPr/>
        </p:nvSpPr>
        <p:spPr>
          <a:xfrm>
            <a:off x="6979134" y="120763"/>
            <a:ext cx="5453976" cy="6555641"/>
          </a:xfrm>
          <a:prstGeom prst="rect">
            <a:avLst/>
          </a:prstGeom>
          <a:noFill/>
        </p:spPr>
        <p:txBody>
          <a:bodyPr wrap="square">
            <a:spAutoFit/>
          </a:bodyPr>
          <a:lstStyle/>
          <a:p>
            <a:r>
              <a:rPr lang="en-US" sz="2800" dirty="0">
                <a:solidFill>
                  <a:srgbClr val="FF0000"/>
                </a:solidFill>
                <a:latin typeface="Arial" panose="020B0604020202020204" pitchFamily="34" charset="0"/>
                <a:cs typeface="Arial" panose="020B0604020202020204" pitchFamily="34" charset="0"/>
              </a:rPr>
              <a:t>1. </a:t>
            </a:r>
            <a:r>
              <a:rPr lang="en-US" sz="2800" dirty="0">
                <a:latin typeface="Arial" panose="020B0604020202020204" pitchFamily="34" charset="0"/>
                <a:cs typeface="Arial" panose="020B0604020202020204" pitchFamily="34" charset="0"/>
              </a:rPr>
              <a:t>Generative AI and Large Language Models (LLMs) often use Neural Nets (NNs) called </a:t>
            </a:r>
            <a:r>
              <a:rPr lang="en-US" sz="2800" dirty="0">
                <a:solidFill>
                  <a:srgbClr val="FF0000"/>
                </a:solidFill>
                <a:latin typeface="Arial" panose="020B0604020202020204" pitchFamily="34" charset="0"/>
                <a:cs typeface="Arial" panose="020B0604020202020204" pitchFamily="34" charset="0"/>
              </a:rPr>
              <a:t>T</a:t>
            </a:r>
            <a:r>
              <a:rPr lang="en-US" sz="2800" dirty="0">
                <a:solidFill>
                  <a:srgbClr val="00B0F0"/>
                </a:solidFill>
                <a:latin typeface="Arial" panose="020B0604020202020204" pitchFamily="34" charset="0"/>
                <a:cs typeface="Arial" panose="020B0604020202020204" pitchFamily="34" charset="0"/>
              </a:rPr>
              <a:t>ransformers </a:t>
            </a:r>
            <a:r>
              <a:rPr lang="en-US" sz="2800" dirty="0">
                <a:latin typeface="Arial" panose="020B0604020202020204" pitchFamily="34" charset="0"/>
                <a:cs typeface="Arial" panose="020B0604020202020204" pitchFamily="34" charset="0"/>
              </a:rPr>
              <a:t>(</a:t>
            </a:r>
            <a:r>
              <a:rPr lang="en-US" sz="2800" dirty="0">
                <a:solidFill>
                  <a:srgbClr val="FF0000"/>
                </a:solidFill>
                <a:latin typeface="Arial" panose="020B0604020202020204" pitchFamily="34" charset="0"/>
                <a:cs typeface="Arial" panose="020B0604020202020204" pitchFamily="34" charset="0"/>
              </a:rPr>
              <a:t>T</a:t>
            </a:r>
            <a:r>
              <a:rPr lang="en-US" sz="2800" dirty="0">
                <a:latin typeface="Arial" panose="020B0604020202020204" pitchFamily="34" charset="0"/>
                <a:cs typeface="Arial" panose="020B0604020202020204" pitchFamily="34" charset="0"/>
              </a:rPr>
              <a:t> in ChatGP</a:t>
            </a:r>
            <a:r>
              <a:rPr lang="en-US" sz="2800" dirty="0">
                <a:solidFill>
                  <a:srgbClr val="FF0000"/>
                </a:solidFill>
                <a:latin typeface="Arial" panose="020B0604020202020204" pitchFamily="34" charset="0"/>
                <a:cs typeface="Arial" panose="020B0604020202020204" pitchFamily="34" charset="0"/>
              </a:rPr>
              <a:t>T</a:t>
            </a:r>
            <a:r>
              <a:rPr lang="en-US" sz="2800" dirty="0">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1991</a:t>
            </a:r>
            <a:r>
              <a:rPr lang="en-US" sz="2800" dirty="0">
                <a:solidFill>
                  <a:srgbClr val="00B0F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first</a:t>
            </a:r>
            <a:r>
              <a:rPr lang="en-US" sz="2800" dirty="0">
                <a:solidFill>
                  <a:srgbClr val="00B0F0"/>
                </a:solidFill>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T</a:t>
            </a:r>
            <a:r>
              <a:rPr lang="en-US" sz="2800" dirty="0">
                <a:solidFill>
                  <a:srgbClr val="00B0F0"/>
                </a:solidFill>
                <a:latin typeface="Arial" panose="020B0604020202020204" pitchFamily="34" charset="0"/>
                <a:cs typeface="Arial" panose="020B0604020202020204" pitchFamily="34" charset="0"/>
              </a:rPr>
              <a:t>ransformer </a:t>
            </a:r>
            <a:r>
              <a:rPr lang="en-US" sz="2800" dirty="0">
                <a:latin typeface="Arial" panose="020B0604020202020204" pitchFamily="34" charset="0"/>
                <a:cs typeface="Arial" panose="020B0604020202020204" pitchFamily="34" charset="0"/>
              </a:rPr>
              <a:t>variant,</a:t>
            </a:r>
            <a:r>
              <a:rPr lang="en-US" sz="2800" dirty="0">
                <a:solidFill>
                  <a:srgbClr val="00B0F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now called </a:t>
            </a:r>
            <a:r>
              <a:rPr lang="en-US" sz="2800" dirty="0" err="1">
                <a:solidFill>
                  <a:srgbClr val="00B0F0"/>
                </a:solidFill>
                <a:latin typeface="Arial" panose="020B0604020202020204" pitchFamily="34" charset="0"/>
                <a:cs typeface="Arial" panose="020B0604020202020204" pitchFamily="34" charset="0"/>
              </a:rPr>
              <a:t>unnormalised</a:t>
            </a:r>
            <a:r>
              <a:rPr lang="en-US" sz="2800" dirty="0">
                <a:solidFill>
                  <a:srgbClr val="00B0F0"/>
                </a:solidFill>
                <a:latin typeface="Arial" panose="020B0604020202020204" pitchFamily="34" charset="0"/>
                <a:cs typeface="Arial" panose="020B0604020202020204" pitchFamily="34" charset="0"/>
              </a:rPr>
              <a:t> </a:t>
            </a:r>
            <a:r>
              <a:rPr lang="en-SA" sz="2800">
                <a:solidFill>
                  <a:srgbClr val="00B0F0"/>
                </a:solidFill>
                <a:latin typeface="Arial" panose="020B0604020202020204" pitchFamily="34" charset="0"/>
                <a:cs typeface="Arial" panose="020B0604020202020204" pitchFamily="34" charset="0"/>
              </a:rPr>
              <a:t>linear</a:t>
            </a:r>
            <a:r>
              <a:rPr lang="en-US" sz="2800" dirty="0">
                <a:solidFill>
                  <a:srgbClr val="00B0F0"/>
                </a:solidFill>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T</a:t>
            </a:r>
            <a:r>
              <a:rPr lang="en-US" sz="2800" dirty="0">
                <a:solidFill>
                  <a:srgbClr val="00B0F0"/>
                </a:solidFill>
                <a:latin typeface="Arial" panose="020B0604020202020204" pitchFamily="34" charset="0"/>
                <a:cs typeface="Arial" panose="020B0604020202020204" pitchFamily="34" charset="0"/>
              </a:rPr>
              <a:t>ransformer </a:t>
            </a:r>
            <a:r>
              <a:rPr lang="en-US" sz="2800" dirty="0">
                <a:latin typeface="Arial" panose="020B0604020202020204" pitchFamily="34" charset="0"/>
                <a:cs typeface="Arial" panose="020B0604020202020204" pitchFamily="34" charset="0"/>
              </a:rPr>
              <a:t>(TR </a:t>
            </a:r>
            <a:r>
              <a:rPr lang="en-GB" sz="2800" dirty="0">
                <a:latin typeface="arial" panose="020B0604020202020204" pitchFamily="34" charset="0"/>
              </a:rPr>
              <a:t>FKI-147-91, </a:t>
            </a:r>
            <a:r>
              <a:rPr lang="en-US" sz="2800" dirty="0">
                <a:latin typeface="Arial" panose="020B0604020202020204" pitchFamily="34" charset="0"/>
                <a:cs typeface="Arial" panose="020B0604020202020204" pitchFamily="34" charset="0"/>
              </a:rPr>
              <a:t>Neural Comp. 1992 – see also ICML 2021). </a:t>
            </a:r>
            <a:r>
              <a:rPr lang="en-US" sz="2800" dirty="0">
                <a:solidFill>
                  <a:srgbClr val="FF0000"/>
                </a:solidFill>
                <a:latin typeface="Arial" panose="020B0604020202020204" pitchFamily="34" charset="0"/>
                <a:cs typeface="Arial" panose="020B0604020202020204" pitchFamily="34" charset="0"/>
              </a:rPr>
              <a:t>A</a:t>
            </a:r>
            <a:r>
              <a:rPr lang="en-SA" sz="2800">
                <a:solidFill>
                  <a:srgbClr val="FF0000"/>
                </a:solidFill>
                <a:latin typeface="Arial" panose="020B0604020202020204" pitchFamily="34" charset="0"/>
                <a:cs typeface="Arial" panose="020B0604020202020204" pitchFamily="34" charset="0"/>
              </a:rPr>
              <a:t>ttention terminology</a:t>
            </a:r>
            <a:r>
              <a:rPr lang="en-US" sz="2800" dirty="0">
                <a:solidFill>
                  <a:srgbClr val="FF0000"/>
                </a:solidFill>
                <a:latin typeface="Arial" panose="020B0604020202020204" pitchFamily="34" charset="0"/>
                <a:cs typeface="Arial" panose="020B0604020202020204" pitchFamily="34" charset="0"/>
              </a:rPr>
              <a:t>:</a:t>
            </a:r>
            <a:r>
              <a:rPr lang="en-SA" sz="2800">
                <a:latin typeface="Arial" panose="020B0604020202020204" pitchFamily="34" charset="0"/>
                <a:cs typeface="Arial" panose="020B0604020202020204" pitchFamily="34" charset="0"/>
              </a:rPr>
              <a:t> ICANN 1993. </a:t>
            </a:r>
            <a:r>
              <a:rPr lang="en-US" sz="2800" dirty="0">
                <a:solidFill>
                  <a:srgbClr val="00B0F0"/>
                </a:solidFill>
                <a:latin typeface="Arial" panose="020B0604020202020204" pitchFamily="34" charset="0"/>
                <a:cs typeface="Arial" panose="020B0604020202020204" pitchFamily="34" charset="0"/>
              </a:rPr>
              <a:t>Fast weight</a:t>
            </a:r>
            <a:r>
              <a:rPr lang="en-US" sz="2800" dirty="0">
                <a:latin typeface="Arial" panose="020B0604020202020204" pitchFamily="34" charset="0"/>
                <a:cs typeface="Arial" panose="020B0604020202020204" pitchFamily="34" charset="0"/>
              </a:rPr>
              <a:t> attention mapping: outer products of  </a:t>
            </a:r>
            <a:r>
              <a:rPr lang="en-US" sz="2800" dirty="0">
                <a:solidFill>
                  <a:srgbClr val="00B0F0"/>
                </a:solidFill>
                <a:latin typeface="Arial" panose="020B0604020202020204" pitchFamily="34" charset="0"/>
                <a:cs typeface="Arial" panose="020B0604020202020204" pitchFamily="34" charset="0"/>
              </a:rPr>
              <a:t>KEYs</a:t>
            </a:r>
            <a:r>
              <a:rPr lang="en-US" sz="2800" dirty="0">
                <a:latin typeface="Arial" panose="020B0604020202020204" pitchFamily="34" charset="0"/>
                <a:cs typeface="Arial" panose="020B0604020202020204" pitchFamily="34" charset="0"/>
              </a:rPr>
              <a:t> and </a:t>
            </a:r>
            <a:r>
              <a:rPr lang="en-US" sz="2800" dirty="0">
                <a:solidFill>
                  <a:srgbClr val="FF0000"/>
                </a:solidFill>
                <a:latin typeface="Arial" panose="020B0604020202020204" pitchFamily="34" charset="0"/>
                <a:cs typeface="Arial" panose="020B0604020202020204" pitchFamily="34" charset="0"/>
              </a:rPr>
              <a:t>VALUEs</a:t>
            </a:r>
            <a:r>
              <a:rPr lang="en-US" sz="2800" dirty="0">
                <a:latin typeface="Arial" panose="020B0604020202020204" pitchFamily="34" charset="0"/>
                <a:cs typeface="Arial" panose="020B0604020202020204" pitchFamily="34" charset="0"/>
              </a:rPr>
              <a:t> applied to </a:t>
            </a:r>
            <a:r>
              <a:rPr lang="en-US" sz="2800" dirty="0">
                <a:solidFill>
                  <a:srgbClr val="00B050"/>
                </a:solidFill>
                <a:latin typeface="Arial" panose="020B0604020202020204" pitchFamily="34" charset="0"/>
                <a:cs typeface="Arial" panose="020B0604020202020204" pitchFamily="34" charset="0"/>
              </a:rPr>
              <a:t>QUERIEs. </a:t>
            </a:r>
            <a:r>
              <a:rPr lang="en-US" sz="2800" dirty="0">
                <a:latin typeface="Arial" panose="020B0604020202020204" pitchFamily="34" charset="0"/>
                <a:cs typeface="Arial" panose="020B0604020202020204" pitchFamily="34" charset="0"/>
              </a:rPr>
              <a:t>Scales </a:t>
            </a:r>
            <a:r>
              <a:rPr lang="en-US" sz="2800" dirty="0">
                <a:solidFill>
                  <a:srgbClr val="00B0F0"/>
                </a:solidFill>
                <a:latin typeface="Arial" panose="020B0604020202020204" pitchFamily="34" charset="0"/>
                <a:cs typeface="Arial" panose="020B0604020202020204" pitchFamily="34" charset="0"/>
              </a:rPr>
              <a:t>linearly</a:t>
            </a:r>
            <a:r>
              <a:rPr lang="en-US" sz="2800" dirty="0">
                <a:latin typeface="Arial" panose="020B0604020202020204" pitchFamily="34" charset="0"/>
                <a:cs typeface="Arial" panose="020B0604020202020204" pitchFamily="34" charset="0"/>
              </a:rPr>
              <a:t>, not </a:t>
            </a:r>
            <a:r>
              <a:rPr lang="en-US" sz="2800" dirty="0">
                <a:solidFill>
                  <a:srgbClr val="00B0F0"/>
                </a:solidFill>
                <a:latin typeface="Arial" panose="020B0604020202020204" pitchFamily="34" charset="0"/>
                <a:cs typeface="Arial" panose="020B0604020202020204" pitchFamily="34" charset="0"/>
              </a:rPr>
              <a:t>quadratically</a:t>
            </a:r>
            <a:r>
              <a:rPr lang="en-US" sz="2800" dirty="0">
                <a:latin typeface="Arial" panose="020B0604020202020204" pitchFamily="34" charset="0"/>
                <a:cs typeface="Arial" panose="020B0604020202020204" pitchFamily="34" charset="0"/>
              </a:rPr>
              <a:t> like modern </a:t>
            </a:r>
            <a:r>
              <a:rPr lang="en-US" sz="2800" dirty="0">
                <a:solidFill>
                  <a:srgbClr val="00B0F0"/>
                </a:solidFill>
                <a:latin typeface="Arial" panose="020B0604020202020204" pitchFamily="34" charset="0"/>
                <a:cs typeface="Arial" panose="020B0604020202020204" pitchFamily="34" charset="0"/>
              </a:rPr>
              <a:t>quadratic </a:t>
            </a:r>
            <a:r>
              <a:rPr lang="en-US" sz="2800" dirty="0">
                <a:solidFill>
                  <a:srgbClr val="FF0000"/>
                </a:solidFill>
                <a:latin typeface="Arial" panose="020B0604020202020204" pitchFamily="34" charset="0"/>
                <a:cs typeface="Arial" panose="020B0604020202020204" pitchFamily="34" charset="0"/>
              </a:rPr>
              <a:t>T</a:t>
            </a:r>
            <a:r>
              <a:rPr lang="en-US" sz="2800" dirty="0">
                <a:latin typeface="Arial" panose="020B0604020202020204" pitchFamily="34" charset="0"/>
                <a:cs typeface="Arial" panose="020B0604020202020204" pitchFamily="34" charset="0"/>
              </a:rPr>
              <a:t>ransformers. </a:t>
            </a:r>
            <a:endParaRPr lang="en-SA" sz="2800" dirty="0">
              <a:latin typeface="Arial" panose="020B0604020202020204" pitchFamily="34" charset="0"/>
              <a:cs typeface="Arial" panose="020B0604020202020204" pitchFamily="34" charset="0"/>
            </a:endParaRPr>
          </a:p>
        </p:txBody>
      </p:sp>
      <p:pic>
        <p:nvPicPr>
          <p:cNvPr id="1026" name="Picture 2" descr="Slow neural net programs fast neural net through additive outer products">
            <a:extLst>
              <a:ext uri="{FF2B5EF4-FFF2-40B4-BE49-F238E27FC236}">
                <a16:creationId xmlns:a16="http://schemas.microsoft.com/office/drawing/2014/main" id="{4592BE3D-2AB4-3289-44A4-A57BF48D3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6857999" cy="68716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8C915C-8483-DB88-D016-D8582498B6FE}"/>
              </a:ext>
            </a:extLst>
          </p:cNvPr>
          <p:cNvSpPr txBox="1"/>
          <p:nvPr/>
        </p:nvSpPr>
        <p:spPr>
          <a:xfrm>
            <a:off x="-28929" y="6537557"/>
            <a:ext cx="6899624" cy="323165"/>
          </a:xfrm>
          <a:prstGeom prst="rect">
            <a:avLst/>
          </a:prstGeom>
          <a:noFill/>
        </p:spPr>
        <p:txBody>
          <a:bodyPr wrap="square">
            <a:spAutoFit/>
          </a:bodyPr>
          <a:lstStyle/>
          <a:p>
            <a:r>
              <a:rPr lang="en-DE" sz="1500" dirty="0">
                <a:latin typeface="Arial" panose="020B0604020202020204" pitchFamily="34" charset="0"/>
                <a:cs typeface="Arial" panose="020B0604020202020204" pitchFamily="34" charset="0"/>
              </a:rPr>
              <a:t>https://people.idsia.ch//~juergen/fast-weight-programmer-1991-transformer.html</a:t>
            </a:r>
          </a:p>
        </p:txBody>
      </p:sp>
      <p:sp>
        <p:nvSpPr>
          <p:cNvPr id="5" name="TextBox 4">
            <a:extLst>
              <a:ext uri="{FF2B5EF4-FFF2-40B4-BE49-F238E27FC236}">
                <a16:creationId xmlns:a16="http://schemas.microsoft.com/office/drawing/2014/main" id="{222DA328-3C5B-A8D8-ED8B-D4B0609AC94B}"/>
              </a:ext>
            </a:extLst>
          </p:cNvPr>
          <p:cNvSpPr txBox="1"/>
          <p:nvPr/>
        </p:nvSpPr>
        <p:spPr>
          <a:xfrm>
            <a:off x="3923472" y="5153437"/>
            <a:ext cx="1056956" cy="400110"/>
          </a:xfrm>
          <a:prstGeom prst="rect">
            <a:avLst/>
          </a:prstGeom>
          <a:noFill/>
        </p:spPr>
        <p:txBody>
          <a:bodyPr wrap="none" rtlCol="0">
            <a:spAutoFit/>
          </a:bodyPr>
          <a:lstStyle/>
          <a:p>
            <a:r>
              <a:rPr lang="en-DE" sz="2000" dirty="0">
                <a:solidFill>
                  <a:srgbClr val="00B050"/>
                </a:solidFill>
                <a:latin typeface="Times New Roman" panose="02020603050405020304" pitchFamily="18" charset="0"/>
                <a:cs typeface="Times New Roman" panose="02020603050405020304" pitchFamily="18" charset="0"/>
              </a:rPr>
              <a:t>QUERY</a:t>
            </a:r>
          </a:p>
        </p:txBody>
      </p:sp>
    </p:spTree>
    <p:extLst>
      <p:ext uri="{BB962C8B-B14F-4D97-AF65-F5344CB8AC3E}">
        <p14:creationId xmlns:p14="http://schemas.microsoft.com/office/powerpoint/2010/main" val="2730635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0BEEED-3839-D240-92F2-2A583A6008C2}"/>
              </a:ext>
            </a:extLst>
          </p:cNvPr>
          <p:cNvSpPr/>
          <p:nvPr/>
        </p:nvSpPr>
        <p:spPr>
          <a:xfrm>
            <a:off x="0" y="0"/>
            <a:ext cx="6854653" cy="6857999"/>
          </a:xfrm>
          <a:prstGeom prst="rect">
            <a:avLst/>
          </a:prstGeom>
          <a:no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B0F0E47-1564-5A6B-10CD-2D05E102E0F5}"/>
              </a:ext>
            </a:extLst>
          </p:cNvPr>
          <p:cNvSpPr/>
          <p:nvPr/>
        </p:nvSpPr>
        <p:spPr>
          <a:xfrm>
            <a:off x="0" y="0"/>
            <a:ext cx="6854653" cy="6857999"/>
          </a:xfrm>
          <a:prstGeom prst="rect">
            <a:avLst/>
          </a:prstGeom>
          <a:no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72C765-8058-5E78-2747-D06DE3ECF360}"/>
              </a:ext>
            </a:extLst>
          </p:cNvPr>
          <p:cNvSpPr/>
          <p:nvPr/>
        </p:nvSpPr>
        <p:spPr>
          <a:xfrm>
            <a:off x="0" y="0"/>
            <a:ext cx="6854653" cy="6857999"/>
          </a:xfrm>
          <a:prstGeom prst="rect">
            <a:avLst/>
          </a:prstGeom>
          <a:no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2">
            <a:extLst>
              <a:ext uri="{FF2B5EF4-FFF2-40B4-BE49-F238E27FC236}">
                <a16:creationId xmlns:a16="http://schemas.microsoft.com/office/drawing/2014/main" id="{D2A7C35D-F73D-5118-2E2F-0EBAACC52395}"/>
              </a:ext>
            </a:extLst>
          </p:cNvPr>
          <p:cNvSpPr txBox="1">
            <a:spLocks noChangeArrowheads="1"/>
          </p:cNvSpPr>
          <p:nvPr/>
        </p:nvSpPr>
        <p:spPr>
          <a:xfrm>
            <a:off x="2079108" y="-642604"/>
            <a:ext cx="4778892" cy="656748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br>
              <a:rPr lang="en-US" sz="1600" dirty="0">
                <a:latin typeface="Arial"/>
                <a:cs typeface="Arial"/>
              </a:rPr>
            </a:br>
            <a:br>
              <a:rPr lang="en-US" sz="1600" dirty="0">
                <a:latin typeface="Arial"/>
                <a:cs typeface="Arial"/>
              </a:rPr>
            </a:br>
            <a:r>
              <a:rPr lang="en-US" sz="1600" b="1" dirty="0" err="1">
                <a:solidFill>
                  <a:srgbClr val="3366FF"/>
                </a:solidFill>
                <a:latin typeface="Arial"/>
                <a:cs typeface="Arial"/>
              </a:rPr>
              <a:t>Ω</a:t>
            </a:r>
            <a:r>
              <a:rPr lang="en-US" sz="1600" b="1" dirty="0">
                <a:solidFill>
                  <a:srgbClr val="3366FF"/>
                </a:solidFill>
                <a:latin typeface="Arial"/>
                <a:cs typeface="Arial"/>
              </a:rPr>
              <a:t> = 2040 or so - 13.8 B years: Big Bang</a:t>
            </a:r>
            <a:br>
              <a:rPr lang="en-US" sz="1600" dirty="0">
                <a:solidFill>
                  <a:srgbClr val="FF0000"/>
                </a:solidFill>
                <a:latin typeface="Arial"/>
                <a:cs typeface="Arial"/>
              </a:rPr>
            </a:br>
            <a:r>
              <a:rPr lang="en-US" sz="1600" dirty="0" err="1">
                <a:latin typeface="Arial"/>
                <a:cs typeface="Arial"/>
              </a:rPr>
              <a:t>Ω</a:t>
            </a:r>
            <a:r>
              <a:rPr lang="en-US" sz="1600" dirty="0">
                <a:latin typeface="Arial"/>
                <a:cs typeface="Arial"/>
              </a:rPr>
              <a:t> - 3.5   B years: first life on Earth</a:t>
            </a:r>
            <a:br>
              <a:rPr lang="en-US" sz="1600" dirty="0">
                <a:latin typeface="Arial"/>
                <a:cs typeface="Arial"/>
              </a:rPr>
            </a:br>
            <a:r>
              <a:rPr lang="en-US" sz="1600" dirty="0" err="1">
                <a:latin typeface="Arial"/>
                <a:cs typeface="Arial"/>
              </a:rPr>
              <a:t>Ω</a:t>
            </a:r>
            <a:r>
              <a:rPr lang="en-US" sz="1600" dirty="0">
                <a:latin typeface="Arial"/>
                <a:cs typeface="Arial"/>
              </a:rPr>
              <a:t> - 0.9   B years: first animal-like mobile life</a:t>
            </a:r>
            <a:br>
              <a:rPr lang="en-US" sz="1600" dirty="0">
                <a:latin typeface="Arial"/>
                <a:cs typeface="Arial"/>
              </a:rPr>
            </a:br>
            <a:r>
              <a:rPr lang="en-US" sz="1600" dirty="0" err="1">
                <a:latin typeface="Arial"/>
                <a:cs typeface="Arial"/>
              </a:rPr>
              <a:t>Ω</a:t>
            </a:r>
            <a:r>
              <a:rPr lang="en-US" sz="1600" dirty="0">
                <a:latin typeface="Arial"/>
                <a:cs typeface="Arial"/>
              </a:rPr>
              <a:t> - 220  M years: first mammals   (our ancestors)</a:t>
            </a:r>
            <a:br>
              <a:rPr lang="en-US" sz="1600" dirty="0">
                <a:latin typeface="Arial"/>
                <a:cs typeface="Arial"/>
              </a:rPr>
            </a:br>
            <a:r>
              <a:rPr lang="en-US" sz="1600" dirty="0" err="1">
                <a:latin typeface="Arial"/>
                <a:cs typeface="Arial"/>
              </a:rPr>
              <a:t>Ω</a:t>
            </a:r>
            <a:r>
              <a:rPr lang="en-US" sz="1600" dirty="0">
                <a:latin typeface="Arial"/>
                <a:cs typeface="Arial"/>
              </a:rPr>
              <a:t> - 55    M years: first primates     (our ancestors)</a:t>
            </a:r>
            <a:br>
              <a:rPr lang="en-US" sz="1600" dirty="0">
                <a:latin typeface="Arial"/>
                <a:cs typeface="Arial"/>
              </a:rPr>
            </a:br>
            <a:r>
              <a:rPr lang="en-US" sz="1600" dirty="0" err="1">
                <a:latin typeface="Arial"/>
                <a:cs typeface="Arial"/>
              </a:rPr>
              <a:t>Ω</a:t>
            </a:r>
            <a:r>
              <a:rPr lang="en-US" sz="1600" dirty="0">
                <a:latin typeface="Arial"/>
                <a:cs typeface="Arial"/>
              </a:rPr>
              <a:t> - 13    M years: first hominids    (our ancestors)</a:t>
            </a:r>
            <a:br>
              <a:rPr lang="en-US" sz="1600" dirty="0">
                <a:latin typeface="Arial"/>
                <a:cs typeface="Arial"/>
              </a:rPr>
            </a:br>
            <a:r>
              <a:rPr lang="en-US" sz="1600" dirty="0" err="1">
                <a:latin typeface="Arial"/>
                <a:cs typeface="Arial"/>
              </a:rPr>
              <a:t>Ω</a:t>
            </a:r>
            <a:r>
              <a:rPr lang="en-US" sz="1600" dirty="0">
                <a:latin typeface="Arial"/>
                <a:cs typeface="Arial"/>
              </a:rPr>
              <a:t> - 3.5   M years: first stone tools (dawn of tech)</a:t>
            </a:r>
            <a:br>
              <a:rPr lang="en-US" sz="1600" dirty="0">
                <a:latin typeface="Arial"/>
                <a:cs typeface="Arial"/>
              </a:rPr>
            </a:br>
            <a:r>
              <a:rPr lang="en-US" sz="1600" dirty="0" err="1">
                <a:latin typeface="Arial"/>
                <a:cs typeface="Arial"/>
              </a:rPr>
              <a:t>Ω</a:t>
            </a:r>
            <a:r>
              <a:rPr lang="en-US" sz="1600" dirty="0">
                <a:latin typeface="Arial"/>
                <a:cs typeface="Arial"/>
              </a:rPr>
              <a:t> - 850  K years: controlled fire    (next big tech)</a:t>
            </a:r>
            <a:br>
              <a:rPr lang="en-US" sz="1600" dirty="0">
                <a:latin typeface="Arial"/>
                <a:cs typeface="Arial"/>
              </a:rPr>
            </a:br>
            <a:r>
              <a:rPr lang="en-US" sz="1600" dirty="0" err="1">
                <a:latin typeface="Arial"/>
                <a:cs typeface="Arial"/>
              </a:rPr>
              <a:t>Ω</a:t>
            </a:r>
            <a:r>
              <a:rPr lang="en-US" sz="1600" dirty="0">
                <a:latin typeface="Arial"/>
                <a:cs typeface="Arial"/>
              </a:rPr>
              <a:t> - 210  K years: anatomically modern man </a:t>
            </a:r>
            <a:br>
              <a:rPr lang="en-US" sz="1600" dirty="0">
                <a:latin typeface="Arial"/>
                <a:cs typeface="Arial"/>
              </a:rPr>
            </a:br>
            <a:r>
              <a:rPr lang="en-US" sz="1600" dirty="0" err="1">
                <a:latin typeface="Arial"/>
                <a:cs typeface="Arial"/>
              </a:rPr>
              <a:t>Ω</a:t>
            </a:r>
            <a:r>
              <a:rPr lang="en-US" sz="1600" dirty="0">
                <a:latin typeface="Arial"/>
                <a:cs typeface="Arial"/>
              </a:rPr>
              <a:t> - 50    K years: behaviorally modern man </a:t>
            </a:r>
          </a:p>
          <a:p>
            <a:pPr algn="l"/>
            <a:r>
              <a:rPr lang="en-US" sz="1600" dirty="0" err="1">
                <a:latin typeface="Arial"/>
                <a:cs typeface="Arial"/>
              </a:rPr>
              <a:t>Ω</a:t>
            </a:r>
            <a:r>
              <a:rPr lang="en-US" sz="1600" dirty="0">
                <a:latin typeface="Arial"/>
                <a:cs typeface="Arial"/>
              </a:rPr>
              <a:t> - 13    K years: </a:t>
            </a:r>
            <a:r>
              <a:rPr lang="en-US" sz="1600" dirty="0" err="1">
                <a:latin typeface="Arial"/>
                <a:cs typeface="Arial"/>
              </a:rPr>
              <a:t>neolithic</a:t>
            </a:r>
            <a:r>
              <a:rPr lang="en-US" sz="1600" dirty="0">
                <a:latin typeface="Arial"/>
                <a:cs typeface="Arial"/>
              </a:rPr>
              <a:t> revolution, civilization </a:t>
            </a:r>
            <a:br>
              <a:rPr lang="en-US" sz="1600" dirty="0">
                <a:latin typeface="Arial"/>
                <a:cs typeface="Arial"/>
              </a:rPr>
            </a:br>
            <a:r>
              <a:rPr lang="en-US" sz="1600" dirty="0" err="1">
                <a:latin typeface="Arial"/>
                <a:cs typeface="Arial"/>
              </a:rPr>
              <a:t>Ω</a:t>
            </a:r>
            <a:r>
              <a:rPr lang="en-US" sz="1600" dirty="0">
                <a:latin typeface="Arial"/>
                <a:cs typeface="Arial"/>
              </a:rPr>
              <a:t> - 3.3   K years: iron age, 1</a:t>
            </a:r>
            <a:r>
              <a:rPr lang="en-US" sz="1600" baseline="30000" dirty="0">
                <a:latin typeface="Arial"/>
                <a:cs typeface="Arial"/>
              </a:rPr>
              <a:t>st</a:t>
            </a:r>
            <a:r>
              <a:rPr lang="en-US" sz="1600" dirty="0">
                <a:latin typeface="Arial"/>
                <a:cs typeface="Arial"/>
              </a:rPr>
              <a:t> population explosion </a:t>
            </a:r>
          </a:p>
          <a:p>
            <a:pPr algn="l"/>
            <a:r>
              <a:rPr lang="en-US" sz="1600" dirty="0" err="1">
                <a:latin typeface="Arial"/>
                <a:cs typeface="Arial"/>
              </a:rPr>
              <a:t>Ω</a:t>
            </a:r>
            <a:r>
              <a:rPr lang="en-US" sz="1600" dirty="0">
                <a:latin typeface="Arial"/>
                <a:cs typeface="Arial"/>
              </a:rPr>
              <a:t> - 800  years: first guns &amp; rockets (in China)</a:t>
            </a:r>
            <a:br>
              <a:rPr lang="en-US" sz="1600" dirty="0">
                <a:latin typeface="Arial"/>
                <a:cs typeface="Arial"/>
              </a:rPr>
            </a:br>
            <a:r>
              <a:rPr lang="en-US" sz="1600" dirty="0" err="1">
                <a:latin typeface="Arial"/>
                <a:cs typeface="Arial"/>
              </a:rPr>
              <a:t>Ω</a:t>
            </a:r>
            <a:r>
              <a:rPr lang="en-US" sz="1600" dirty="0">
                <a:latin typeface="Arial"/>
                <a:cs typeface="Arial"/>
              </a:rPr>
              <a:t> - 200  years: 2</a:t>
            </a:r>
            <a:r>
              <a:rPr lang="en-US" sz="1600" baseline="30000" dirty="0">
                <a:latin typeface="Arial"/>
                <a:cs typeface="Arial"/>
              </a:rPr>
              <a:t>nd</a:t>
            </a:r>
            <a:r>
              <a:rPr lang="en-US" sz="1600" dirty="0">
                <a:latin typeface="Arial"/>
                <a:cs typeface="Arial"/>
              </a:rPr>
              <a:t> population explosion</a:t>
            </a:r>
          </a:p>
          <a:p>
            <a:pPr algn="l"/>
            <a:r>
              <a:rPr lang="en-US" sz="1600" b="1" dirty="0" err="1">
                <a:solidFill>
                  <a:srgbClr val="3366FF"/>
                </a:solidFill>
                <a:latin typeface="Arial"/>
                <a:cs typeface="Arial"/>
              </a:rPr>
              <a:t>Ω</a:t>
            </a:r>
            <a:r>
              <a:rPr lang="en-US" sz="1600" b="1" dirty="0">
                <a:solidFill>
                  <a:srgbClr val="3366FF"/>
                </a:solidFill>
                <a:latin typeface="Arial"/>
                <a:cs typeface="Arial"/>
              </a:rPr>
              <a:t> - 50    years (around 1990): </a:t>
            </a:r>
            <a:r>
              <a:rPr lang="en-US" sz="1600" dirty="0">
                <a:solidFill>
                  <a:srgbClr val="FF0000"/>
                </a:solidFill>
                <a:latin typeface="Arial"/>
                <a:cs typeface="Arial"/>
              </a:rPr>
              <a:t>our</a:t>
            </a:r>
            <a:r>
              <a:rPr lang="en-US" sz="1600" b="1" dirty="0">
                <a:solidFill>
                  <a:srgbClr val="FF0000"/>
                </a:solidFill>
                <a:latin typeface="Arial"/>
                <a:cs typeface="Arial"/>
              </a:rPr>
              <a:t> </a:t>
            </a:r>
            <a:r>
              <a:rPr lang="en-US" sz="1600" dirty="0">
                <a:solidFill>
                  <a:srgbClr val="FF0000"/>
                </a:solidFill>
                <a:latin typeface="Arial"/>
                <a:cs typeface="Arial"/>
              </a:rPr>
              <a:t>Miraculous Year of AI</a:t>
            </a:r>
            <a:r>
              <a:rPr lang="en-US" sz="1600" dirty="0">
                <a:solidFill>
                  <a:srgbClr val="3366FF"/>
                </a:solidFill>
                <a:latin typeface="Arial"/>
                <a:cs typeface="Arial"/>
              </a:rPr>
              <a:t>, WWW, cell phones &amp; PCs for all, first self-driving cars, Berlin Wall falls, Cold War ends…</a:t>
            </a:r>
          </a:p>
          <a:p>
            <a:pPr algn="l"/>
            <a:r>
              <a:rPr lang="en-US" sz="1600" b="1" dirty="0" err="1">
                <a:solidFill>
                  <a:srgbClr val="FF0000"/>
                </a:solidFill>
                <a:latin typeface="Arial"/>
                <a:cs typeface="Arial"/>
              </a:rPr>
              <a:t>Ω</a:t>
            </a:r>
            <a:r>
              <a:rPr lang="en-US" sz="1600" b="1" dirty="0">
                <a:solidFill>
                  <a:srgbClr val="FF0000"/>
                </a:solidFill>
                <a:latin typeface="Arial"/>
                <a:cs typeface="Arial"/>
              </a:rPr>
              <a:t> - 13    years (2030 or so): </a:t>
            </a:r>
            <a:r>
              <a:rPr lang="en-US" sz="1600" dirty="0">
                <a:solidFill>
                  <a:srgbClr val="FF0000"/>
                </a:solidFill>
                <a:latin typeface="Arial"/>
                <a:cs typeface="Arial"/>
              </a:rPr>
              <a:t>cheap AIs with one human brain power? And then what? </a:t>
            </a:r>
            <a:br>
              <a:rPr lang="en-US" sz="1600" dirty="0">
                <a:solidFill>
                  <a:srgbClr val="FF0000"/>
                </a:solidFill>
                <a:latin typeface="Arial"/>
                <a:cs typeface="Arial"/>
              </a:rPr>
            </a:br>
            <a:r>
              <a:rPr lang="en-US" sz="1600" dirty="0" err="1">
                <a:solidFill>
                  <a:srgbClr val="FF0000"/>
                </a:solidFill>
                <a:latin typeface="Arial"/>
                <a:cs typeface="Arial"/>
              </a:rPr>
              <a:t>Ω</a:t>
            </a:r>
            <a:r>
              <a:rPr lang="en-US" sz="1600" dirty="0">
                <a:solidFill>
                  <a:srgbClr val="FF0000"/>
                </a:solidFill>
                <a:latin typeface="Arial"/>
                <a:cs typeface="Arial"/>
              </a:rPr>
              <a:t> - 3      years:     ?? </a:t>
            </a:r>
            <a:br>
              <a:rPr lang="en-US" sz="1600" dirty="0">
                <a:solidFill>
                  <a:srgbClr val="FF0000"/>
                </a:solidFill>
                <a:latin typeface="Arial"/>
                <a:cs typeface="Arial"/>
              </a:rPr>
            </a:br>
            <a:r>
              <a:rPr lang="en-US" sz="1600" dirty="0" err="1">
                <a:solidFill>
                  <a:srgbClr val="FF0000"/>
                </a:solidFill>
                <a:latin typeface="Arial"/>
                <a:cs typeface="Arial"/>
              </a:rPr>
              <a:t>Ω</a:t>
            </a:r>
            <a:r>
              <a:rPr lang="en-US" sz="1600" dirty="0">
                <a:solidFill>
                  <a:srgbClr val="FF0000"/>
                </a:solidFill>
                <a:latin typeface="Arial"/>
                <a:cs typeface="Arial"/>
              </a:rPr>
              <a:t> - 9      months:  ????</a:t>
            </a:r>
            <a:br>
              <a:rPr lang="en-US" sz="1600" dirty="0">
                <a:solidFill>
                  <a:srgbClr val="FF0000"/>
                </a:solidFill>
                <a:latin typeface="Arial"/>
                <a:cs typeface="Arial"/>
              </a:rPr>
            </a:br>
            <a:r>
              <a:rPr lang="en-US" sz="1600" dirty="0" err="1">
                <a:solidFill>
                  <a:srgbClr val="FF0000"/>
                </a:solidFill>
                <a:latin typeface="Arial"/>
                <a:cs typeface="Arial"/>
              </a:rPr>
              <a:t>Ω</a:t>
            </a:r>
            <a:r>
              <a:rPr lang="en-US" sz="1600" dirty="0">
                <a:solidFill>
                  <a:srgbClr val="FF0000"/>
                </a:solidFill>
                <a:latin typeface="Arial"/>
                <a:cs typeface="Arial"/>
              </a:rPr>
              <a:t> - 2      months:  ???????? </a:t>
            </a:r>
            <a:br>
              <a:rPr lang="en-US" sz="1600" dirty="0">
                <a:solidFill>
                  <a:srgbClr val="FF0000"/>
                </a:solidFill>
                <a:latin typeface="Arial"/>
                <a:cs typeface="Arial"/>
              </a:rPr>
            </a:br>
            <a:r>
              <a:rPr lang="en-US" sz="1600" dirty="0" err="1">
                <a:solidFill>
                  <a:srgbClr val="FF0000"/>
                </a:solidFill>
                <a:latin typeface="Arial"/>
                <a:cs typeface="Arial"/>
              </a:rPr>
              <a:t>Ω</a:t>
            </a:r>
            <a:r>
              <a:rPr lang="en-US" sz="1600" dirty="0">
                <a:solidFill>
                  <a:srgbClr val="FF0000"/>
                </a:solidFill>
                <a:latin typeface="Arial"/>
                <a:cs typeface="Arial"/>
              </a:rPr>
              <a:t> - 2      weeks:    ???????????????? ….</a:t>
            </a:r>
          </a:p>
        </p:txBody>
      </p:sp>
      <p:sp>
        <p:nvSpPr>
          <p:cNvPr id="12" name="Rectangle 1">
            <a:extLst>
              <a:ext uri="{FF2B5EF4-FFF2-40B4-BE49-F238E27FC236}">
                <a16:creationId xmlns:a16="http://schemas.microsoft.com/office/drawing/2014/main" id="{44BA888E-AC33-16FA-21DA-062409BCCB21}"/>
              </a:ext>
            </a:extLst>
          </p:cNvPr>
          <p:cNvSpPr>
            <a:spLocks noChangeArrowheads="1"/>
          </p:cNvSpPr>
          <p:nvPr/>
        </p:nvSpPr>
        <p:spPr bwMode="auto">
          <a:xfrm>
            <a:off x="188467" y="272371"/>
            <a:ext cx="2722562" cy="5755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dirty="0" err="1">
                <a:latin typeface="Arial"/>
                <a:cs typeface="Arial"/>
              </a:rPr>
              <a:t>Ω</a:t>
            </a:r>
            <a:r>
              <a:rPr lang="en-US" sz="1600" dirty="0">
                <a:latin typeface="Arial"/>
                <a:cs typeface="Arial"/>
              </a:rPr>
              <a:t> - 1/4 of this time:</a:t>
            </a:r>
          </a:p>
          <a:p>
            <a:r>
              <a:rPr lang="en-US" sz="1600" dirty="0" err="1">
                <a:latin typeface="Arial"/>
                <a:cs typeface="Arial"/>
              </a:rPr>
              <a:t>Ω</a:t>
            </a:r>
            <a:r>
              <a:rPr lang="en-US" sz="1600" dirty="0">
                <a:latin typeface="Arial"/>
                <a:cs typeface="Arial"/>
              </a:rPr>
              <a:t> - 1/4 of this time:</a:t>
            </a:r>
          </a:p>
          <a:p>
            <a:r>
              <a:rPr lang="en-US" sz="1600" dirty="0" err="1">
                <a:latin typeface="Arial"/>
                <a:cs typeface="Arial"/>
              </a:rPr>
              <a:t>Ω</a:t>
            </a:r>
            <a:r>
              <a:rPr lang="en-US" sz="1600" dirty="0">
                <a:latin typeface="Arial"/>
                <a:cs typeface="Arial"/>
              </a:rPr>
              <a:t> - 1/4 of this time:</a:t>
            </a:r>
          </a:p>
          <a:p>
            <a:r>
              <a:rPr lang="en-US" sz="1600" dirty="0" err="1">
                <a:latin typeface="Arial"/>
                <a:cs typeface="Arial"/>
              </a:rPr>
              <a:t>Ω</a:t>
            </a:r>
            <a:r>
              <a:rPr lang="en-US" sz="1600" dirty="0">
                <a:latin typeface="Arial"/>
                <a:cs typeface="Arial"/>
              </a:rPr>
              <a:t> - 1/4 of this time:</a:t>
            </a:r>
          </a:p>
          <a:p>
            <a:r>
              <a:rPr lang="en-US" sz="1600" dirty="0" err="1">
                <a:latin typeface="Arial"/>
                <a:cs typeface="Arial"/>
              </a:rPr>
              <a:t>Ω</a:t>
            </a:r>
            <a:r>
              <a:rPr lang="en-US" sz="1600" dirty="0">
                <a:latin typeface="Arial"/>
                <a:cs typeface="Arial"/>
              </a:rPr>
              <a:t> - 1/4 of this time:</a:t>
            </a:r>
          </a:p>
          <a:p>
            <a:r>
              <a:rPr lang="en-US" sz="1600" dirty="0" err="1">
                <a:latin typeface="Arial"/>
                <a:cs typeface="Arial"/>
              </a:rPr>
              <a:t>Ω</a:t>
            </a:r>
            <a:r>
              <a:rPr lang="en-US" sz="1600" dirty="0">
                <a:latin typeface="Arial"/>
                <a:cs typeface="Arial"/>
              </a:rPr>
              <a:t> - 1/4 of this time:</a:t>
            </a:r>
          </a:p>
          <a:p>
            <a:r>
              <a:rPr lang="en-US" sz="1600" dirty="0" err="1">
                <a:latin typeface="Arial"/>
                <a:cs typeface="Arial"/>
              </a:rPr>
              <a:t>Ω</a:t>
            </a:r>
            <a:r>
              <a:rPr lang="en-US" sz="1600" dirty="0">
                <a:latin typeface="Arial"/>
                <a:cs typeface="Arial"/>
              </a:rPr>
              <a:t> - 1/4 of this time:</a:t>
            </a:r>
          </a:p>
          <a:p>
            <a:r>
              <a:rPr lang="en-US" sz="1600" dirty="0" err="1">
                <a:latin typeface="Arial"/>
                <a:cs typeface="Arial"/>
              </a:rPr>
              <a:t>Ω</a:t>
            </a:r>
            <a:r>
              <a:rPr lang="en-US" sz="1600" dirty="0">
                <a:latin typeface="Arial"/>
                <a:cs typeface="Arial"/>
              </a:rPr>
              <a:t> - 1/4 of this time:</a:t>
            </a:r>
          </a:p>
          <a:p>
            <a:r>
              <a:rPr lang="en-US" sz="1600" dirty="0" err="1">
                <a:latin typeface="Arial"/>
                <a:cs typeface="Arial"/>
              </a:rPr>
              <a:t>Ω</a:t>
            </a:r>
            <a:r>
              <a:rPr lang="en-US" sz="1600" dirty="0">
                <a:latin typeface="Arial"/>
                <a:cs typeface="Arial"/>
              </a:rPr>
              <a:t> - 1/4 of this time:</a:t>
            </a:r>
          </a:p>
          <a:p>
            <a:r>
              <a:rPr lang="en-US" sz="1600" dirty="0" err="1">
                <a:latin typeface="Arial"/>
                <a:cs typeface="Arial"/>
              </a:rPr>
              <a:t>Ω</a:t>
            </a:r>
            <a:r>
              <a:rPr lang="en-US" sz="1600" dirty="0">
                <a:latin typeface="Arial"/>
                <a:cs typeface="Arial"/>
              </a:rPr>
              <a:t> - 1/4 of this time:</a:t>
            </a:r>
          </a:p>
          <a:p>
            <a:r>
              <a:rPr lang="en-US" sz="1600" dirty="0" err="1">
                <a:latin typeface="Arial"/>
                <a:cs typeface="Arial"/>
              </a:rPr>
              <a:t>Ω</a:t>
            </a:r>
            <a:r>
              <a:rPr lang="en-US" sz="1600" dirty="0">
                <a:latin typeface="Arial"/>
                <a:cs typeface="Arial"/>
              </a:rPr>
              <a:t> - 1/4 of this time:</a:t>
            </a:r>
          </a:p>
          <a:p>
            <a:r>
              <a:rPr lang="en-US" sz="1600" dirty="0" err="1">
                <a:latin typeface="Arial"/>
                <a:cs typeface="Arial"/>
              </a:rPr>
              <a:t>Ω</a:t>
            </a:r>
            <a:r>
              <a:rPr lang="en-US" sz="1600" dirty="0">
                <a:latin typeface="Arial"/>
                <a:cs typeface="Arial"/>
              </a:rPr>
              <a:t> - 1/4 of this time:</a:t>
            </a:r>
          </a:p>
          <a:p>
            <a:r>
              <a:rPr lang="en-US" sz="1600" dirty="0" err="1">
                <a:latin typeface="Arial"/>
                <a:cs typeface="Arial"/>
              </a:rPr>
              <a:t>Ω</a:t>
            </a:r>
            <a:r>
              <a:rPr lang="en-US" sz="1600" dirty="0">
                <a:latin typeface="Arial"/>
                <a:cs typeface="Arial"/>
              </a:rPr>
              <a:t> - 1/4 of this time:</a:t>
            </a:r>
          </a:p>
          <a:p>
            <a:r>
              <a:rPr lang="en-US" sz="1600" dirty="0" err="1">
                <a:solidFill>
                  <a:srgbClr val="3366FF"/>
                </a:solidFill>
                <a:latin typeface="Arial"/>
                <a:cs typeface="Arial"/>
              </a:rPr>
              <a:t>Ω</a:t>
            </a:r>
            <a:r>
              <a:rPr lang="en-US" sz="1600" dirty="0">
                <a:solidFill>
                  <a:srgbClr val="3366FF"/>
                </a:solidFill>
                <a:latin typeface="Arial"/>
                <a:cs typeface="Arial"/>
              </a:rPr>
              <a:t> - 1/4 of this time:</a:t>
            </a:r>
          </a:p>
          <a:p>
            <a:endParaRPr lang="en-US" sz="1600" dirty="0">
              <a:latin typeface="Arial"/>
              <a:cs typeface="Arial"/>
            </a:endParaRPr>
          </a:p>
          <a:p>
            <a:endParaRPr lang="en-US" sz="1600" dirty="0">
              <a:latin typeface="Arial"/>
              <a:cs typeface="Arial"/>
            </a:endParaRPr>
          </a:p>
          <a:p>
            <a:r>
              <a:rPr lang="en-US" sz="1600" dirty="0" err="1">
                <a:solidFill>
                  <a:srgbClr val="FF0000"/>
                </a:solidFill>
                <a:latin typeface="Arial"/>
                <a:cs typeface="Arial"/>
              </a:rPr>
              <a:t>Ω</a:t>
            </a:r>
            <a:r>
              <a:rPr lang="en-US" sz="1600" dirty="0">
                <a:solidFill>
                  <a:srgbClr val="FF0000"/>
                </a:solidFill>
                <a:latin typeface="Arial"/>
                <a:cs typeface="Arial"/>
              </a:rPr>
              <a:t> - 1/4 of this time:</a:t>
            </a:r>
          </a:p>
          <a:p>
            <a:endParaRPr lang="en-US" sz="1600" dirty="0">
              <a:latin typeface="Arial"/>
              <a:cs typeface="Arial"/>
            </a:endParaRPr>
          </a:p>
          <a:p>
            <a:r>
              <a:rPr lang="en-US" sz="1600" dirty="0" err="1">
                <a:solidFill>
                  <a:srgbClr val="FF0000"/>
                </a:solidFill>
                <a:latin typeface="Arial"/>
                <a:cs typeface="Arial"/>
              </a:rPr>
              <a:t>Ω</a:t>
            </a:r>
            <a:r>
              <a:rPr lang="en-US" sz="1600" dirty="0">
                <a:solidFill>
                  <a:srgbClr val="FF0000"/>
                </a:solidFill>
                <a:latin typeface="Arial"/>
                <a:cs typeface="Arial"/>
              </a:rPr>
              <a:t> - 1/4 of this time:</a:t>
            </a:r>
          </a:p>
          <a:p>
            <a:r>
              <a:rPr lang="en-US" sz="1600" dirty="0" err="1">
                <a:solidFill>
                  <a:srgbClr val="FF0000"/>
                </a:solidFill>
                <a:latin typeface="Arial"/>
                <a:cs typeface="Arial"/>
              </a:rPr>
              <a:t>Ω</a:t>
            </a:r>
            <a:r>
              <a:rPr lang="en-US" sz="1600" dirty="0">
                <a:solidFill>
                  <a:srgbClr val="FF0000"/>
                </a:solidFill>
                <a:latin typeface="Arial"/>
                <a:cs typeface="Arial"/>
              </a:rPr>
              <a:t> - 1/4 of this time</a:t>
            </a:r>
          </a:p>
          <a:p>
            <a:r>
              <a:rPr lang="en-US" sz="1600" dirty="0" err="1">
                <a:solidFill>
                  <a:srgbClr val="FF0000"/>
                </a:solidFill>
                <a:latin typeface="Arial"/>
                <a:cs typeface="Arial"/>
              </a:rPr>
              <a:t>Ω</a:t>
            </a:r>
            <a:r>
              <a:rPr lang="en-US" sz="1600" dirty="0">
                <a:solidFill>
                  <a:srgbClr val="FF0000"/>
                </a:solidFill>
                <a:latin typeface="Arial"/>
                <a:cs typeface="Arial"/>
              </a:rPr>
              <a:t> - 1/4 of this time:</a:t>
            </a:r>
          </a:p>
          <a:p>
            <a:r>
              <a:rPr lang="en-US" sz="1600" dirty="0" err="1">
                <a:solidFill>
                  <a:srgbClr val="FF0000"/>
                </a:solidFill>
                <a:latin typeface="Arial"/>
                <a:cs typeface="Arial"/>
              </a:rPr>
              <a:t>Ω</a:t>
            </a:r>
            <a:r>
              <a:rPr lang="en-US" sz="1600" dirty="0">
                <a:solidFill>
                  <a:srgbClr val="FF0000"/>
                </a:solidFill>
                <a:latin typeface="Arial"/>
                <a:cs typeface="Arial"/>
              </a:rPr>
              <a:t> - 1/4 of this time:</a:t>
            </a:r>
          </a:p>
          <a:p>
            <a:endParaRPr lang="en-US" sz="1600" dirty="0">
              <a:latin typeface="Arial"/>
              <a:cs typeface="Arial"/>
            </a:endParaRPr>
          </a:p>
        </p:txBody>
      </p:sp>
      <p:sp>
        <p:nvSpPr>
          <p:cNvPr id="13" name="Rectangle 23">
            <a:extLst>
              <a:ext uri="{FF2B5EF4-FFF2-40B4-BE49-F238E27FC236}">
                <a16:creationId xmlns:a16="http://schemas.microsoft.com/office/drawing/2014/main" id="{C333CBD4-E251-8906-DDFA-D028E20F3ED1}"/>
              </a:ext>
            </a:extLst>
          </p:cNvPr>
          <p:cNvSpPr>
            <a:spLocks noChangeArrowheads="1"/>
          </p:cNvSpPr>
          <p:nvPr/>
        </p:nvSpPr>
        <p:spPr bwMode="auto">
          <a:xfrm>
            <a:off x="188467" y="5867948"/>
            <a:ext cx="666953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r>
              <a:rPr lang="en-US" sz="1600" b="1" dirty="0">
                <a:solidFill>
                  <a:srgbClr val="FF0000"/>
                </a:solidFill>
                <a:latin typeface="Arial"/>
                <a:cs typeface="Arial"/>
              </a:rPr>
              <a:t>Finally multiply Ω by 4!</a:t>
            </a:r>
            <a:r>
              <a:rPr lang="en-US" sz="1600" b="1" dirty="0">
                <a:solidFill>
                  <a:srgbClr val="000000"/>
                </a:solidFill>
                <a:latin typeface="Arial"/>
                <a:cs typeface="Arial"/>
              </a:rPr>
              <a:t> </a:t>
            </a:r>
            <a:r>
              <a:rPr lang="en-US" sz="1600" dirty="0">
                <a:solidFill>
                  <a:srgbClr val="000000"/>
                </a:solidFill>
                <a:latin typeface="Arial"/>
                <a:cs typeface="Arial"/>
              </a:rPr>
              <a:t>At the age of </a:t>
            </a:r>
            <a:r>
              <a:rPr lang="en-US" sz="1600" b="1" dirty="0">
                <a:solidFill>
                  <a:srgbClr val="FF0000"/>
                </a:solidFill>
                <a:latin typeface="Arial"/>
                <a:cs typeface="Arial"/>
              </a:rPr>
              <a:t>55 B years</a:t>
            </a:r>
            <a:r>
              <a:rPr lang="en-US" sz="1600" dirty="0">
                <a:solidFill>
                  <a:srgbClr val="000000"/>
                </a:solidFill>
                <a:latin typeface="Arial"/>
                <a:cs typeface="Arial"/>
              </a:rPr>
              <a:t>, the visible cosmos will be permeated by intelligence. After </a:t>
            </a:r>
            <a:r>
              <a:rPr lang="en-US" sz="1600" b="1" dirty="0">
                <a:solidFill>
                  <a:srgbClr val="FF0000"/>
                </a:solidFill>
                <a:latin typeface="Arial"/>
                <a:cs typeface="Arial"/>
              </a:rPr>
              <a:t>Ω,</a:t>
            </a:r>
            <a:r>
              <a:rPr lang="en-US" sz="1600" dirty="0">
                <a:solidFill>
                  <a:srgbClr val="000000"/>
                </a:solidFill>
                <a:latin typeface="Arial"/>
                <a:cs typeface="Arial"/>
              </a:rPr>
              <a:t> AIs will have plenty of time   to go where the physical resources are, to make more and bigger AIs. </a:t>
            </a:r>
          </a:p>
        </p:txBody>
      </p:sp>
      <p:pic>
        <p:nvPicPr>
          <p:cNvPr id="14" name="Picture 2">
            <a:extLst>
              <a:ext uri="{FF2B5EF4-FFF2-40B4-BE49-F238E27FC236}">
                <a16:creationId xmlns:a16="http://schemas.microsoft.com/office/drawing/2014/main" id="{5F0985F3-C28F-DF14-C169-73C46ADD41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6854650" y="-2"/>
            <a:ext cx="5337347"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6565AE52-3760-F1D6-53F8-A0F852490EBF}"/>
              </a:ext>
            </a:extLst>
          </p:cNvPr>
          <p:cNvSpPr txBox="1"/>
          <p:nvPr/>
        </p:nvSpPr>
        <p:spPr>
          <a:xfrm rot="16200000">
            <a:off x="3473632" y="3051827"/>
            <a:ext cx="7018424" cy="369332"/>
          </a:xfrm>
          <a:prstGeom prst="rect">
            <a:avLst/>
          </a:prstGeom>
          <a:noFill/>
        </p:spPr>
        <p:txBody>
          <a:bodyPr wrap="square">
            <a:spAutoFit/>
          </a:bodyPr>
          <a:lstStyle/>
          <a:p>
            <a:r>
              <a:rPr lang="en-DE" dirty="0">
                <a:solidFill>
                  <a:schemeClr val="bg1"/>
                </a:solidFill>
                <a:latin typeface="Arial" panose="020B0604020202020204" pitchFamily="34" charset="0"/>
                <a:cs typeface="Arial" panose="020B0604020202020204" pitchFamily="34" charset="0"/>
              </a:rPr>
              <a:t>https://people.idsia.ch/~juergen/deep-learning-history.html#future</a:t>
            </a:r>
          </a:p>
        </p:txBody>
      </p:sp>
    </p:spTree>
    <p:extLst>
      <p:ext uri="{BB962C8B-B14F-4D97-AF65-F5344CB8AC3E}">
        <p14:creationId xmlns:p14="http://schemas.microsoft.com/office/powerpoint/2010/main" val="3132504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C4A1FE5-D45B-CD4B-85BF-FD2CB8AB5458}"/>
              </a:ext>
            </a:extLst>
          </p:cNvPr>
          <p:cNvSpPr txBox="1"/>
          <p:nvPr/>
        </p:nvSpPr>
        <p:spPr>
          <a:xfrm>
            <a:off x="7040880" y="182879"/>
            <a:ext cx="5151119" cy="5262979"/>
          </a:xfrm>
          <a:prstGeom prst="rect">
            <a:avLst/>
          </a:prstGeom>
          <a:noFill/>
        </p:spPr>
        <p:txBody>
          <a:bodyPr wrap="square">
            <a:spAutoFit/>
          </a:bodyPr>
          <a:lstStyle/>
          <a:p>
            <a:r>
              <a:rPr lang="en-US" sz="2800" dirty="0">
                <a:solidFill>
                  <a:srgbClr val="FF0000"/>
                </a:solidFill>
                <a:latin typeface="Arial" panose="020B0604020202020204" pitchFamily="34" charset="0"/>
                <a:cs typeface="Arial" panose="020B0604020202020204" pitchFamily="34" charset="0"/>
              </a:rPr>
              <a:t>2. </a:t>
            </a:r>
            <a:r>
              <a:rPr lang="en-US" sz="2800" dirty="0">
                <a:solidFill>
                  <a:srgbClr val="00B0F0"/>
                </a:solidFill>
                <a:latin typeface="Arial" panose="020B0604020202020204" pitchFamily="34" charset="0"/>
                <a:cs typeface="Arial" panose="020B0604020202020204" pitchFamily="34" charset="0"/>
              </a:rPr>
              <a:t>1990: </a:t>
            </a:r>
            <a:r>
              <a:rPr lang="en-US" sz="2800" dirty="0">
                <a:latin typeface="Arial" panose="020B0604020202020204" pitchFamily="34" charset="0"/>
                <a:cs typeface="Arial" panose="020B0604020202020204" pitchFamily="34" charset="0"/>
              </a:rPr>
              <a:t>the first </a:t>
            </a:r>
            <a:r>
              <a:rPr lang="en-US" sz="2800" dirty="0">
                <a:solidFill>
                  <a:srgbClr val="FF0000"/>
                </a:solidFill>
                <a:latin typeface="Arial" panose="020B0604020202020204" pitchFamily="34" charset="0"/>
                <a:cs typeface="Arial" panose="020B0604020202020204" pitchFamily="34" charset="0"/>
              </a:rPr>
              <a:t>G</a:t>
            </a:r>
            <a:r>
              <a:rPr lang="en-US" sz="2800" dirty="0">
                <a:solidFill>
                  <a:srgbClr val="00B0F0"/>
                </a:solidFill>
                <a:latin typeface="Arial" panose="020B0604020202020204" pitchFamily="34" charset="0"/>
                <a:cs typeface="Arial" panose="020B0604020202020204" pitchFamily="34" charset="0"/>
              </a:rPr>
              <a:t>enerative Adversarial Networks</a:t>
            </a:r>
            <a:r>
              <a:rPr lang="en-US" sz="2800" dirty="0">
                <a:latin typeface="Arial" panose="020B0604020202020204" pitchFamily="34" charset="0"/>
                <a:cs typeface="Arial" panose="020B0604020202020204" pitchFamily="34" charset="0"/>
              </a:rPr>
              <a:t>, now used for deepfakes: </a:t>
            </a:r>
            <a:r>
              <a:rPr lang="en-SA" sz="2800">
                <a:latin typeface="Arial" panose="020B0604020202020204" pitchFamily="34" charset="0"/>
                <a:cs typeface="Arial" panose="020B0604020202020204" pitchFamily="34" charset="0"/>
              </a:rPr>
              <a:t>two dueling NNs (a generator </a:t>
            </a:r>
            <a:r>
              <a:rPr lang="en-US" sz="2800" dirty="0">
                <a:latin typeface="Arial" panose="020B0604020202020204" pitchFamily="34" charset="0"/>
                <a:cs typeface="Arial" panose="020B0604020202020204" pitchFamily="34" charset="0"/>
              </a:rPr>
              <a:t>with adaptive probabilistic units </a:t>
            </a:r>
            <a:r>
              <a:rPr lang="en-SA" sz="2800">
                <a:latin typeface="Arial" panose="020B0604020202020204" pitchFamily="34" charset="0"/>
                <a:cs typeface="Arial" panose="020B0604020202020204" pitchFamily="34" charset="0"/>
              </a:rPr>
              <a:t>and a predictor</a:t>
            </a:r>
            <a:r>
              <a:rPr lang="en-US" sz="2800" dirty="0">
                <a:latin typeface="Arial" panose="020B0604020202020204" pitchFamily="34" charset="0"/>
                <a:cs typeface="Arial" panose="020B0604020202020204" pitchFamily="34" charset="0"/>
              </a:rPr>
              <a:t> of the effects of  the generator’s output</a:t>
            </a:r>
            <a:r>
              <a:rPr lang="en-SA" sz="2800">
                <a:latin typeface="Arial" panose="020B0604020202020204" pitchFamily="34" charset="0"/>
                <a:cs typeface="Arial" panose="020B0604020202020204" pitchFamily="34" charset="0"/>
              </a:rPr>
              <a:t>) maximize each other's loss in a minimax game. </a:t>
            </a:r>
            <a:r>
              <a:rPr lang="en-US" sz="2800" dirty="0">
                <a:latin typeface="Arial" panose="020B0604020202020204" pitchFamily="34" charset="0"/>
                <a:cs typeface="Arial" panose="020B0604020202020204" pitchFamily="34" charset="0"/>
              </a:rPr>
              <a:t>I called this </a:t>
            </a:r>
            <a:r>
              <a:rPr lang="en-US" sz="2800" dirty="0">
                <a:solidFill>
                  <a:srgbClr val="00B0F0"/>
                </a:solidFill>
                <a:latin typeface="Arial" panose="020B0604020202020204" pitchFamily="34" charset="0"/>
                <a:cs typeface="Arial" panose="020B0604020202020204" pitchFamily="34" charset="0"/>
              </a:rPr>
              <a:t>Artificial Curiosity </a:t>
            </a:r>
            <a:r>
              <a:rPr lang="en-US" sz="2800" dirty="0">
                <a:latin typeface="Arial" panose="020B0604020202020204" pitchFamily="34" charset="0"/>
                <a:cs typeface="Arial" panose="020B0604020202020204" pitchFamily="34" charset="0"/>
              </a:rPr>
              <a:t>(JS, TR </a:t>
            </a:r>
            <a:r>
              <a:rPr lang="en-GB" sz="2800" dirty="0">
                <a:latin typeface="arial" panose="020B0604020202020204" pitchFamily="34" charset="0"/>
              </a:rPr>
              <a:t>FKI-126-90, </a:t>
            </a:r>
            <a:r>
              <a:rPr lang="en-US" sz="2800" dirty="0">
                <a:latin typeface="Arial" panose="020B0604020202020204" pitchFamily="34" charset="0"/>
                <a:cs typeface="Arial" panose="020B0604020202020204" pitchFamily="34" charset="0"/>
              </a:rPr>
              <a:t>SAB 1991). See the </a:t>
            </a:r>
            <a:r>
              <a:rPr lang="en-US" sz="2800" dirty="0">
                <a:solidFill>
                  <a:srgbClr val="FF0000"/>
                </a:solidFill>
                <a:latin typeface="Arial" panose="020B0604020202020204" pitchFamily="34" charset="0"/>
                <a:cs typeface="Arial" panose="020B0604020202020204" pitchFamily="34" charset="0"/>
              </a:rPr>
              <a:t>G</a:t>
            </a:r>
            <a:r>
              <a:rPr lang="en-US" sz="2800" dirty="0">
                <a:latin typeface="Arial" panose="020B0604020202020204" pitchFamily="34" charset="0"/>
                <a:cs typeface="Arial" panose="020B0604020202020204" pitchFamily="34" charset="0"/>
              </a:rPr>
              <a:t> in Chat</a:t>
            </a:r>
            <a:r>
              <a:rPr lang="en-US" sz="2800" dirty="0">
                <a:solidFill>
                  <a:srgbClr val="FF0000"/>
                </a:solidFill>
                <a:latin typeface="Arial" panose="020B0604020202020204" pitchFamily="34" charset="0"/>
                <a:cs typeface="Arial" panose="020B0604020202020204" pitchFamily="34" charset="0"/>
              </a:rPr>
              <a:t>G</a:t>
            </a:r>
            <a:r>
              <a:rPr lang="en-US" sz="2800" dirty="0">
                <a:latin typeface="Arial" panose="020B0604020202020204" pitchFamily="34" charset="0"/>
                <a:cs typeface="Arial" panose="020B0604020202020204" pitchFamily="34" charset="0"/>
              </a:rPr>
              <a:t>PT.</a:t>
            </a:r>
            <a:endParaRPr lang="en-SA" sz="2800" dirty="0">
              <a:latin typeface="Arial" panose="020B0604020202020204" pitchFamily="34" charset="0"/>
              <a:cs typeface="Arial" panose="020B0604020202020204" pitchFamily="34" charset="0"/>
            </a:endParaRPr>
          </a:p>
        </p:txBody>
      </p:sp>
      <p:pic>
        <p:nvPicPr>
          <p:cNvPr id="2" name="Picture 2" descr="Predictability Minimization: unsupervised minimax game where one neural network minimizes the objective function maximized by another">
            <a:extLst>
              <a:ext uri="{FF2B5EF4-FFF2-40B4-BE49-F238E27FC236}">
                <a16:creationId xmlns:a16="http://schemas.microsoft.com/office/drawing/2014/main" id="{8868FA2F-3057-0623-B314-025DD70383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854653" cy="26182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820D102-2DCD-0971-BE29-FEE7C70E2284}"/>
              </a:ext>
            </a:extLst>
          </p:cNvPr>
          <p:cNvSpPr txBox="1"/>
          <p:nvPr/>
        </p:nvSpPr>
        <p:spPr>
          <a:xfrm>
            <a:off x="294883" y="2597103"/>
            <a:ext cx="6910462" cy="338554"/>
          </a:xfrm>
          <a:prstGeom prst="rect">
            <a:avLst/>
          </a:prstGeom>
          <a:noFill/>
        </p:spPr>
        <p:txBody>
          <a:bodyPr wrap="square">
            <a:spAutoFit/>
          </a:bodyPr>
          <a:lstStyle/>
          <a:p>
            <a:r>
              <a:rPr lang="en-DE" sz="1600" dirty="0"/>
              <a:t>https://people.idsia.ch/~juergen/</a:t>
            </a:r>
            <a:r>
              <a:rPr lang="en-DE" sz="1400" dirty="0">
                <a:latin typeface="Arial" panose="020B0604020202020204" pitchFamily="34" charset="0"/>
                <a:cs typeface="Arial" panose="020B0604020202020204" pitchFamily="34" charset="0"/>
              </a:rPr>
              <a:t>deep-learning-miraculous-year-1990-1991</a:t>
            </a:r>
            <a:r>
              <a:rPr lang="en-DE" sz="1600" dirty="0"/>
              <a:t>.html</a:t>
            </a:r>
          </a:p>
        </p:txBody>
      </p:sp>
    </p:spTree>
    <p:extLst>
      <p:ext uri="{BB962C8B-B14F-4D97-AF65-F5344CB8AC3E}">
        <p14:creationId xmlns:p14="http://schemas.microsoft.com/office/powerpoint/2010/main" val="1370242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C4A1FE5-D45B-CD4B-85BF-FD2CB8AB5458}"/>
              </a:ext>
            </a:extLst>
          </p:cNvPr>
          <p:cNvSpPr txBox="1"/>
          <p:nvPr/>
        </p:nvSpPr>
        <p:spPr>
          <a:xfrm>
            <a:off x="7040880" y="143123"/>
            <a:ext cx="5151119" cy="6555641"/>
          </a:xfrm>
          <a:prstGeom prst="rect">
            <a:avLst/>
          </a:prstGeom>
          <a:noFill/>
        </p:spPr>
        <p:txBody>
          <a:bodyPr wrap="square">
            <a:spAutoFit/>
          </a:bodyPr>
          <a:lstStyle/>
          <a:p>
            <a:r>
              <a:rPr lang="en-US" sz="2800" dirty="0">
                <a:solidFill>
                  <a:srgbClr val="FF0000"/>
                </a:solidFill>
                <a:latin typeface="Arial" panose="020B0604020202020204" pitchFamily="34" charset="0"/>
                <a:cs typeface="Arial" panose="020B0604020202020204" pitchFamily="34" charset="0"/>
              </a:rPr>
              <a:t>3. </a:t>
            </a:r>
            <a:r>
              <a:rPr lang="en-US" sz="2800" dirty="0">
                <a:latin typeface="Arial" panose="020B0604020202020204" pitchFamily="34" charset="0"/>
                <a:cs typeface="Arial" panose="020B0604020202020204" pitchFamily="34" charset="0"/>
              </a:rPr>
              <a:t>1991: the first unsupervised or </a:t>
            </a:r>
            <a:r>
              <a:rPr lang="en-US" sz="2800" dirty="0">
                <a:solidFill>
                  <a:srgbClr val="00B0F0"/>
                </a:solidFill>
                <a:latin typeface="Arial" panose="020B0604020202020204" pitchFamily="34" charset="0"/>
                <a:cs typeface="Arial" panose="020B0604020202020204" pitchFamily="34" charset="0"/>
              </a:rPr>
              <a:t>self-supervised</a:t>
            </a:r>
            <a:r>
              <a:rPr lang="en-US" sz="2800" dirty="0">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P</a:t>
            </a:r>
            <a:r>
              <a:rPr lang="en-US" sz="2800" dirty="0">
                <a:solidFill>
                  <a:srgbClr val="00B0F0"/>
                </a:solidFill>
                <a:latin typeface="Arial" panose="020B0604020202020204" pitchFamily="34" charset="0"/>
                <a:cs typeface="Arial" panose="020B0604020202020204" pitchFamily="34" charset="0"/>
              </a:rPr>
              <a:t>re-training</a:t>
            </a:r>
            <a:r>
              <a:rPr lang="en-US" sz="2800" dirty="0">
                <a:latin typeface="Arial" panose="020B0604020202020204" pitchFamily="34" charset="0"/>
                <a:cs typeface="Arial" panose="020B0604020202020204" pitchFamily="34" charset="0"/>
              </a:rPr>
              <a:t> to enable </a:t>
            </a:r>
            <a:r>
              <a:rPr lang="en-US" sz="2800" dirty="0">
                <a:solidFill>
                  <a:srgbClr val="00B0F0"/>
                </a:solidFill>
                <a:latin typeface="Arial" panose="020B0604020202020204" pitchFamily="34" charset="0"/>
                <a:cs typeface="Arial" panose="020B0604020202020204" pitchFamily="34" charset="0"/>
              </a:rPr>
              <a:t>deep learning for sequences </a:t>
            </a:r>
            <a:r>
              <a:rPr lang="en-US" sz="2800" dirty="0">
                <a:latin typeface="Arial" panose="020B0604020202020204" pitchFamily="34" charset="0"/>
                <a:cs typeface="Arial" panose="020B0604020202020204" pitchFamily="34" charset="0"/>
              </a:rPr>
              <a:t>such as long texts (the </a:t>
            </a:r>
            <a:r>
              <a:rPr lang="en-US" sz="2800" dirty="0">
                <a:solidFill>
                  <a:srgbClr val="FF0000"/>
                </a:solidFill>
                <a:latin typeface="Arial" panose="020B0604020202020204" pitchFamily="34" charset="0"/>
                <a:cs typeface="Arial" panose="020B0604020202020204" pitchFamily="34" charset="0"/>
              </a:rPr>
              <a:t>P</a:t>
            </a:r>
            <a:r>
              <a:rPr lang="en-US" sz="2800" dirty="0">
                <a:latin typeface="Arial" panose="020B0604020202020204" pitchFamily="34" charset="0"/>
                <a:cs typeface="Arial" panose="020B0604020202020204" pitchFamily="34" charset="0"/>
              </a:rPr>
              <a:t> in ChatG</a:t>
            </a:r>
            <a:r>
              <a:rPr lang="en-US" sz="2800" dirty="0">
                <a:solidFill>
                  <a:srgbClr val="FF0000"/>
                </a:solidFill>
                <a:latin typeface="Arial" panose="020B0604020202020204" pitchFamily="34" charset="0"/>
                <a:cs typeface="Arial" panose="020B0604020202020204" pitchFamily="34" charset="0"/>
              </a:rPr>
              <a:t>P</a:t>
            </a:r>
            <a:r>
              <a:rPr lang="en-US" sz="2800" dirty="0">
                <a:latin typeface="Arial" panose="020B0604020202020204" pitchFamily="34" charset="0"/>
                <a:cs typeface="Arial" panose="020B0604020202020204" pitchFamily="34" charset="0"/>
              </a:rPr>
              <a:t>T).</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My 1991 </a:t>
            </a:r>
            <a:r>
              <a:rPr lang="en-US" sz="2800" dirty="0">
                <a:solidFill>
                  <a:srgbClr val="00B0F0"/>
                </a:solidFill>
                <a:latin typeface="Arial" panose="020B0604020202020204" pitchFamily="34" charset="0"/>
                <a:cs typeface="Arial" panose="020B0604020202020204" pitchFamily="34" charset="0"/>
              </a:rPr>
              <a:t>neural history compressor </a:t>
            </a:r>
            <a:r>
              <a:rPr lang="en-US" sz="2800" dirty="0">
                <a:latin typeface="Arial" panose="020B0604020202020204" pitchFamily="34" charset="0"/>
                <a:cs typeface="Arial" panose="020B0604020202020204" pitchFamily="34" charset="0"/>
              </a:rPr>
              <a:t>(TR </a:t>
            </a:r>
            <a:r>
              <a:rPr lang="en-GB" sz="2800" dirty="0">
                <a:latin typeface="arial" panose="020B0604020202020204" pitchFamily="34" charset="0"/>
              </a:rPr>
              <a:t>FKI-148-91, </a:t>
            </a:r>
            <a:r>
              <a:rPr lang="en-US" sz="2800" dirty="0">
                <a:latin typeface="Arial" panose="020B0604020202020204" pitchFamily="34" charset="0"/>
                <a:cs typeface="Arial" panose="020B0604020202020204" pitchFamily="34" charset="0"/>
              </a:rPr>
              <a:t>Neural Comp., 1992) learns </a:t>
            </a:r>
            <a:r>
              <a:rPr lang="en-US" sz="2800" dirty="0">
                <a:solidFill>
                  <a:srgbClr val="00B0F0"/>
                </a:solidFill>
                <a:latin typeface="Arial" panose="020B0604020202020204" pitchFamily="34" charset="0"/>
                <a:cs typeface="Arial" panose="020B0604020202020204" pitchFamily="34" charset="0"/>
              </a:rPr>
              <a:t>predictive coding </a:t>
            </a:r>
            <a:r>
              <a:rPr lang="en-US" sz="2800" dirty="0">
                <a:latin typeface="Arial" panose="020B0604020202020204" pitchFamily="34" charset="0"/>
                <a:cs typeface="Arial" panose="020B0604020202020204" pitchFamily="34" charset="0"/>
              </a:rPr>
              <a:t>to compress long sequences (</a:t>
            </a:r>
            <a:r>
              <a:rPr lang="en-US" sz="2800" dirty="0">
                <a:solidFill>
                  <a:srgbClr val="00B0F0"/>
                </a:solidFill>
                <a:latin typeface="Arial" panose="020B0604020202020204" pitchFamily="34" charset="0"/>
                <a:cs typeface="Arial" panose="020B0604020202020204" pitchFamily="34" charset="0"/>
              </a:rPr>
              <a:t>pretext tasks</a:t>
            </a:r>
            <a:r>
              <a:rPr lang="en-US" sz="2800" dirty="0">
                <a:latin typeface="Arial" panose="020B0604020202020204" pitchFamily="34" charset="0"/>
                <a:cs typeface="Arial" panose="020B0604020202020204" pitchFamily="34" charset="0"/>
              </a:rPr>
              <a:t>), thus enabling </a:t>
            </a:r>
            <a:r>
              <a:rPr lang="en-US" sz="2800" dirty="0">
                <a:solidFill>
                  <a:srgbClr val="00B0F0"/>
                </a:solidFill>
                <a:latin typeface="Arial" panose="020B0604020202020204" pitchFamily="34" charset="0"/>
                <a:cs typeface="Arial" panose="020B0604020202020204" pitchFamily="34" charset="0"/>
              </a:rPr>
              <a:t>downstream deep learning</a:t>
            </a:r>
            <a:r>
              <a:rPr lang="en-US" sz="2800" dirty="0">
                <a:latin typeface="Arial" panose="020B0604020202020204" pitchFamily="34" charset="0"/>
                <a:cs typeface="Arial" panose="020B0604020202020204" pitchFamily="34" charset="0"/>
              </a:rPr>
              <a:t> tasks. Same paper: </a:t>
            </a:r>
            <a:r>
              <a:rPr lang="en-US" sz="2800" dirty="0">
                <a:solidFill>
                  <a:srgbClr val="FF0000"/>
                </a:solidFill>
                <a:latin typeface="Arial" panose="020B0604020202020204" pitchFamily="34" charset="0"/>
                <a:cs typeface="Arial" panose="020B0604020202020204" pitchFamily="34" charset="0"/>
              </a:rPr>
              <a:t>distilling</a:t>
            </a:r>
            <a:r>
              <a:rPr lang="en-US" sz="2800" dirty="0">
                <a:latin typeface="Arial" panose="020B0604020202020204" pitchFamily="34" charset="0"/>
                <a:cs typeface="Arial" panose="020B0604020202020204" pitchFamily="34" charset="0"/>
              </a:rPr>
              <a:t> one neural net into another.</a:t>
            </a:r>
            <a:endParaRPr lang="en-SA" sz="2800" dirty="0">
              <a:latin typeface="Arial" panose="020B0604020202020204" pitchFamily="34" charset="0"/>
              <a:cs typeface="Arial" panose="020B0604020202020204" pitchFamily="34" charset="0"/>
            </a:endParaRPr>
          </a:p>
        </p:txBody>
      </p:sp>
      <p:pic>
        <p:nvPicPr>
          <p:cNvPr id="11266" name="Picture 2" descr="1991: The neural chunker or history compressor finds compact internal data representations that facilitate supervised deep learning. Juergen Schmidhuber.">
            <a:extLst>
              <a:ext uri="{FF2B5EF4-FFF2-40B4-BE49-F238E27FC236}">
                <a16:creationId xmlns:a16="http://schemas.microsoft.com/office/drawing/2014/main" id="{B6A823BD-7873-1126-E95E-13EFEA677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83124"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771A98-90DA-5ABE-4B0C-FFA338B52A8D}"/>
              </a:ext>
            </a:extLst>
          </p:cNvPr>
          <p:cNvSpPr txBox="1"/>
          <p:nvPr/>
        </p:nvSpPr>
        <p:spPr>
          <a:xfrm>
            <a:off x="217191" y="3420943"/>
            <a:ext cx="6911595" cy="384721"/>
          </a:xfrm>
          <a:prstGeom prst="rect">
            <a:avLst/>
          </a:prstGeom>
          <a:noFill/>
        </p:spPr>
        <p:txBody>
          <a:bodyPr wrap="square">
            <a:spAutoFit/>
          </a:bodyPr>
          <a:lstStyle/>
          <a:p>
            <a:r>
              <a:rPr lang="en-DE" sz="1900" dirty="0">
                <a:solidFill>
                  <a:srgbClr val="00B0F0"/>
                </a:solidFill>
                <a:latin typeface="Arial" panose="020B0604020202020204" pitchFamily="34" charset="0"/>
                <a:cs typeface="Arial" panose="020B0604020202020204" pitchFamily="34" charset="0"/>
              </a:rPr>
              <a:t>https://people.idsia.ch/~juergen/very-deep-learning-1991.html</a:t>
            </a:r>
          </a:p>
        </p:txBody>
      </p:sp>
    </p:spTree>
    <p:extLst>
      <p:ext uri="{BB962C8B-B14F-4D97-AF65-F5344CB8AC3E}">
        <p14:creationId xmlns:p14="http://schemas.microsoft.com/office/powerpoint/2010/main" val="4153740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Text&#10;&#10;Description automatically generated with low confidence">
            <a:extLst>
              <a:ext uri="{FF2B5EF4-FFF2-40B4-BE49-F238E27FC236}">
                <a16:creationId xmlns:a16="http://schemas.microsoft.com/office/drawing/2014/main" id="{0C7FFD80-858A-124E-8D83-E1EB416736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1" y="-1"/>
            <a:ext cx="6861003" cy="4297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3B662D04-7246-C9B3-BE65-A2BD150C3625}"/>
              </a:ext>
            </a:extLst>
          </p:cNvPr>
          <p:cNvSpPr txBox="1"/>
          <p:nvPr/>
        </p:nvSpPr>
        <p:spPr>
          <a:xfrm>
            <a:off x="7040881" y="182878"/>
            <a:ext cx="5151119" cy="6900351"/>
          </a:xfrm>
          <a:prstGeom prst="rect">
            <a:avLst/>
          </a:prstGeom>
          <a:noFill/>
        </p:spPr>
        <p:txBody>
          <a:bodyPr wrap="square">
            <a:spAutoFit/>
          </a:bodyPr>
          <a:lstStyle/>
          <a:p>
            <a:pPr>
              <a:spcBef>
                <a:spcPct val="20000"/>
              </a:spcBef>
            </a:pPr>
            <a:r>
              <a:rPr lang="it-IT" sz="2800" dirty="0" err="1">
                <a:latin typeface="Arial"/>
                <a:cs typeface="Arial"/>
              </a:rPr>
              <a:t>Principles</a:t>
            </a:r>
            <a:r>
              <a:rPr lang="it-IT" sz="2800" dirty="0">
                <a:latin typeface="Arial"/>
                <a:cs typeface="Arial"/>
              </a:rPr>
              <a:t> of </a:t>
            </a:r>
            <a:r>
              <a:rPr lang="it-IT" sz="2800" dirty="0">
                <a:solidFill>
                  <a:srgbClr val="00B0F0"/>
                </a:solidFill>
                <a:latin typeface="Arial"/>
                <a:cs typeface="Arial"/>
              </a:rPr>
              <a:t>LSTM</a:t>
            </a:r>
            <a:r>
              <a:rPr lang="it-IT" sz="2800" dirty="0">
                <a:latin typeface="Arial"/>
                <a:cs typeface="Arial"/>
              </a:rPr>
              <a:t> </a:t>
            </a:r>
            <a:r>
              <a:rPr lang="it-IT" sz="2800" dirty="0" err="1">
                <a:latin typeface="Arial"/>
                <a:cs typeface="Arial"/>
              </a:rPr>
              <a:t>also</a:t>
            </a:r>
            <a:r>
              <a:rPr lang="it-IT" sz="2800" dirty="0">
                <a:latin typeface="Arial"/>
                <a:cs typeface="Arial"/>
              </a:rPr>
              <a:t> date back to </a:t>
            </a:r>
            <a:r>
              <a:rPr lang="it-IT" sz="2800" dirty="0">
                <a:solidFill>
                  <a:srgbClr val="00B0F0"/>
                </a:solidFill>
                <a:latin typeface="Arial"/>
                <a:cs typeface="Arial"/>
              </a:rPr>
              <a:t>1991</a:t>
            </a:r>
            <a:r>
              <a:rPr lang="it-IT" sz="2800" dirty="0">
                <a:latin typeface="Arial"/>
                <a:cs typeface="Arial"/>
              </a:rPr>
              <a:t>: </a:t>
            </a:r>
            <a:r>
              <a:rPr lang="it-IT" sz="2800" dirty="0" err="1">
                <a:latin typeface="Arial"/>
                <a:cs typeface="Arial"/>
              </a:rPr>
              <a:t>see</a:t>
            </a:r>
            <a:r>
              <a:rPr lang="it-IT" sz="2800" dirty="0">
                <a:latin typeface="Arial"/>
                <a:cs typeface="Arial"/>
              </a:rPr>
              <a:t> the diploma </a:t>
            </a:r>
            <a:r>
              <a:rPr lang="it-IT" sz="2800" dirty="0" err="1">
                <a:latin typeface="Arial"/>
                <a:cs typeface="Arial"/>
              </a:rPr>
              <a:t>thesis</a:t>
            </a:r>
            <a:r>
              <a:rPr lang="it-IT" sz="2800" dirty="0">
                <a:latin typeface="Arial"/>
                <a:cs typeface="Arial"/>
              </a:rPr>
              <a:t> of </a:t>
            </a:r>
            <a:r>
              <a:rPr lang="it-IT" sz="2800" dirty="0" err="1">
                <a:latin typeface="Arial"/>
                <a:cs typeface="Arial"/>
              </a:rPr>
              <a:t>my</a:t>
            </a:r>
            <a:r>
              <a:rPr lang="it-IT" sz="2800" dirty="0">
                <a:latin typeface="Arial"/>
                <a:cs typeface="Arial"/>
              </a:rPr>
              <a:t> </a:t>
            </a:r>
            <a:r>
              <a:rPr lang="it-IT" sz="2800" dirty="0" err="1">
                <a:latin typeface="Arial"/>
                <a:cs typeface="Arial"/>
              </a:rPr>
              <a:t>brilliant</a:t>
            </a:r>
            <a:r>
              <a:rPr lang="it-IT" sz="2800" dirty="0">
                <a:latin typeface="Arial"/>
                <a:cs typeface="Arial"/>
              </a:rPr>
              <a:t> </a:t>
            </a:r>
            <a:r>
              <a:rPr lang="it-IT" sz="2800" dirty="0" err="1">
                <a:latin typeface="Arial"/>
                <a:cs typeface="Arial"/>
              </a:rPr>
              <a:t>student</a:t>
            </a:r>
            <a:r>
              <a:rPr lang="it-IT" sz="2800" dirty="0">
                <a:latin typeface="Arial"/>
                <a:cs typeface="Arial"/>
              </a:rPr>
              <a:t> </a:t>
            </a:r>
            <a:r>
              <a:rPr lang="it-IT" sz="2800" dirty="0">
                <a:solidFill>
                  <a:srgbClr val="00B0F0"/>
                </a:solidFill>
                <a:latin typeface="Arial"/>
                <a:cs typeface="Arial"/>
              </a:rPr>
              <a:t>Sepp </a:t>
            </a:r>
            <a:r>
              <a:rPr lang="it-IT" sz="2800" dirty="0" err="1">
                <a:solidFill>
                  <a:srgbClr val="00B0F0"/>
                </a:solidFill>
                <a:latin typeface="Arial"/>
                <a:cs typeface="Arial"/>
              </a:rPr>
              <a:t>Hochreiter</a:t>
            </a:r>
            <a:r>
              <a:rPr lang="it-IT" sz="2800" dirty="0">
                <a:latin typeface="Arial"/>
                <a:cs typeface="Arial"/>
              </a:rPr>
              <a:t>. The </a:t>
            </a:r>
            <a:r>
              <a:rPr lang="en-US" sz="2800" dirty="0">
                <a:latin typeface="Arial" panose="020B0604020202020204" pitchFamily="34" charset="0"/>
                <a:cs typeface="Arial" panose="020B0604020202020204" pitchFamily="34" charset="0"/>
              </a:rPr>
              <a:t>1997 LSTM paper has become the most cited AI paper of the 20th century. LSTM improvements with my later students: </a:t>
            </a:r>
            <a:r>
              <a:rPr lang="en-US" sz="2800" dirty="0">
                <a:solidFill>
                  <a:srgbClr val="00B0F0"/>
                </a:solidFill>
                <a:latin typeface="Arial"/>
                <a:cs typeface="Arial"/>
              </a:rPr>
              <a:t>Felix Gers </a:t>
            </a:r>
            <a:r>
              <a:rPr lang="en-US" sz="2800" dirty="0">
                <a:latin typeface="Arial"/>
                <a:cs typeface="Arial"/>
              </a:rPr>
              <a:t>(PhD 2001, e.g., gated recurrent units), </a:t>
            </a:r>
            <a:r>
              <a:rPr lang="en-US" sz="2800" dirty="0">
                <a:solidFill>
                  <a:srgbClr val="00B0F0"/>
                </a:solidFill>
                <a:latin typeface="Arial"/>
                <a:cs typeface="Arial"/>
              </a:rPr>
              <a:t>Alex Graves </a:t>
            </a:r>
            <a:r>
              <a:rPr lang="en-US" sz="2800" dirty="0">
                <a:latin typeface="Arial"/>
                <a:cs typeface="Arial"/>
              </a:rPr>
              <a:t>(e.g., CTC, 2006), </a:t>
            </a:r>
            <a:r>
              <a:rPr lang="en-US" sz="2800" dirty="0" err="1">
                <a:solidFill>
                  <a:srgbClr val="00B0F0"/>
                </a:solidFill>
                <a:latin typeface="Arial"/>
                <a:cs typeface="Arial"/>
              </a:rPr>
              <a:t>Daan</a:t>
            </a:r>
            <a:r>
              <a:rPr lang="en-US" sz="2800" dirty="0">
                <a:solidFill>
                  <a:srgbClr val="00B0F0"/>
                </a:solidFill>
                <a:latin typeface="Arial"/>
                <a:cs typeface="Arial"/>
              </a:rPr>
              <a:t> </a:t>
            </a:r>
            <a:r>
              <a:rPr lang="en-US" sz="2800" dirty="0" err="1">
                <a:solidFill>
                  <a:srgbClr val="00B0F0"/>
                </a:solidFill>
                <a:latin typeface="Arial"/>
                <a:cs typeface="Arial"/>
              </a:rPr>
              <a:t>Wierstra</a:t>
            </a:r>
            <a:r>
              <a:rPr lang="en-US" sz="2800" dirty="0">
                <a:solidFill>
                  <a:srgbClr val="00B0F0"/>
                </a:solidFill>
                <a:latin typeface="Arial"/>
                <a:cs typeface="Arial"/>
              </a:rPr>
              <a:t> </a:t>
            </a:r>
            <a:r>
              <a:rPr lang="en-US" sz="2800" dirty="0">
                <a:latin typeface="Arial"/>
                <a:cs typeface="Arial"/>
              </a:rPr>
              <a:t>(2007: policy gradients for LSTM), </a:t>
            </a:r>
            <a:r>
              <a:rPr lang="en-US" sz="2800" dirty="0">
                <a:solidFill>
                  <a:srgbClr val="00B0F0"/>
                </a:solidFill>
                <a:latin typeface="Arial"/>
                <a:cs typeface="Arial"/>
              </a:rPr>
              <a:t>Justin Bayer</a:t>
            </a:r>
            <a:r>
              <a:rPr lang="en-US" sz="2800" dirty="0">
                <a:solidFill>
                  <a:srgbClr val="0070C0"/>
                </a:solidFill>
                <a:latin typeface="Arial"/>
                <a:cs typeface="Arial"/>
              </a:rPr>
              <a:t> </a:t>
            </a:r>
            <a:r>
              <a:rPr lang="en-US" sz="2800" dirty="0">
                <a:latin typeface="Arial"/>
                <a:cs typeface="Arial"/>
              </a:rPr>
              <a:t>(2009: architecture search for LSTM-like NNs) </a:t>
            </a:r>
          </a:p>
          <a:p>
            <a:pPr>
              <a:spcBef>
                <a:spcPct val="20000"/>
              </a:spcBef>
            </a:pPr>
            <a:endParaRPr lang="it-IT" sz="2800" baseline="30000" dirty="0">
              <a:solidFill>
                <a:srgbClr val="3366FF"/>
              </a:solidFill>
              <a:latin typeface="Arial"/>
              <a:cs typeface="Arial"/>
            </a:endParaRPr>
          </a:p>
        </p:txBody>
      </p:sp>
      <p:sp>
        <p:nvSpPr>
          <p:cNvPr id="3" name="TextBox 2">
            <a:extLst>
              <a:ext uri="{FF2B5EF4-FFF2-40B4-BE49-F238E27FC236}">
                <a16:creationId xmlns:a16="http://schemas.microsoft.com/office/drawing/2014/main" id="{BA7FC0AC-624D-8FCD-974B-B2F6DEB9439C}"/>
              </a:ext>
            </a:extLst>
          </p:cNvPr>
          <p:cNvSpPr txBox="1"/>
          <p:nvPr/>
        </p:nvSpPr>
        <p:spPr>
          <a:xfrm>
            <a:off x="145555" y="4872516"/>
            <a:ext cx="4969369" cy="1815882"/>
          </a:xfrm>
          <a:prstGeom prst="rect">
            <a:avLst/>
          </a:prstGeom>
          <a:noFill/>
        </p:spPr>
        <p:txBody>
          <a:bodyPr wrap="square" rtlCol="0">
            <a:spAutoFit/>
          </a:bodyPr>
          <a:lstStyle/>
          <a:p>
            <a:r>
              <a:rPr lang="en-SA" sz="2800">
                <a:latin typeface="Arial" panose="020B0604020202020204" pitchFamily="34" charset="0"/>
                <a:cs typeface="Arial" panose="020B0604020202020204" pitchFamily="34" charset="0"/>
              </a:rPr>
              <a:t>Essential idea</a:t>
            </a:r>
            <a:r>
              <a:rPr lang="en-US" sz="2800" dirty="0">
                <a:latin typeface="Arial" panose="020B0604020202020204" pitchFamily="34" charset="0"/>
                <a:cs typeface="Arial" panose="020B0604020202020204" pitchFamily="34" charset="0"/>
              </a:rPr>
              <a:t> of 1991</a:t>
            </a:r>
            <a:r>
              <a:rPr lang="en-SA" sz="280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SA" sz="2800">
                <a:latin typeface="Arial" panose="020B0604020202020204" pitchFamily="34" charset="0"/>
                <a:cs typeface="Arial" panose="020B0604020202020204" pitchFamily="34" charset="0"/>
              </a:rPr>
              <a:t>non-vanishing</a:t>
            </a:r>
            <a:r>
              <a:rPr lang="en-SA" sz="2800" dirty="0">
                <a:latin typeface="Arial" panose="020B0604020202020204" pitchFamily="34" charset="0"/>
                <a:cs typeface="Arial" panose="020B0604020202020204" pitchFamily="34" charset="0"/>
              </a:rPr>
              <a:t>, non-exploding information </a:t>
            </a:r>
            <a:r>
              <a:rPr lang="en-SA" sz="2800">
                <a:latin typeface="Arial" panose="020B0604020202020204" pitchFamily="34" charset="0"/>
                <a:cs typeface="Arial" panose="020B0604020202020204" pitchFamily="34" charset="0"/>
              </a:rPr>
              <a:t>flow </a:t>
            </a:r>
            <a:r>
              <a:rPr lang="en-US" sz="2800" dirty="0">
                <a:latin typeface="Arial" panose="020B0604020202020204" pitchFamily="34" charset="0"/>
                <a:cs typeface="Arial" panose="020B0604020202020204" pitchFamily="34" charset="0"/>
              </a:rPr>
              <a:t>along </a:t>
            </a:r>
            <a:r>
              <a:rPr lang="en-US" sz="2800" dirty="0">
                <a:solidFill>
                  <a:srgbClr val="00B0F0"/>
                </a:solidFill>
                <a:latin typeface="Arial" panose="020B0604020202020204" pitchFamily="34" charset="0"/>
                <a:cs typeface="Arial" panose="020B0604020202020204" pitchFamily="34" charset="0"/>
              </a:rPr>
              <a:t>residual</a:t>
            </a:r>
            <a:r>
              <a:rPr lang="en-US" sz="2800" dirty="0">
                <a:latin typeface="Arial" panose="020B0604020202020204" pitchFamily="34" charset="0"/>
                <a:cs typeface="Arial" panose="020B0604020202020204" pitchFamily="34" charset="0"/>
              </a:rPr>
              <a:t> connections</a:t>
            </a:r>
            <a:endParaRPr lang="en-SA" sz="2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CBAEBEB-8C46-BFC8-A8C6-A040437B11C5}"/>
              </a:ext>
            </a:extLst>
          </p:cNvPr>
          <p:cNvSpPr txBox="1"/>
          <p:nvPr/>
        </p:nvSpPr>
        <p:spPr>
          <a:xfrm>
            <a:off x="-73899" y="1285534"/>
            <a:ext cx="7130822" cy="384721"/>
          </a:xfrm>
          <a:prstGeom prst="rect">
            <a:avLst/>
          </a:prstGeom>
          <a:noFill/>
        </p:spPr>
        <p:txBody>
          <a:bodyPr wrap="square">
            <a:spAutoFit/>
          </a:bodyPr>
          <a:lstStyle/>
          <a:p>
            <a:r>
              <a:rPr lang="en-DE" sz="1900" dirty="0">
                <a:solidFill>
                  <a:schemeClr val="bg1"/>
                </a:solidFill>
                <a:latin typeface="Arial" panose="020B0604020202020204" pitchFamily="34" charset="0"/>
                <a:cs typeface="Arial" panose="020B0604020202020204" pitchFamily="34" charset="0"/>
              </a:rPr>
              <a:t>https://people.idsia.ch/~juergen/deep-learning-history.html#lstm</a:t>
            </a:r>
          </a:p>
        </p:txBody>
      </p:sp>
    </p:spTree>
    <p:extLst>
      <p:ext uri="{BB962C8B-B14F-4D97-AF65-F5344CB8AC3E}">
        <p14:creationId xmlns:p14="http://schemas.microsoft.com/office/powerpoint/2010/main" val="1496786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20"/>
            <a:ext cx="6861003" cy="3430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B3EA804-93B1-0793-C17B-B486B5A47BF2}"/>
              </a:ext>
            </a:extLst>
          </p:cNvPr>
          <p:cNvSpPr txBox="1"/>
          <p:nvPr/>
        </p:nvSpPr>
        <p:spPr>
          <a:xfrm>
            <a:off x="7095474" y="258536"/>
            <a:ext cx="4887264" cy="6124754"/>
          </a:xfrm>
          <a:prstGeom prst="rect">
            <a:avLst/>
          </a:prstGeom>
          <a:noFill/>
        </p:spPr>
        <p:txBody>
          <a:bodyPr wrap="square">
            <a:spAutoFit/>
          </a:bodyPr>
          <a:lstStyle/>
          <a:p>
            <a:pPr>
              <a:spcBef>
                <a:spcPct val="20000"/>
              </a:spcBef>
            </a:pPr>
            <a:r>
              <a:rPr lang="en-US" sz="2800" dirty="0">
                <a:latin typeface="Arial"/>
                <a:cs typeface="Arial"/>
              </a:rPr>
              <a:t>The </a:t>
            </a:r>
            <a:r>
              <a:rPr lang="en-SA" sz="2800">
                <a:latin typeface="Arial" panose="020B0604020202020204" pitchFamily="34" charset="0"/>
                <a:cs typeface="Arial" panose="020B0604020202020204" pitchFamily="34" charset="0"/>
              </a:rPr>
              <a:t>most</a:t>
            </a:r>
            <a:r>
              <a:rPr lang="en-US" sz="2800" dirty="0">
                <a:latin typeface="Arial" panose="020B0604020202020204" pitchFamily="34" charset="0"/>
                <a:cs typeface="Arial" panose="020B0604020202020204" pitchFamily="34" charset="0"/>
              </a:rPr>
              <a:t> </a:t>
            </a:r>
            <a:r>
              <a:rPr lang="en-SA" sz="2800">
                <a:latin typeface="Arial" panose="020B0604020202020204" pitchFamily="34" charset="0"/>
                <a:cs typeface="Arial" panose="020B0604020202020204" pitchFamily="34" charset="0"/>
              </a:rPr>
              <a:t>cited NN of the 20th </a:t>
            </a:r>
            <a:r>
              <a:rPr lang="en-US" sz="2800" dirty="0">
                <a:latin typeface="Arial" panose="020B0604020202020204" pitchFamily="34" charset="0"/>
                <a:cs typeface="Arial" panose="020B0604020202020204" pitchFamily="34" charset="0"/>
              </a:rPr>
              <a:t>century (LSTM) and </a:t>
            </a:r>
            <a:r>
              <a:rPr lang="en-US" sz="2800" dirty="0">
                <a:latin typeface="Arial"/>
                <a:cs typeface="Arial"/>
              </a:rPr>
              <a:t>the </a:t>
            </a:r>
            <a:r>
              <a:rPr lang="en-SA" sz="2800">
                <a:latin typeface="Arial" panose="020B0604020202020204" pitchFamily="34" charset="0"/>
                <a:cs typeface="Arial" panose="020B0604020202020204" pitchFamily="34" charset="0"/>
              </a:rPr>
              <a:t>most cited NN of the 2</a:t>
            </a:r>
            <a:r>
              <a:rPr lang="en-US" sz="2800" dirty="0">
                <a:latin typeface="Arial" panose="020B0604020202020204" pitchFamily="34" charset="0"/>
                <a:cs typeface="Arial" panose="020B0604020202020204" pitchFamily="34" charset="0"/>
              </a:rPr>
              <a:t>1st</a:t>
            </a:r>
            <a:r>
              <a:rPr lang="en-SA" sz="280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century </a:t>
            </a:r>
            <a:r>
              <a:rPr lang="en-SA" sz="2800">
                <a:latin typeface="Arial" panose="020B0604020202020204" pitchFamily="34" charset="0"/>
                <a:cs typeface="Arial" panose="020B0604020202020204" pitchFamily="34" charset="0"/>
              </a:rPr>
              <a:t>are closely </a:t>
            </a:r>
            <a:r>
              <a:rPr lang="en-US" sz="2800" dirty="0">
                <a:latin typeface="Arial" panose="020B0604020202020204" pitchFamily="34" charset="0"/>
                <a:cs typeface="Arial" panose="020B0604020202020204" pitchFamily="34" charset="0"/>
              </a:rPr>
              <a:t>related: </a:t>
            </a:r>
            <a:r>
              <a:rPr lang="en-US" sz="2800" dirty="0" err="1">
                <a:solidFill>
                  <a:srgbClr val="00B050"/>
                </a:solidFill>
                <a:latin typeface="Arial" panose="020B0604020202020204" pitchFamily="34" charset="0"/>
                <a:cs typeface="Arial" panose="020B0604020202020204" pitchFamily="34" charset="0"/>
              </a:rPr>
              <a:t>ResNet</a:t>
            </a:r>
            <a:r>
              <a:rPr lang="en-US" sz="2800" dirty="0">
                <a:latin typeface="Arial" panose="020B0604020202020204" pitchFamily="34" charset="0"/>
                <a:cs typeface="Arial" panose="020B0604020202020204" pitchFamily="34" charset="0"/>
              </a:rPr>
              <a:t> (Microsoft, </a:t>
            </a:r>
            <a:r>
              <a:rPr lang="en-US" sz="2800" dirty="0">
                <a:solidFill>
                  <a:srgbClr val="00B050"/>
                </a:solidFill>
                <a:latin typeface="Arial" panose="020B0604020202020204" pitchFamily="34" charset="0"/>
                <a:cs typeface="Arial" panose="020B0604020202020204" pitchFamily="34" charset="0"/>
              </a:rPr>
              <a:t>Dec 2015)</a:t>
            </a:r>
            <a:r>
              <a:rPr lang="en-US" sz="2800" dirty="0">
                <a:latin typeface="Arial" panose="020B0604020202020204" pitchFamily="34" charset="0"/>
                <a:cs typeface="Arial" panose="020B0604020202020204" pitchFamily="34" charset="0"/>
              </a:rPr>
              <a:t> is like our earlier feedforward </a:t>
            </a:r>
            <a:r>
              <a:rPr lang="en-SA" sz="2800">
                <a:solidFill>
                  <a:srgbClr val="00B050"/>
                </a:solidFill>
                <a:latin typeface="Arial" panose="020B0604020202020204" pitchFamily="34" charset="0"/>
                <a:cs typeface="Arial" panose="020B0604020202020204" pitchFamily="34" charset="0"/>
              </a:rPr>
              <a:t>Highway Net</a:t>
            </a:r>
            <a:r>
              <a:rPr lang="en-US" sz="2800" dirty="0">
                <a:solidFill>
                  <a:srgbClr val="00B05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(Rupesh </a:t>
            </a:r>
            <a:r>
              <a:rPr lang="en-US" sz="2800" dirty="0">
                <a:latin typeface="Arial"/>
                <a:cs typeface="Arial"/>
              </a:rPr>
              <a:t>Srivastava, Klaus </a:t>
            </a:r>
            <a:r>
              <a:rPr lang="en-US" sz="2800" dirty="0" err="1">
                <a:latin typeface="Arial"/>
                <a:cs typeface="Arial"/>
              </a:rPr>
              <a:t>Greff</a:t>
            </a:r>
            <a:r>
              <a:rPr lang="en-US" sz="2800" dirty="0">
                <a:latin typeface="Arial"/>
                <a:cs typeface="Arial"/>
              </a:rPr>
              <a:t>, J. </a:t>
            </a:r>
            <a:r>
              <a:rPr lang="en-US" sz="2800" dirty="0" err="1">
                <a:latin typeface="Arial"/>
                <a:cs typeface="Arial"/>
              </a:rPr>
              <a:t>Schmidhuber</a:t>
            </a:r>
            <a:r>
              <a:rPr lang="en-US" sz="2800" dirty="0">
                <a:latin typeface="Arial"/>
                <a:cs typeface="Arial"/>
              </a:rPr>
              <a:t>, </a:t>
            </a:r>
            <a:r>
              <a:rPr lang="en-US" sz="2800" dirty="0">
                <a:solidFill>
                  <a:srgbClr val="00B050"/>
                </a:solidFill>
                <a:latin typeface="Arial" panose="020B0604020202020204" pitchFamily="34" charset="0"/>
                <a:cs typeface="Arial" panose="020B0604020202020204" pitchFamily="34" charset="0"/>
              </a:rPr>
              <a:t>May 2015</a:t>
            </a:r>
            <a:r>
              <a:rPr lang="en-US" sz="2800" dirty="0">
                <a:latin typeface="Arial" panose="020B0604020202020204" pitchFamily="34" charset="0"/>
                <a:cs typeface="Arial" panose="020B0604020202020204" pitchFamily="34" charset="0"/>
              </a:rPr>
              <a:t>)</a:t>
            </a:r>
            <a:r>
              <a:rPr lang="en-US" sz="2800" dirty="0">
                <a:solidFill>
                  <a:srgbClr val="00B05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with open gates set to 1.0. The LSTM-inspired </a:t>
            </a:r>
            <a:r>
              <a:rPr lang="en-SA" sz="2800">
                <a:solidFill>
                  <a:srgbClr val="00B050"/>
                </a:solidFill>
                <a:latin typeface="Arial" panose="020B0604020202020204" pitchFamily="34" charset="0"/>
                <a:cs typeface="Arial" panose="020B0604020202020204" pitchFamily="34" charset="0"/>
              </a:rPr>
              <a:t>Highway Net</a:t>
            </a:r>
            <a:r>
              <a:rPr lang="en-US" sz="2800" dirty="0">
                <a:latin typeface="Arial" panose="020B0604020202020204" pitchFamily="34" charset="0"/>
                <a:cs typeface="Arial" panose="020B0604020202020204" pitchFamily="34" charset="0"/>
              </a:rPr>
              <a:t> has the residual connections of the 1997 LSTM and the gates of the 2000 LSTM. </a:t>
            </a:r>
            <a:r>
              <a:rPr lang="en-SA" sz="2800">
                <a:latin typeface="Arial" panose="020B0604020202020204" pitchFamily="34" charset="0"/>
                <a:cs typeface="Arial" panose="020B0604020202020204" pitchFamily="34" charset="0"/>
              </a:rPr>
              <a:t> </a:t>
            </a:r>
            <a:endParaRPr lang="it-IT" sz="2800" baseline="30000" dirty="0">
              <a:latin typeface="Arial"/>
              <a:cs typeface="Arial"/>
            </a:endParaRPr>
          </a:p>
        </p:txBody>
      </p:sp>
      <p:sp>
        <p:nvSpPr>
          <p:cNvPr id="4" name="TextBox 3">
            <a:extLst>
              <a:ext uri="{FF2B5EF4-FFF2-40B4-BE49-F238E27FC236}">
                <a16:creationId xmlns:a16="http://schemas.microsoft.com/office/drawing/2014/main" id="{73DBF2EE-7D53-EE9D-DDA7-6CD0ABC27898}"/>
              </a:ext>
            </a:extLst>
          </p:cNvPr>
          <p:cNvSpPr txBox="1"/>
          <p:nvPr/>
        </p:nvSpPr>
        <p:spPr>
          <a:xfrm>
            <a:off x="263855" y="3694703"/>
            <a:ext cx="6454997" cy="2677656"/>
          </a:xfrm>
          <a:prstGeom prst="rect">
            <a:avLst/>
          </a:prstGeom>
          <a:noFill/>
        </p:spPr>
        <p:txBody>
          <a:bodyPr wrap="square">
            <a:spAutoFit/>
          </a:bodyPr>
          <a:lstStyle/>
          <a:p>
            <a:pPr>
              <a:spcBef>
                <a:spcPct val="20000"/>
              </a:spcBef>
            </a:pPr>
            <a:r>
              <a:rPr lang="en-SA" sz="2800">
                <a:latin typeface="Arial" panose="020B0604020202020204" pitchFamily="34" charset="0"/>
                <a:cs typeface="Arial" panose="020B0604020202020204" pitchFamily="34" charset="0"/>
              </a:rPr>
              <a:t>Deep learning is all about NN depth. </a:t>
            </a:r>
            <a:r>
              <a:rPr lang="en-SA" sz="2800">
                <a:solidFill>
                  <a:srgbClr val="00B050"/>
                </a:solidFill>
                <a:latin typeface="Arial" panose="020B0604020202020204" pitchFamily="34" charset="0"/>
                <a:cs typeface="Arial" panose="020B0604020202020204" pitchFamily="34" charset="0"/>
              </a:rPr>
              <a:t>LSTM</a:t>
            </a:r>
            <a:r>
              <a:rPr lang="en-SA" sz="2800">
                <a:latin typeface="Arial" panose="020B0604020202020204" pitchFamily="34" charset="0"/>
                <a:cs typeface="Arial" panose="020B0604020202020204" pitchFamily="34" charset="0"/>
              </a:rPr>
              <a:t> brought essentially </a:t>
            </a:r>
            <a:r>
              <a:rPr lang="en-SA" sz="2800">
                <a:solidFill>
                  <a:srgbClr val="00B050"/>
                </a:solidFill>
                <a:latin typeface="Arial" panose="020B0604020202020204" pitchFamily="34" charset="0"/>
                <a:cs typeface="Arial" panose="020B0604020202020204" pitchFamily="34" charset="0"/>
              </a:rPr>
              <a:t>unlimited depth</a:t>
            </a:r>
            <a:r>
              <a:rPr lang="en-SA" sz="2800">
                <a:latin typeface="Arial" panose="020B0604020202020204" pitchFamily="34" charset="0"/>
                <a:cs typeface="Arial" panose="020B0604020202020204" pitchFamily="34" charset="0"/>
              </a:rPr>
              <a:t> to supervised </a:t>
            </a:r>
            <a:r>
              <a:rPr lang="en-SA" sz="2800">
                <a:solidFill>
                  <a:srgbClr val="00B050"/>
                </a:solidFill>
                <a:latin typeface="Arial" panose="020B0604020202020204" pitchFamily="34" charset="0"/>
                <a:cs typeface="Arial" panose="020B0604020202020204" pitchFamily="34" charset="0"/>
              </a:rPr>
              <a:t>recurrent NNs</a:t>
            </a:r>
            <a:r>
              <a:rPr lang="en-SA" sz="280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the LSTM-inspired</a:t>
            </a:r>
            <a:r>
              <a:rPr lang="en-SA" sz="2800">
                <a:latin typeface="Arial" panose="020B0604020202020204" pitchFamily="34" charset="0"/>
                <a:cs typeface="Arial" panose="020B0604020202020204" pitchFamily="34" charset="0"/>
              </a:rPr>
              <a:t> </a:t>
            </a:r>
            <a:r>
              <a:rPr lang="en-SA" sz="2800">
                <a:solidFill>
                  <a:srgbClr val="00B050"/>
                </a:solidFill>
                <a:latin typeface="Arial" panose="020B0604020202020204" pitchFamily="34" charset="0"/>
                <a:cs typeface="Arial" panose="020B0604020202020204" pitchFamily="34" charset="0"/>
              </a:rPr>
              <a:t>Highway Net </a:t>
            </a:r>
            <a:r>
              <a:rPr lang="en-SA" sz="2800">
                <a:latin typeface="Arial" panose="020B0604020202020204" pitchFamily="34" charset="0"/>
                <a:cs typeface="Arial" panose="020B0604020202020204" pitchFamily="34" charset="0"/>
              </a:rPr>
              <a:t>(and then its open-gated v</a:t>
            </a:r>
            <a:r>
              <a:rPr lang="en-US" sz="2800" dirty="0" err="1">
                <a:latin typeface="Arial" panose="020B0604020202020204" pitchFamily="34" charset="0"/>
                <a:cs typeface="Arial" panose="020B0604020202020204" pitchFamily="34" charset="0"/>
              </a:rPr>
              <a:t>ariant</a:t>
            </a:r>
            <a:r>
              <a:rPr lang="en-SA" sz="2800">
                <a:latin typeface="Arial" panose="020B0604020202020204" pitchFamily="34" charset="0"/>
                <a:cs typeface="Arial" panose="020B0604020202020204" pitchFamily="34" charset="0"/>
              </a:rPr>
              <a:t> ResNet) brought it to </a:t>
            </a:r>
            <a:r>
              <a:rPr lang="en-SA" sz="2800">
                <a:solidFill>
                  <a:srgbClr val="00B050"/>
                </a:solidFill>
                <a:latin typeface="Arial" panose="020B0604020202020204" pitchFamily="34" charset="0"/>
                <a:cs typeface="Arial" panose="020B0604020202020204" pitchFamily="34" charset="0"/>
              </a:rPr>
              <a:t>feedforward NNs</a:t>
            </a:r>
            <a:r>
              <a:rPr lang="en-SA" sz="2800">
                <a:latin typeface="Arial" panose="020B0604020202020204" pitchFamily="34" charset="0"/>
                <a:cs typeface="Arial" panose="020B0604020202020204" pitchFamily="34" charset="0"/>
              </a:rPr>
              <a:t>.</a:t>
            </a:r>
            <a:endParaRPr lang="it-IT" sz="2800" baseline="30000" dirty="0">
              <a:latin typeface="Arial"/>
              <a:cs typeface="Arial"/>
            </a:endParaRPr>
          </a:p>
        </p:txBody>
      </p:sp>
      <p:sp>
        <p:nvSpPr>
          <p:cNvPr id="9" name="TextBox 8">
            <a:extLst>
              <a:ext uri="{FF2B5EF4-FFF2-40B4-BE49-F238E27FC236}">
                <a16:creationId xmlns:a16="http://schemas.microsoft.com/office/drawing/2014/main" id="{229972EE-2BA7-4C59-467F-4D9EA7565870}"/>
              </a:ext>
            </a:extLst>
          </p:cNvPr>
          <p:cNvSpPr txBox="1"/>
          <p:nvPr/>
        </p:nvSpPr>
        <p:spPr>
          <a:xfrm>
            <a:off x="-47424" y="-55895"/>
            <a:ext cx="6184230" cy="307777"/>
          </a:xfrm>
          <a:prstGeom prst="rect">
            <a:avLst/>
          </a:prstGeom>
          <a:noFill/>
        </p:spPr>
        <p:txBody>
          <a:bodyPr wrap="square">
            <a:spAutoFit/>
          </a:bodyPr>
          <a:lstStyle/>
          <a:p>
            <a:r>
              <a:rPr lang="en-DE" sz="1400" dirty="0">
                <a:solidFill>
                  <a:schemeClr val="bg1"/>
                </a:solidFill>
                <a:latin typeface="Arial" panose="020B0604020202020204" pitchFamily="34" charset="0"/>
                <a:cs typeface="Arial" panose="020B0604020202020204" pitchFamily="34" charset="0"/>
              </a:rPr>
              <a:t>https://people.idsia.ch/~juergen/highway-networks.html</a:t>
            </a:r>
          </a:p>
        </p:txBody>
      </p:sp>
    </p:spTree>
    <p:extLst>
      <p:ext uri="{BB962C8B-B14F-4D97-AF65-F5344CB8AC3E}">
        <p14:creationId xmlns:p14="http://schemas.microsoft.com/office/powerpoint/2010/main" val="2368094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C4A1FE5-D45B-CD4B-85BF-FD2CB8AB5458}"/>
              </a:ext>
            </a:extLst>
          </p:cNvPr>
          <p:cNvSpPr txBox="1"/>
          <p:nvPr/>
        </p:nvSpPr>
        <p:spPr>
          <a:xfrm>
            <a:off x="7040880" y="102669"/>
            <a:ext cx="5151119" cy="6727996"/>
          </a:xfrm>
          <a:prstGeom prst="rect">
            <a:avLst/>
          </a:prstGeom>
          <a:noFill/>
        </p:spPr>
        <p:txBody>
          <a:bodyPr wrap="square">
            <a:spAutoFit/>
          </a:bodyPr>
          <a:lstStyle/>
          <a:p>
            <a:pPr>
              <a:spcBef>
                <a:spcPct val="20000"/>
              </a:spcBef>
            </a:pPr>
            <a:r>
              <a:rPr lang="it-IT" sz="2800" dirty="0">
                <a:latin typeface="Arial"/>
                <a:cs typeface="Arial"/>
              </a:rPr>
              <a:t>Konrad </a:t>
            </a:r>
            <a:r>
              <a:rPr lang="it-IT" sz="2800" dirty="0" err="1">
                <a:latin typeface="Arial"/>
                <a:cs typeface="Arial"/>
              </a:rPr>
              <a:t>Zuse</a:t>
            </a:r>
            <a:r>
              <a:rPr lang="it-IT" sz="2800" dirty="0">
                <a:latin typeface="Arial"/>
                <a:cs typeface="Arial"/>
              </a:rPr>
              <a:t> 1941 (</a:t>
            </a:r>
            <a:r>
              <a:rPr lang="it-IT" sz="2800" dirty="0" err="1">
                <a:latin typeface="Arial"/>
                <a:cs typeface="Arial"/>
              </a:rPr>
              <a:t>patent</a:t>
            </a:r>
            <a:r>
              <a:rPr lang="it-IT" sz="2800" dirty="0">
                <a:latin typeface="Arial"/>
                <a:cs typeface="Arial"/>
              </a:rPr>
              <a:t> </a:t>
            </a:r>
            <a:r>
              <a:rPr lang="it-IT" sz="2800" dirty="0" err="1">
                <a:latin typeface="Arial"/>
                <a:cs typeface="Arial"/>
              </a:rPr>
              <a:t>application</a:t>
            </a:r>
            <a:r>
              <a:rPr lang="it-IT" sz="2800" dirty="0">
                <a:latin typeface="Arial"/>
                <a:cs typeface="Arial"/>
              </a:rPr>
              <a:t> 1936): first working general </a:t>
            </a:r>
            <a:r>
              <a:rPr lang="it-IT" sz="2800" dirty="0" err="1">
                <a:latin typeface="Arial"/>
                <a:cs typeface="Arial"/>
              </a:rPr>
              <a:t>purpose</a:t>
            </a:r>
            <a:r>
              <a:rPr lang="it-IT" sz="2800" dirty="0">
                <a:latin typeface="Arial"/>
                <a:cs typeface="Arial"/>
              </a:rPr>
              <a:t> computer.      1 </a:t>
            </a:r>
            <a:r>
              <a:rPr lang="it-IT" sz="2800" dirty="0" err="1">
                <a:latin typeface="Arial"/>
                <a:cs typeface="Arial"/>
              </a:rPr>
              <a:t>elementary</a:t>
            </a:r>
            <a:r>
              <a:rPr lang="it-IT" sz="2800" dirty="0">
                <a:latin typeface="Arial"/>
                <a:cs typeface="Arial"/>
              </a:rPr>
              <a:t> </a:t>
            </a:r>
            <a:r>
              <a:rPr lang="it-IT" sz="2800" dirty="0" err="1">
                <a:latin typeface="Arial"/>
                <a:cs typeface="Arial"/>
              </a:rPr>
              <a:t>operation</a:t>
            </a:r>
            <a:r>
              <a:rPr lang="it-IT" sz="2800" dirty="0">
                <a:latin typeface="Arial"/>
                <a:cs typeface="Arial"/>
              </a:rPr>
              <a:t>/s.      </a:t>
            </a:r>
          </a:p>
          <a:p>
            <a:pPr>
              <a:spcBef>
                <a:spcPct val="20000"/>
              </a:spcBef>
            </a:pPr>
            <a:endParaRPr lang="it-IT" sz="2800" dirty="0">
              <a:solidFill>
                <a:srgbClr val="FF0000"/>
              </a:solidFill>
              <a:latin typeface="Arial"/>
              <a:cs typeface="Arial"/>
            </a:endParaRPr>
          </a:p>
          <a:p>
            <a:pPr>
              <a:spcBef>
                <a:spcPct val="20000"/>
              </a:spcBef>
            </a:pPr>
            <a:r>
              <a:rPr lang="it-IT" sz="2800" dirty="0">
                <a:solidFill>
                  <a:srgbClr val="FF0000"/>
                </a:solidFill>
                <a:latin typeface="Arial"/>
                <a:cs typeface="Arial"/>
              </a:rPr>
              <a:t>80 </a:t>
            </a:r>
            <a:r>
              <a:rPr lang="it-IT" sz="2800" dirty="0" err="1">
                <a:solidFill>
                  <a:srgbClr val="FF0000"/>
                </a:solidFill>
                <a:latin typeface="Arial"/>
                <a:cs typeface="Arial"/>
              </a:rPr>
              <a:t>years</a:t>
            </a:r>
            <a:r>
              <a:rPr lang="it-IT" sz="2800" dirty="0">
                <a:solidFill>
                  <a:srgbClr val="FF0000"/>
                </a:solidFill>
                <a:latin typeface="Arial"/>
                <a:cs typeface="Arial"/>
              </a:rPr>
              <a:t> </a:t>
            </a:r>
            <a:r>
              <a:rPr lang="it-IT" sz="2800" dirty="0" err="1">
                <a:solidFill>
                  <a:srgbClr val="FF0000"/>
                </a:solidFill>
                <a:latin typeface="Arial"/>
                <a:ea typeface="ＭＳ ゴシック" charset="0"/>
                <a:cs typeface="Arial"/>
              </a:rPr>
              <a:t>later</a:t>
            </a:r>
            <a:r>
              <a:rPr lang="it-IT" sz="2800" dirty="0">
                <a:solidFill>
                  <a:srgbClr val="FF0000"/>
                </a:solidFill>
                <a:latin typeface="Arial"/>
                <a:ea typeface="ＭＳ ゴシック" charset="0"/>
                <a:cs typeface="Arial"/>
              </a:rPr>
              <a:t>: </a:t>
            </a:r>
            <a:r>
              <a:rPr lang="it-IT" sz="2800" dirty="0" err="1">
                <a:solidFill>
                  <a:srgbClr val="FF0000"/>
                </a:solidFill>
                <a:latin typeface="Arial"/>
                <a:ea typeface="ＭＳ ゴシック" charset="0"/>
                <a:cs typeface="Arial"/>
              </a:rPr>
              <a:t>factor</a:t>
            </a:r>
            <a:r>
              <a:rPr lang="it-IT" sz="2800" dirty="0">
                <a:solidFill>
                  <a:srgbClr val="FF0000"/>
                </a:solidFill>
                <a:latin typeface="Arial"/>
                <a:ea typeface="ＭＳ ゴシック" charset="0"/>
                <a:cs typeface="Arial"/>
              </a:rPr>
              <a:t> 10</a:t>
            </a:r>
            <a:r>
              <a:rPr lang="it-IT" sz="2800" baseline="30000" dirty="0">
                <a:solidFill>
                  <a:srgbClr val="FF0000"/>
                </a:solidFill>
                <a:latin typeface="Arial"/>
                <a:ea typeface="ＭＳ ゴシック" charset="0"/>
                <a:cs typeface="Arial"/>
              </a:rPr>
              <a:t>16</a:t>
            </a:r>
            <a:r>
              <a:rPr lang="it-IT" sz="2800" dirty="0">
                <a:solidFill>
                  <a:srgbClr val="FF0000"/>
                </a:solidFill>
                <a:latin typeface="Arial"/>
                <a:ea typeface="ＭＳ ゴシック" charset="0"/>
                <a:cs typeface="Arial"/>
              </a:rPr>
              <a:t>!</a:t>
            </a:r>
            <a:r>
              <a:rPr lang="it-IT" sz="2800" dirty="0">
                <a:solidFill>
                  <a:srgbClr val="FF0000"/>
                </a:solidFill>
                <a:latin typeface="Arial"/>
                <a:cs typeface="Arial"/>
              </a:rPr>
              <a:t>  </a:t>
            </a:r>
            <a:r>
              <a:rPr lang="it-IT" sz="2800" dirty="0" err="1">
                <a:latin typeface="Arial"/>
                <a:cs typeface="Arial"/>
              </a:rPr>
              <a:t>That's</a:t>
            </a:r>
            <a:r>
              <a:rPr lang="it-IT" sz="2800" dirty="0">
                <a:latin typeface="Arial"/>
                <a:cs typeface="Arial"/>
              </a:rPr>
              <a:t> </a:t>
            </a:r>
            <a:r>
              <a:rPr lang="it-IT" sz="2800" dirty="0" err="1">
                <a:latin typeface="Arial"/>
                <a:cs typeface="Arial"/>
              </a:rPr>
              <a:t>why</a:t>
            </a:r>
            <a:r>
              <a:rPr lang="it-IT" sz="2800" dirty="0">
                <a:latin typeface="Arial"/>
                <a:cs typeface="Arial"/>
              </a:rPr>
              <a:t> </a:t>
            </a:r>
            <a:r>
              <a:rPr lang="it-IT" sz="2800" dirty="0" err="1">
                <a:latin typeface="Arial"/>
                <a:cs typeface="Arial"/>
              </a:rPr>
              <a:t>now</a:t>
            </a:r>
            <a:r>
              <a:rPr lang="it-IT" sz="2800" dirty="0">
                <a:latin typeface="Arial"/>
                <a:cs typeface="Arial"/>
              </a:rPr>
              <a:t> </a:t>
            </a:r>
            <a:r>
              <a:rPr lang="it-IT" sz="2800" dirty="0" err="1">
                <a:latin typeface="Arial"/>
                <a:cs typeface="Arial"/>
              </a:rPr>
              <a:t>everybody</a:t>
            </a:r>
            <a:r>
              <a:rPr lang="it-IT" sz="2800" dirty="0">
                <a:latin typeface="Arial"/>
                <a:cs typeface="Arial"/>
              </a:rPr>
              <a:t> </a:t>
            </a:r>
            <a:r>
              <a:rPr lang="it-IT" sz="2800" dirty="0" err="1">
                <a:latin typeface="Arial"/>
                <a:cs typeface="Arial"/>
              </a:rPr>
              <a:t>has</a:t>
            </a:r>
            <a:r>
              <a:rPr lang="it-IT" sz="2800" dirty="0">
                <a:latin typeface="Arial"/>
                <a:cs typeface="Arial"/>
              </a:rPr>
              <a:t> impressive AI on </a:t>
            </a:r>
            <a:r>
              <a:rPr lang="it-IT" sz="2800" dirty="0" err="1">
                <a:latin typeface="Arial"/>
                <a:cs typeface="Arial"/>
              </a:rPr>
              <a:t>his</a:t>
            </a:r>
            <a:r>
              <a:rPr lang="it-IT" sz="2800" dirty="0">
                <a:latin typeface="Arial"/>
                <a:cs typeface="Arial"/>
              </a:rPr>
              <a:t> smartphone, </a:t>
            </a:r>
            <a:r>
              <a:rPr lang="it-IT" sz="2800" dirty="0" err="1">
                <a:latin typeface="Arial"/>
                <a:cs typeface="Arial"/>
              </a:rPr>
              <a:t>although</a:t>
            </a:r>
            <a:r>
              <a:rPr lang="it-IT" sz="2800" dirty="0">
                <a:latin typeface="Arial"/>
                <a:cs typeface="Arial"/>
              </a:rPr>
              <a:t> the </a:t>
            </a:r>
            <a:r>
              <a:rPr lang="it-IT" sz="2800" dirty="0" err="1">
                <a:solidFill>
                  <a:srgbClr val="00B0F0"/>
                </a:solidFill>
                <a:latin typeface="Arial"/>
                <a:cs typeface="Arial"/>
              </a:rPr>
              <a:t>basic</a:t>
            </a:r>
            <a:r>
              <a:rPr lang="it-IT" sz="2800" dirty="0">
                <a:solidFill>
                  <a:srgbClr val="00B0F0"/>
                </a:solidFill>
                <a:latin typeface="Arial"/>
                <a:cs typeface="Arial"/>
              </a:rPr>
              <a:t> AI techniques </a:t>
            </a:r>
            <a:r>
              <a:rPr lang="it-IT" sz="2800" dirty="0">
                <a:latin typeface="Arial"/>
                <a:cs typeface="Arial"/>
              </a:rPr>
              <a:t>running on </a:t>
            </a:r>
            <a:r>
              <a:rPr lang="it-IT" sz="2800" dirty="0" err="1">
                <a:latin typeface="Arial"/>
                <a:cs typeface="Arial"/>
              </a:rPr>
              <a:t>these</a:t>
            </a:r>
            <a:r>
              <a:rPr lang="it-IT" sz="2800" dirty="0">
                <a:latin typeface="Arial"/>
                <a:cs typeface="Arial"/>
              </a:rPr>
              <a:t> smartphones </a:t>
            </a:r>
            <a:r>
              <a:rPr lang="it-IT" sz="2800" dirty="0" err="1">
                <a:latin typeface="Arial"/>
                <a:cs typeface="Arial"/>
              </a:rPr>
              <a:t>all</a:t>
            </a:r>
            <a:r>
              <a:rPr lang="it-IT" sz="2800" dirty="0">
                <a:latin typeface="Arial"/>
                <a:cs typeface="Arial"/>
              </a:rPr>
              <a:t> date back to the </a:t>
            </a:r>
            <a:r>
              <a:rPr lang="it-IT" sz="2800" dirty="0" err="1">
                <a:solidFill>
                  <a:srgbClr val="00B0F0"/>
                </a:solidFill>
                <a:latin typeface="Arial"/>
                <a:cs typeface="Arial"/>
              </a:rPr>
              <a:t>previous</a:t>
            </a:r>
            <a:r>
              <a:rPr lang="it-IT" sz="2800" dirty="0">
                <a:solidFill>
                  <a:srgbClr val="00B0F0"/>
                </a:solidFill>
                <a:latin typeface="Arial"/>
                <a:cs typeface="Arial"/>
              </a:rPr>
              <a:t> millennium</a:t>
            </a:r>
            <a:r>
              <a:rPr lang="it-IT" sz="2800" dirty="0">
                <a:latin typeface="Arial"/>
                <a:cs typeface="Arial"/>
              </a:rPr>
              <a:t>. (</a:t>
            </a:r>
            <a:r>
              <a:rPr lang="it-IT" sz="2800" dirty="0" err="1">
                <a:latin typeface="Arial"/>
                <a:cs typeface="Arial"/>
              </a:rPr>
              <a:t>Since</a:t>
            </a:r>
            <a:r>
              <a:rPr lang="it-IT" sz="2800" dirty="0">
                <a:latin typeface="Arial"/>
                <a:cs typeface="Arial"/>
              </a:rPr>
              <a:t> </a:t>
            </a:r>
            <a:r>
              <a:rPr lang="it-IT" sz="2800" dirty="0" err="1">
                <a:latin typeface="Arial"/>
                <a:cs typeface="Arial"/>
              </a:rPr>
              <a:t>then</a:t>
            </a:r>
            <a:r>
              <a:rPr lang="it-IT" sz="2800" dirty="0">
                <a:latin typeface="Arial"/>
                <a:cs typeface="Arial"/>
              </a:rPr>
              <a:t>, </a:t>
            </a:r>
            <a:r>
              <a:rPr lang="it-IT" sz="2800" dirty="0" err="1">
                <a:latin typeface="Arial"/>
                <a:cs typeface="Arial"/>
              </a:rPr>
              <a:t>however</a:t>
            </a:r>
            <a:r>
              <a:rPr lang="it-IT" sz="2800" dirty="0">
                <a:latin typeface="Arial"/>
                <a:cs typeface="Arial"/>
              </a:rPr>
              <a:t>: </a:t>
            </a:r>
            <a:r>
              <a:rPr lang="it-IT" sz="2800" dirty="0" err="1">
                <a:latin typeface="Arial"/>
                <a:cs typeface="Arial"/>
              </a:rPr>
              <a:t>lots</a:t>
            </a:r>
            <a:r>
              <a:rPr lang="it-IT" sz="2800" dirty="0">
                <a:latin typeface="Arial"/>
                <a:cs typeface="Arial"/>
              </a:rPr>
              <a:t> of </a:t>
            </a:r>
            <a:r>
              <a:rPr lang="it-IT" sz="2800" dirty="0" err="1">
                <a:latin typeface="Arial"/>
                <a:cs typeface="Arial"/>
              </a:rPr>
              <a:t>little</a:t>
            </a:r>
            <a:r>
              <a:rPr lang="it-IT" sz="2800" dirty="0">
                <a:latin typeface="Arial"/>
                <a:cs typeface="Arial"/>
              </a:rPr>
              <a:t> </a:t>
            </a:r>
            <a:r>
              <a:rPr lang="it-IT" sz="2800" dirty="0" err="1">
                <a:latin typeface="Arial"/>
                <a:cs typeface="Arial"/>
              </a:rPr>
              <a:t>improvements</a:t>
            </a:r>
            <a:r>
              <a:rPr lang="it-IT" sz="2800" dirty="0">
                <a:latin typeface="Arial"/>
                <a:cs typeface="Arial"/>
              </a:rPr>
              <a:t>.)</a:t>
            </a:r>
            <a:endParaRPr lang="it-IT" sz="2800" baseline="30000" dirty="0">
              <a:solidFill>
                <a:srgbClr val="3366FF"/>
              </a:solidFill>
              <a:latin typeface="Arial"/>
              <a:cs typeface="Arial"/>
            </a:endParaRPr>
          </a:p>
        </p:txBody>
      </p:sp>
      <p:sp>
        <p:nvSpPr>
          <p:cNvPr id="6" name="Rectangle 5">
            <a:extLst>
              <a:ext uri="{FF2B5EF4-FFF2-40B4-BE49-F238E27FC236}">
                <a16:creationId xmlns:a16="http://schemas.microsoft.com/office/drawing/2014/main" id="{F60BEEED-3839-D240-92F2-2A583A6008C2}"/>
              </a:ext>
            </a:extLst>
          </p:cNvPr>
          <p:cNvSpPr/>
          <p:nvPr/>
        </p:nvSpPr>
        <p:spPr>
          <a:xfrm>
            <a:off x="0" y="0"/>
            <a:ext cx="6854653" cy="6857999"/>
          </a:xfrm>
          <a:prstGeom prst="rect">
            <a:avLst/>
          </a:prstGeom>
          <a:no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1">
            <a:extLst>
              <a:ext uri="{FF2B5EF4-FFF2-40B4-BE49-F238E27FC236}">
                <a16:creationId xmlns:a16="http://schemas.microsoft.com/office/drawing/2014/main" id="{95AD963C-67E5-6CB1-B23F-19F3252009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4572000" cy="6854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id="{58F0B1AF-12C7-9A01-3AFE-3D17DE4BE9AC}"/>
              </a:ext>
            </a:extLst>
          </p:cNvPr>
          <p:cNvSpPr txBox="1"/>
          <p:nvPr/>
        </p:nvSpPr>
        <p:spPr>
          <a:xfrm>
            <a:off x="196133" y="182879"/>
            <a:ext cx="1906988" cy="6555641"/>
          </a:xfrm>
          <a:prstGeom prst="rect">
            <a:avLst/>
          </a:prstGeom>
          <a:noFill/>
        </p:spPr>
        <p:txBody>
          <a:bodyPr wrap="square">
            <a:spAutoFit/>
          </a:bodyPr>
          <a:lstStyle/>
          <a:p>
            <a:pPr>
              <a:spcBef>
                <a:spcPct val="20000"/>
              </a:spcBef>
            </a:pPr>
            <a:r>
              <a:rPr lang="it-IT" sz="2800" dirty="0">
                <a:latin typeface="Arial"/>
                <a:cs typeface="Arial"/>
              </a:rPr>
              <a:t>In 1991, </a:t>
            </a:r>
            <a:r>
              <a:rPr lang="it-IT" sz="2800" dirty="0" err="1">
                <a:latin typeface="Arial"/>
                <a:cs typeface="Arial"/>
              </a:rPr>
              <a:t>we</a:t>
            </a:r>
            <a:r>
              <a:rPr lang="it-IT" sz="2800" dirty="0">
                <a:latin typeface="Arial"/>
                <a:cs typeface="Arial"/>
              </a:rPr>
              <a:t> </a:t>
            </a:r>
            <a:r>
              <a:rPr lang="it-IT" sz="2800" dirty="0" err="1">
                <a:latin typeface="Arial"/>
                <a:cs typeface="Arial"/>
              </a:rPr>
              <a:t>could</a:t>
            </a:r>
            <a:r>
              <a:rPr lang="it-IT" sz="2800" dirty="0">
                <a:latin typeface="Arial"/>
                <a:cs typeface="Arial"/>
              </a:rPr>
              <a:t> </a:t>
            </a:r>
            <a:r>
              <a:rPr lang="it-IT" sz="2800" dirty="0" err="1">
                <a:latin typeface="Arial"/>
                <a:cs typeface="Arial"/>
              </a:rPr>
              <a:t>not</a:t>
            </a:r>
            <a:r>
              <a:rPr lang="it-IT" sz="2800" dirty="0">
                <a:latin typeface="Arial"/>
                <a:cs typeface="Arial"/>
              </a:rPr>
              <a:t> do </a:t>
            </a:r>
            <a:r>
              <a:rPr lang="it-IT" sz="2800" dirty="0" err="1">
                <a:latin typeface="Arial"/>
                <a:cs typeface="Arial"/>
              </a:rPr>
              <a:t>much</a:t>
            </a:r>
            <a:r>
              <a:rPr lang="it-IT" sz="2800" dirty="0">
                <a:latin typeface="Arial"/>
                <a:cs typeface="Arial"/>
              </a:rPr>
              <a:t> with </a:t>
            </a:r>
            <a:r>
              <a:rPr lang="it-IT" sz="2800" dirty="0" err="1">
                <a:latin typeface="Arial"/>
                <a:cs typeface="Arial"/>
              </a:rPr>
              <a:t>our</a:t>
            </a:r>
            <a:r>
              <a:rPr lang="it-IT" sz="2800" dirty="0">
                <a:latin typeface="Arial"/>
                <a:cs typeface="Arial"/>
              </a:rPr>
              <a:t> </a:t>
            </a:r>
            <a:r>
              <a:rPr lang="it-IT" sz="2800" dirty="0" err="1">
                <a:latin typeface="Arial"/>
                <a:cs typeface="Arial"/>
              </a:rPr>
              <a:t>AIs</a:t>
            </a:r>
            <a:r>
              <a:rPr lang="it-IT" sz="2800" dirty="0">
                <a:latin typeface="Arial"/>
                <a:cs typeface="Arial"/>
              </a:rPr>
              <a:t>, </a:t>
            </a:r>
            <a:r>
              <a:rPr lang="it-IT" sz="2800" dirty="0" err="1">
                <a:latin typeface="Arial"/>
                <a:cs typeface="Arial"/>
              </a:rPr>
              <a:t>because</a:t>
            </a:r>
            <a:r>
              <a:rPr lang="it-IT" sz="2800" dirty="0">
                <a:latin typeface="Arial"/>
                <a:cs typeface="Arial"/>
              </a:rPr>
              <a:t> computers </a:t>
            </a:r>
            <a:r>
              <a:rPr lang="it-IT" sz="2800" dirty="0" err="1">
                <a:latin typeface="Arial"/>
                <a:cs typeface="Arial"/>
              </a:rPr>
              <a:t>were</a:t>
            </a:r>
            <a:r>
              <a:rPr lang="it-IT" sz="2800" dirty="0">
                <a:latin typeface="Arial"/>
                <a:cs typeface="Arial"/>
              </a:rPr>
              <a:t> so slow. </a:t>
            </a:r>
            <a:r>
              <a:rPr lang="it-IT" sz="2800" dirty="0">
                <a:solidFill>
                  <a:srgbClr val="FF0000"/>
                </a:solidFill>
                <a:latin typeface="Arial"/>
                <a:cs typeface="Arial"/>
              </a:rPr>
              <a:t>But </a:t>
            </a:r>
            <a:r>
              <a:rPr lang="it-IT" sz="2800" dirty="0" err="1">
                <a:solidFill>
                  <a:srgbClr val="FF0000"/>
                </a:solidFill>
                <a:latin typeface="Arial"/>
                <a:cs typeface="Arial"/>
              </a:rPr>
              <a:t>every</a:t>
            </a:r>
            <a:r>
              <a:rPr lang="it-IT" sz="2800" dirty="0">
                <a:solidFill>
                  <a:srgbClr val="FF0000"/>
                </a:solidFill>
                <a:latin typeface="Arial"/>
                <a:cs typeface="Arial"/>
              </a:rPr>
              <a:t> 5 </a:t>
            </a:r>
            <a:r>
              <a:rPr lang="it-IT" sz="2800" dirty="0" err="1">
                <a:solidFill>
                  <a:srgbClr val="FF0000"/>
                </a:solidFill>
                <a:latin typeface="Arial"/>
                <a:cs typeface="Arial"/>
              </a:rPr>
              <a:t>years</a:t>
            </a:r>
            <a:r>
              <a:rPr lang="it-IT" sz="2800" dirty="0">
                <a:solidFill>
                  <a:srgbClr val="FF0000"/>
                </a:solidFill>
                <a:latin typeface="Arial"/>
                <a:cs typeface="Arial"/>
              </a:rPr>
              <a:t> compute </a:t>
            </a:r>
            <a:r>
              <a:rPr lang="it-IT" sz="2800" dirty="0" err="1">
                <a:solidFill>
                  <a:srgbClr val="FF0000"/>
                </a:solidFill>
                <a:latin typeface="Arial"/>
                <a:cs typeface="Arial"/>
              </a:rPr>
              <a:t>got</a:t>
            </a:r>
            <a:r>
              <a:rPr lang="it-IT" sz="2800" dirty="0">
                <a:solidFill>
                  <a:srgbClr val="FF0000"/>
                </a:solidFill>
                <a:latin typeface="Arial"/>
                <a:cs typeface="Arial"/>
              </a:rPr>
              <a:t> 10 times </a:t>
            </a:r>
            <a:r>
              <a:rPr lang="it-IT" sz="2800" dirty="0" err="1">
                <a:solidFill>
                  <a:srgbClr val="FF0000"/>
                </a:solidFill>
                <a:latin typeface="Arial"/>
                <a:cs typeface="Arial"/>
              </a:rPr>
              <a:t>cheaper</a:t>
            </a:r>
            <a:r>
              <a:rPr lang="it-IT" sz="2800" dirty="0">
                <a:solidFill>
                  <a:srgbClr val="FF0000"/>
                </a:solidFill>
                <a:latin typeface="Arial"/>
                <a:cs typeface="Arial"/>
              </a:rPr>
              <a:t>.</a:t>
            </a:r>
            <a:endParaRPr lang="it-IT" sz="2800" baseline="30000" dirty="0">
              <a:solidFill>
                <a:srgbClr val="3366FF"/>
              </a:solidFill>
              <a:latin typeface="Arial"/>
              <a:cs typeface="Arial"/>
            </a:endParaRPr>
          </a:p>
        </p:txBody>
      </p:sp>
      <p:sp>
        <p:nvSpPr>
          <p:cNvPr id="7" name="TextBox 6">
            <a:extLst>
              <a:ext uri="{FF2B5EF4-FFF2-40B4-BE49-F238E27FC236}">
                <a16:creationId xmlns:a16="http://schemas.microsoft.com/office/drawing/2014/main" id="{66EBA236-215D-668A-6CF9-CDB6243D9D43}"/>
              </a:ext>
            </a:extLst>
          </p:cNvPr>
          <p:cNvSpPr txBox="1"/>
          <p:nvPr/>
        </p:nvSpPr>
        <p:spPr>
          <a:xfrm rot="16200000">
            <a:off x="-1063676" y="3278467"/>
            <a:ext cx="6910878" cy="353943"/>
          </a:xfrm>
          <a:prstGeom prst="rect">
            <a:avLst/>
          </a:prstGeom>
          <a:noFill/>
        </p:spPr>
        <p:txBody>
          <a:bodyPr wrap="square">
            <a:spAutoFit/>
          </a:bodyPr>
          <a:lstStyle/>
          <a:p>
            <a:r>
              <a:rPr lang="en-DE" sz="1700" dirty="0">
                <a:solidFill>
                  <a:schemeClr val="bg1"/>
                </a:solidFill>
                <a:latin typeface="Arial" panose="020B0604020202020204" pitchFamily="34" charset="0"/>
                <a:cs typeface="Arial" panose="020B0604020202020204" pitchFamily="34" charset="0"/>
              </a:rPr>
              <a:t>https://people.idsia.ch/~juergen/zuse-1941-first-general-computer.html</a:t>
            </a:r>
          </a:p>
        </p:txBody>
      </p:sp>
    </p:spTree>
    <p:extLst>
      <p:ext uri="{BB962C8B-B14F-4D97-AF65-F5344CB8AC3E}">
        <p14:creationId xmlns:p14="http://schemas.microsoft.com/office/powerpoint/2010/main" val="775616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2010: Breakthrough of supervised deep learning. No unsupervised pre-training. The rest is history. Juergen Schmidhuber.">
            <a:extLst>
              <a:ext uri="{FF2B5EF4-FFF2-40B4-BE49-F238E27FC236}">
                <a16:creationId xmlns:a16="http://schemas.microsoft.com/office/drawing/2014/main" id="{B5510F40-A863-EE6F-5245-BD8A70AA2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6854652" cy="2571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2">
            <a:extLst>
              <a:ext uri="{FF2B5EF4-FFF2-40B4-BE49-F238E27FC236}">
                <a16:creationId xmlns:a16="http://schemas.microsoft.com/office/drawing/2014/main" id="{1BEF7A76-63DA-AEA8-6D40-F3260FA676FD}"/>
              </a:ext>
            </a:extLst>
          </p:cNvPr>
          <p:cNvSpPr txBox="1">
            <a:spLocks noChangeArrowheads="1"/>
          </p:cNvSpPr>
          <p:nvPr/>
        </p:nvSpPr>
        <p:spPr bwMode="auto">
          <a:xfrm>
            <a:off x="111918" y="6093131"/>
            <a:ext cx="662622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100">
                <a:solidFill>
                  <a:schemeClr val="tx1"/>
                </a:solidFill>
                <a:latin typeface="Arial Narrow" charset="0"/>
                <a:ea typeface="ＭＳ Ｐゴシック" charset="0"/>
                <a:cs typeface="ＭＳ Ｐゴシック" charset="0"/>
              </a:defRPr>
            </a:lvl1pPr>
            <a:lvl2pPr marL="742950" indent="-285750">
              <a:defRPr sz="2100">
                <a:solidFill>
                  <a:schemeClr val="tx1"/>
                </a:solidFill>
                <a:latin typeface="Arial Narrow" charset="0"/>
                <a:ea typeface="ＭＳ Ｐゴシック" charset="0"/>
              </a:defRPr>
            </a:lvl2pPr>
            <a:lvl3pPr marL="1143000" indent="-228600">
              <a:defRPr sz="2100">
                <a:solidFill>
                  <a:schemeClr val="tx1"/>
                </a:solidFill>
                <a:latin typeface="Arial Narrow" charset="0"/>
                <a:ea typeface="ＭＳ Ｐゴシック" charset="0"/>
              </a:defRPr>
            </a:lvl3pPr>
            <a:lvl4pPr marL="1600200" indent="-228600">
              <a:defRPr sz="2100">
                <a:solidFill>
                  <a:schemeClr val="tx1"/>
                </a:solidFill>
                <a:latin typeface="Arial Narrow" charset="0"/>
                <a:ea typeface="ＭＳ Ｐゴシック" charset="0"/>
              </a:defRPr>
            </a:lvl4pPr>
            <a:lvl5pPr marL="2057400" indent="-228600">
              <a:defRPr sz="2100">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100">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100">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100">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100">
                <a:solidFill>
                  <a:schemeClr val="tx1"/>
                </a:solidFill>
                <a:latin typeface="Arial Narrow" charset="0"/>
                <a:ea typeface="ＭＳ Ｐゴシック" charset="0"/>
              </a:defRPr>
            </a:lvl9pPr>
          </a:lstStyle>
          <a:p>
            <a:r>
              <a:rPr lang="en-US" sz="2800" dirty="0">
                <a:solidFill>
                  <a:srgbClr val="000000"/>
                </a:solidFill>
                <a:latin typeface="Arial"/>
                <a:cs typeface="Arial"/>
              </a:rPr>
              <a:t>NVIDIA Pioneers of AI Research Award</a:t>
            </a:r>
          </a:p>
        </p:txBody>
      </p:sp>
      <p:sp>
        <p:nvSpPr>
          <p:cNvPr id="9" name="TextBox 8">
            <a:extLst>
              <a:ext uri="{FF2B5EF4-FFF2-40B4-BE49-F238E27FC236}">
                <a16:creationId xmlns:a16="http://schemas.microsoft.com/office/drawing/2014/main" id="{5C4A1FE5-D45B-CD4B-85BF-FD2CB8AB5458}"/>
              </a:ext>
            </a:extLst>
          </p:cNvPr>
          <p:cNvSpPr txBox="1"/>
          <p:nvPr/>
        </p:nvSpPr>
        <p:spPr>
          <a:xfrm>
            <a:off x="7040880" y="182879"/>
            <a:ext cx="5151119" cy="6469463"/>
          </a:xfrm>
          <a:prstGeom prst="rect">
            <a:avLst/>
          </a:prstGeom>
          <a:noFill/>
        </p:spPr>
        <p:txBody>
          <a:bodyPr wrap="square">
            <a:spAutoFit/>
          </a:bodyPr>
          <a:lstStyle/>
          <a:p>
            <a:pPr>
              <a:spcBef>
                <a:spcPct val="20000"/>
              </a:spcBef>
            </a:pPr>
            <a:r>
              <a:rPr lang="it-IT" sz="2800" dirty="0">
                <a:latin typeface="Arial"/>
                <a:cs typeface="Arial"/>
              </a:rPr>
              <a:t>By </a:t>
            </a:r>
            <a:r>
              <a:rPr lang="it-IT" sz="2800" dirty="0">
                <a:solidFill>
                  <a:srgbClr val="FF0000"/>
                </a:solidFill>
                <a:latin typeface="Arial"/>
                <a:cs typeface="Arial"/>
              </a:rPr>
              <a:t>2009</a:t>
            </a:r>
            <a:r>
              <a:rPr lang="it-IT" sz="2800" dirty="0">
                <a:latin typeface="Arial"/>
                <a:cs typeface="Arial"/>
              </a:rPr>
              <a:t>, compute </a:t>
            </a:r>
            <a:r>
              <a:rPr lang="it-IT" sz="2800" dirty="0" err="1">
                <a:latin typeface="Arial"/>
                <a:cs typeface="Arial"/>
              </a:rPr>
              <a:t>was</a:t>
            </a:r>
            <a:r>
              <a:rPr lang="it-IT" sz="2800" dirty="0">
                <a:latin typeface="Arial"/>
                <a:cs typeface="Arial"/>
              </a:rPr>
              <a:t> cheap </a:t>
            </a:r>
            <a:r>
              <a:rPr lang="it-IT" sz="2800" dirty="0" err="1">
                <a:latin typeface="Arial"/>
                <a:cs typeface="Arial"/>
              </a:rPr>
              <a:t>enough</a:t>
            </a:r>
            <a:r>
              <a:rPr lang="it-IT" sz="2800" dirty="0">
                <a:latin typeface="Arial"/>
                <a:cs typeface="Arial"/>
              </a:rPr>
              <a:t>, and </a:t>
            </a:r>
            <a:r>
              <a:rPr lang="it-IT" sz="2800" dirty="0" err="1">
                <a:latin typeface="Arial"/>
                <a:cs typeface="Arial"/>
              </a:rPr>
              <a:t>our</a:t>
            </a:r>
            <a:r>
              <a:rPr lang="it-IT" sz="2800" dirty="0">
                <a:latin typeface="Arial"/>
                <a:cs typeface="Arial"/>
              </a:rPr>
              <a:t> LSTM </a:t>
            </a:r>
            <a:r>
              <a:rPr lang="it-IT" sz="2800" dirty="0" err="1">
                <a:latin typeface="Arial"/>
                <a:cs typeface="Arial"/>
              </a:rPr>
              <a:t>started</a:t>
            </a:r>
            <a:r>
              <a:rPr lang="it-IT" sz="2800" dirty="0">
                <a:latin typeface="Arial"/>
                <a:cs typeface="Arial"/>
              </a:rPr>
              <a:t> </a:t>
            </a:r>
            <a:r>
              <a:rPr lang="it-IT" sz="2800" dirty="0" err="1">
                <a:latin typeface="Arial"/>
                <a:cs typeface="Arial"/>
              </a:rPr>
              <a:t>winning</a:t>
            </a:r>
            <a:r>
              <a:rPr lang="it-IT" sz="2800" dirty="0">
                <a:latin typeface="Arial"/>
                <a:cs typeface="Arial"/>
              </a:rPr>
              <a:t> </a:t>
            </a:r>
            <a:r>
              <a:rPr lang="it-IT" sz="2800" dirty="0" err="1">
                <a:latin typeface="Arial"/>
                <a:cs typeface="Arial"/>
              </a:rPr>
              <a:t>competitions</a:t>
            </a:r>
            <a:r>
              <a:rPr lang="it-IT" sz="2800" dirty="0">
                <a:latin typeface="Arial"/>
                <a:cs typeface="Arial"/>
              </a:rPr>
              <a:t>. </a:t>
            </a:r>
          </a:p>
          <a:p>
            <a:pPr>
              <a:spcBef>
                <a:spcPct val="20000"/>
              </a:spcBef>
            </a:pPr>
            <a:endParaRPr lang="it-IT" sz="2800" dirty="0">
              <a:latin typeface="Arial"/>
              <a:cs typeface="Arial"/>
            </a:endParaRPr>
          </a:p>
          <a:p>
            <a:pPr>
              <a:spcBef>
                <a:spcPct val="20000"/>
              </a:spcBef>
            </a:pPr>
            <a:r>
              <a:rPr lang="it-IT" sz="2800" dirty="0">
                <a:latin typeface="Arial"/>
                <a:cs typeface="Arial"/>
              </a:rPr>
              <a:t>By </a:t>
            </a:r>
            <a:r>
              <a:rPr lang="it-IT" sz="2800" dirty="0">
                <a:solidFill>
                  <a:srgbClr val="FF0000"/>
                </a:solidFill>
                <a:latin typeface="Arial"/>
                <a:cs typeface="Arial"/>
              </a:rPr>
              <a:t>2010</a:t>
            </a:r>
            <a:r>
              <a:rPr lang="it-IT" sz="2800" dirty="0">
                <a:latin typeface="Arial"/>
                <a:cs typeface="Arial"/>
              </a:rPr>
              <a:t>, </a:t>
            </a:r>
            <a:r>
              <a:rPr lang="it-IT" sz="2800" dirty="0" err="1">
                <a:latin typeface="Arial"/>
                <a:cs typeface="Arial"/>
              </a:rPr>
              <a:t>my</a:t>
            </a:r>
            <a:r>
              <a:rPr lang="it-IT" sz="2800" dirty="0">
                <a:latin typeface="Arial"/>
                <a:cs typeface="Arial"/>
              </a:rPr>
              <a:t> team with </a:t>
            </a:r>
            <a:r>
              <a:rPr lang="it-IT" sz="2800" dirty="0">
                <a:solidFill>
                  <a:srgbClr val="00B0F0"/>
                </a:solidFill>
                <a:latin typeface="Arial"/>
                <a:cs typeface="Arial"/>
              </a:rPr>
              <a:t>Dan </a:t>
            </a:r>
            <a:r>
              <a:rPr lang="it-IT" sz="2800" dirty="0" err="1">
                <a:solidFill>
                  <a:srgbClr val="00B0F0"/>
                </a:solidFill>
                <a:latin typeface="Arial"/>
                <a:cs typeface="Arial"/>
              </a:rPr>
              <a:t>Ciresan</a:t>
            </a:r>
            <a:r>
              <a:rPr lang="it-IT" sz="2800" dirty="0">
                <a:latin typeface="Arial"/>
                <a:cs typeface="Arial"/>
              </a:rPr>
              <a:t> </a:t>
            </a:r>
            <a:r>
              <a:rPr lang="it-IT" sz="2800" dirty="0" err="1">
                <a:latin typeface="Arial"/>
                <a:cs typeface="Arial"/>
              </a:rPr>
              <a:t>broke</a:t>
            </a:r>
            <a:r>
              <a:rPr lang="it-IT" sz="2800" dirty="0">
                <a:latin typeface="Arial"/>
                <a:cs typeface="Arial"/>
              </a:rPr>
              <a:t> the MNIST benchmark with fast &amp; deep </a:t>
            </a:r>
            <a:r>
              <a:rPr lang="it-IT" sz="2800" dirty="0" err="1">
                <a:latin typeface="Arial"/>
                <a:cs typeface="Arial"/>
              </a:rPr>
              <a:t>but</a:t>
            </a:r>
            <a:r>
              <a:rPr lang="it-IT" sz="2800" dirty="0">
                <a:latin typeface="Arial"/>
                <a:cs typeface="Arial"/>
              </a:rPr>
              <a:t> </a:t>
            </a:r>
            <a:r>
              <a:rPr lang="it-IT" sz="2800" dirty="0" err="1">
                <a:latin typeface="Arial"/>
                <a:cs typeface="Arial"/>
              </a:rPr>
              <a:t>otherwise</a:t>
            </a:r>
            <a:r>
              <a:rPr lang="it-IT" sz="2800" dirty="0">
                <a:latin typeface="Arial"/>
                <a:cs typeface="Arial"/>
              </a:rPr>
              <a:t> standard </a:t>
            </a:r>
            <a:r>
              <a:rPr lang="it-IT" sz="2800" dirty="0" err="1">
                <a:latin typeface="Arial"/>
                <a:cs typeface="Arial"/>
              </a:rPr>
              <a:t>NNs</a:t>
            </a:r>
            <a:r>
              <a:rPr lang="it-IT" sz="2800" dirty="0">
                <a:latin typeface="Arial"/>
                <a:cs typeface="Arial"/>
              </a:rPr>
              <a:t> on NVIDIA </a:t>
            </a:r>
            <a:r>
              <a:rPr lang="it-IT" sz="2800" dirty="0" err="1">
                <a:latin typeface="Arial"/>
                <a:cs typeface="Arial"/>
              </a:rPr>
              <a:t>GPUs</a:t>
            </a:r>
            <a:r>
              <a:rPr lang="it-IT" sz="2800" dirty="0">
                <a:latin typeface="Arial"/>
                <a:cs typeface="Arial"/>
              </a:rPr>
              <a:t>. </a:t>
            </a:r>
          </a:p>
          <a:p>
            <a:pPr>
              <a:spcBef>
                <a:spcPct val="20000"/>
              </a:spcBef>
            </a:pPr>
            <a:endParaRPr lang="it-IT" sz="2800" dirty="0">
              <a:latin typeface="Arial"/>
              <a:cs typeface="Arial"/>
            </a:endParaRPr>
          </a:p>
          <a:p>
            <a:pPr>
              <a:spcBef>
                <a:spcPct val="20000"/>
              </a:spcBef>
            </a:pPr>
            <a:r>
              <a:rPr lang="it-IT" sz="2800" dirty="0">
                <a:latin typeface="Arial"/>
                <a:cs typeface="Arial"/>
              </a:rPr>
              <a:t>By </a:t>
            </a:r>
            <a:r>
              <a:rPr lang="it-IT" sz="2800" dirty="0">
                <a:solidFill>
                  <a:srgbClr val="FF0000"/>
                </a:solidFill>
                <a:latin typeface="Arial"/>
                <a:cs typeface="Arial"/>
              </a:rPr>
              <a:t>2011</a:t>
            </a:r>
            <a:r>
              <a:rPr lang="it-IT" sz="2800" dirty="0">
                <a:latin typeface="Arial"/>
                <a:cs typeface="Arial"/>
              </a:rPr>
              <a:t>, </a:t>
            </a:r>
            <a:r>
              <a:rPr lang="it-IT" sz="2800" dirty="0" err="1">
                <a:latin typeface="Arial"/>
                <a:cs typeface="Arial"/>
              </a:rPr>
              <a:t>our</a:t>
            </a:r>
            <a:r>
              <a:rPr lang="it-IT" sz="2800" dirty="0">
                <a:latin typeface="Arial"/>
                <a:cs typeface="Arial"/>
              </a:rPr>
              <a:t> deep CNN </a:t>
            </a:r>
            <a:r>
              <a:rPr lang="it-IT" sz="2800" dirty="0" err="1">
                <a:latin typeface="Arial"/>
                <a:cs typeface="Arial"/>
              </a:rPr>
              <a:t>called</a:t>
            </a:r>
            <a:r>
              <a:rPr lang="it-IT" sz="2800" dirty="0">
                <a:latin typeface="Arial"/>
                <a:cs typeface="Arial"/>
              </a:rPr>
              <a:t> </a:t>
            </a:r>
            <a:r>
              <a:rPr lang="it-IT" sz="2800" dirty="0" err="1">
                <a:solidFill>
                  <a:srgbClr val="00B0F0"/>
                </a:solidFill>
                <a:latin typeface="Arial"/>
                <a:cs typeface="Arial"/>
              </a:rPr>
              <a:t>DanNet</a:t>
            </a:r>
            <a:r>
              <a:rPr lang="it-IT" sz="2800" dirty="0">
                <a:latin typeface="Arial"/>
                <a:cs typeface="Arial"/>
              </a:rPr>
              <a:t> </a:t>
            </a:r>
            <a:r>
              <a:rPr lang="it-IT" sz="2800" dirty="0" err="1">
                <a:latin typeface="Arial"/>
                <a:cs typeface="Arial"/>
              </a:rPr>
              <a:t>was</a:t>
            </a:r>
            <a:r>
              <a:rPr lang="it-IT" sz="2800" dirty="0">
                <a:latin typeface="Arial"/>
                <a:cs typeface="Arial"/>
              </a:rPr>
              <a:t> the first to </a:t>
            </a:r>
            <a:r>
              <a:rPr lang="it-IT" sz="2800" dirty="0" err="1">
                <a:latin typeface="Arial"/>
                <a:cs typeface="Arial"/>
              </a:rPr>
              <a:t>win</a:t>
            </a:r>
            <a:r>
              <a:rPr lang="it-IT" sz="2800" dirty="0">
                <a:latin typeface="Arial"/>
                <a:cs typeface="Arial"/>
              </a:rPr>
              <a:t> computer vision contests, </a:t>
            </a:r>
            <a:r>
              <a:rPr lang="it-IT" sz="2800" dirty="0" err="1">
                <a:latin typeface="Arial"/>
                <a:cs typeface="Arial"/>
              </a:rPr>
              <a:t>winning</a:t>
            </a:r>
            <a:r>
              <a:rPr lang="it-IT" sz="2800" dirty="0">
                <a:latin typeface="Arial"/>
                <a:cs typeface="Arial"/>
              </a:rPr>
              <a:t> </a:t>
            </a:r>
            <a:r>
              <a:rPr lang="it-IT" sz="2800" dirty="0" err="1">
                <a:latin typeface="Arial"/>
                <a:cs typeface="Arial"/>
              </a:rPr>
              <a:t>four</a:t>
            </a:r>
            <a:r>
              <a:rPr lang="it-IT" sz="2800" dirty="0">
                <a:latin typeface="Arial"/>
                <a:cs typeface="Arial"/>
              </a:rPr>
              <a:t> of </a:t>
            </a:r>
            <a:r>
              <a:rPr lang="it-IT" sz="2800" dirty="0" err="1">
                <a:latin typeface="Arial"/>
                <a:cs typeface="Arial"/>
              </a:rPr>
              <a:t>them</a:t>
            </a:r>
            <a:r>
              <a:rPr lang="it-IT" sz="2800" dirty="0">
                <a:latin typeface="Arial"/>
                <a:cs typeface="Arial"/>
              </a:rPr>
              <a:t> in a </a:t>
            </a:r>
            <a:r>
              <a:rPr lang="it-IT" sz="2800" dirty="0" err="1">
                <a:latin typeface="Arial"/>
                <a:cs typeface="Arial"/>
              </a:rPr>
              <a:t>row</a:t>
            </a:r>
            <a:r>
              <a:rPr lang="it-IT" sz="2800" dirty="0">
                <a:latin typeface="Arial"/>
                <a:cs typeface="Arial"/>
              </a:rPr>
              <a:t>.</a:t>
            </a:r>
            <a:endParaRPr lang="it-IT" sz="2800" baseline="30000" dirty="0">
              <a:solidFill>
                <a:srgbClr val="3366FF"/>
              </a:solidFill>
              <a:latin typeface="Arial"/>
              <a:cs typeface="Arial"/>
            </a:endParaRPr>
          </a:p>
        </p:txBody>
      </p:sp>
      <p:pic>
        <p:nvPicPr>
          <p:cNvPr id="2" name="Picture 1">
            <a:extLst>
              <a:ext uri="{FF2B5EF4-FFF2-40B4-BE49-F238E27FC236}">
                <a16:creationId xmlns:a16="http://schemas.microsoft.com/office/drawing/2014/main" id="{4C8F110E-7EC6-7EA5-25D6-3A434CCDE9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578100"/>
            <a:ext cx="6865937" cy="4286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
            <a:extLst>
              <a:ext uri="{FF2B5EF4-FFF2-40B4-BE49-F238E27FC236}">
                <a16:creationId xmlns:a16="http://schemas.microsoft.com/office/drawing/2014/main" id="{40BA3FF1-6A9F-7D52-F8A3-E065504A0C1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284" y="2578100"/>
            <a:ext cx="1490014"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4">
            <a:extLst>
              <a:ext uri="{FF2B5EF4-FFF2-40B4-BE49-F238E27FC236}">
                <a16:creationId xmlns:a16="http://schemas.microsoft.com/office/drawing/2014/main" id="{5CE099A3-901E-8768-CCD1-AA84A91407C8}"/>
              </a:ext>
            </a:extLst>
          </p:cNvPr>
          <p:cNvSpPr txBox="1">
            <a:spLocks noChangeArrowheads="1"/>
          </p:cNvSpPr>
          <p:nvPr/>
        </p:nvSpPr>
        <p:spPr bwMode="auto">
          <a:xfrm>
            <a:off x="0" y="3024693"/>
            <a:ext cx="883976"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100">
                <a:solidFill>
                  <a:schemeClr val="tx1"/>
                </a:solidFill>
                <a:latin typeface="Arial Narrow" charset="0"/>
                <a:ea typeface="ＭＳ Ｐゴシック" charset="0"/>
                <a:cs typeface="ＭＳ Ｐゴシック" charset="0"/>
              </a:defRPr>
            </a:lvl1pPr>
            <a:lvl2pPr marL="742950" indent="-285750">
              <a:defRPr sz="2100">
                <a:solidFill>
                  <a:schemeClr val="tx1"/>
                </a:solidFill>
                <a:latin typeface="Arial Narrow" charset="0"/>
                <a:ea typeface="ＭＳ Ｐゴシック" charset="0"/>
              </a:defRPr>
            </a:lvl2pPr>
            <a:lvl3pPr marL="1143000" indent="-228600">
              <a:defRPr sz="2100">
                <a:solidFill>
                  <a:schemeClr val="tx1"/>
                </a:solidFill>
                <a:latin typeface="Arial Narrow" charset="0"/>
                <a:ea typeface="ＭＳ Ｐゴシック" charset="0"/>
              </a:defRPr>
            </a:lvl3pPr>
            <a:lvl4pPr marL="1600200" indent="-228600">
              <a:defRPr sz="2100">
                <a:solidFill>
                  <a:schemeClr val="tx1"/>
                </a:solidFill>
                <a:latin typeface="Arial Narrow" charset="0"/>
                <a:ea typeface="ＭＳ Ｐゴシック" charset="0"/>
              </a:defRPr>
            </a:lvl4pPr>
            <a:lvl5pPr marL="2057400" indent="-228600">
              <a:defRPr sz="2100">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100">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100">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100">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100">
                <a:solidFill>
                  <a:schemeClr val="tx1"/>
                </a:solidFill>
                <a:latin typeface="Arial Narrow" charset="0"/>
                <a:ea typeface="ＭＳ Ｐゴシック" charset="0"/>
              </a:defRPr>
            </a:lvl9pPr>
          </a:lstStyle>
          <a:p>
            <a:r>
              <a:rPr lang="en-US" sz="1600" dirty="0">
                <a:solidFill>
                  <a:schemeClr val="tx2"/>
                </a:solidFill>
                <a:latin typeface="Arial"/>
                <a:cs typeface="Arial"/>
              </a:rPr>
              <a:t>NVIDIA</a:t>
            </a:r>
          </a:p>
          <a:p>
            <a:r>
              <a:rPr lang="en-US" sz="1600" dirty="0">
                <a:solidFill>
                  <a:schemeClr val="tx2"/>
                </a:solidFill>
                <a:latin typeface="Arial"/>
                <a:cs typeface="Arial"/>
              </a:rPr>
              <a:t>CHART</a:t>
            </a:r>
          </a:p>
        </p:txBody>
      </p:sp>
      <p:sp>
        <p:nvSpPr>
          <p:cNvPr id="12" name="TextBox 11">
            <a:extLst>
              <a:ext uri="{FF2B5EF4-FFF2-40B4-BE49-F238E27FC236}">
                <a16:creationId xmlns:a16="http://schemas.microsoft.com/office/drawing/2014/main" id="{8F312DDC-3254-F316-BAFB-983E0D2C116A}"/>
              </a:ext>
            </a:extLst>
          </p:cNvPr>
          <p:cNvSpPr txBox="1"/>
          <p:nvPr/>
        </p:nvSpPr>
        <p:spPr>
          <a:xfrm>
            <a:off x="2782034" y="43631"/>
            <a:ext cx="1274708" cy="615553"/>
          </a:xfrm>
          <a:prstGeom prst="rect">
            <a:avLst/>
          </a:prstGeom>
          <a:noFill/>
        </p:spPr>
        <p:txBody>
          <a:bodyPr wrap="none" rtlCol="0">
            <a:spAutoFit/>
          </a:bodyPr>
          <a:lstStyle/>
          <a:p>
            <a:r>
              <a:rPr lang="en-DE" sz="3400" dirty="0">
                <a:solidFill>
                  <a:schemeClr val="bg1">
                    <a:lumMod val="95000"/>
                  </a:schemeClr>
                </a:solidFill>
                <a:latin typeface="Arial" panose="020B0604020202020204" pitchFamily="34" charset="0"/>
                <a:cs typeface="Arial" panose="020B0604020202020204" pitchFamily="34" charset="0"/>
              </a:rPr>
              <a:t>2020:</a:t>
            </a:r>
          </a:p>
        </p:txBody>
      </p:sp>
      <p:sp>
        <p:nvSpPr>
          <p:cNvPr id="14" name="TextBox 13">
            <a:extLst>
              <a:ext uri="{FF2B5EF4-FFF2-40B4-BE49-F238E27FC236}">
                <a16:creationId xmlns:a16="http://schemas.microsoft.com/office/drawing/2014/main" id="{1C1F3092-D9D2-2900-A4AF-1A2192AFF8F2}"/>
              </a:ext>
            </a:extLst>
          </p:cNvPr>
          <p:cNvSpPr txBox="1"/>
          <p:nvPr/>
        </p:nvSpPr>
        <p:spPr>
          <a:xfrm>
            <a:off x="-67235" y="2295939"/>
            <a:ext cx="6846714" cy="307777"/>
          </a:xfrm>
          <a:prstGeom prst="rect">
            <a:avLst/>
          </a:prstGeom>
          <a:noFill/>
        </p:spPr>
        <p:txBody>
          <a:bodyPr wrap="square">
            <a:spAutoFit/>
          </a:bodyPr>
          <a:lstStyle/>
          <a:p>
            <a:r>
              <a:rPr lang="en-DE" sz="1400" dirty="0">
                <a:solidFill>
                  <a:schemeClr val="bg1"/>
                </a:solidFill>
                <a:latin typeface="Arial" panose="020B0604020202020204" pitchFamily="34" charset="0"/>
                <a:cs typeface="Arial" panose="020B0604020202020204" pitchFamily="34" charset="0"/>
              </a:rPr>
              <a:t>https://people.idsia.ch/~juergen/2010-breakthrough-supervised-deep-learning.html</a:t>
            </a:r>
          </a:p>
        </p:txBody>
      </p:sp>
      <p:sp>
        <p:nvSpPr>
          <p:cNvPr id="16" name="TextBox 15">
            <a:extLst>
              <a:ext uri="{FF2B5EF4-FFF2-40B4-BE49-F238E27FC236}">
                <a16:creationId xmlns:a16="http://schemas.microsoft.com/office/drawing/2014/main" id="{FB72BDD5-77E5-D6C7-2F62-9C33A1A3C04B}"/>
              </a:ext>
            </a:extLst>
          </p:cNvPr>
          <p:cNvSpPr txBox="1"/>
          <p:nvPr/>
        </p:nvSpPr>
        <p:spPr>
          <a:xfrm>
            <a:off x="-65072" y="2510865"/>
            <a:ext cx="6145304" cy="307777"/>
          </a:xfrm>
          <a:prstGeom prst="rect">
            <a:avLst/>
          </a:prstGeom>
          <a:noFill/>
        </p:spPr>
        <p:txBody>
          <a:bodyPr wrap="square">
            <a:spAutoFit/>
          </a:bodyPr>
          <a:lstStyle/>
          <a:p>
            <a:r>
              <a:rPr lang="en-DE" sz="1400" dirty="0">
                <a:latin typeface="Arial" panose="020B0604020202020204" pitchFamily="34" charset="0"/>
                <a:cs typeface="Arial" panose="020B0604020202020204" pitchFamily="34" charset="0"/>
              </a:rPr>
              <a:t>https://x.com/SchmidhuberAI/status/1686044150838247426</a:t>
            </a:r>
          </a:p>
        </p:txBody>
      </p:sp>
    </p:spTree>
    <p:extLst>
      <p:ext uri="{BB962C8B-B14F-4D97-AF65-F5344CB8AC3E}">
        <p14:creationId xmlns:p14="http://schemas.microsoft.com/office/powerpoint/2010/main" val="2684071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15593</TotalTime>
  <Words>4152</Words>
  <Application>Microsoft Macintosh PowerPoint</Application>
  <PresentationFormat>Widescreen</PresentationFormat>
  <Paragraphs>240</Paragraphs>
  <Slides>30</Slides>
  <Notes>19</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Archivo</vt:lpstr>
      <vt:lpstr>Arial</vt:lpstr>
      <vt:lpstr>Arial</vt:lpstr>
      <vt:lpstr>Arial </vt:lpstr>
      <vt:lpstr>Calibri</vt:lpstr>
      <vt:lpstr>Calibri Light</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Juergen Schmidhuber</dc:creator>
  <cp:lastModifiedBy>Juergen Schmidhuber</cp:lastModifiedBy>
  <cp:revision>340</cp:revision>
  <cp:lastPrinted>2021-11-02T18:12:56Z</cp:lastPrinted>
  <dcterms:created xsi:type="dcterms:W3CDTF">2021-10-19T13:57:38Z</dcterms:created>
  <dcterms:modified xsi:type="dcterms:W3CDTF">2024-07-09T07:17:29Z</dcterms:modified>
</cp:coreProperties>
</file>