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305" r:id="rId6"/>
    <p:sldId id="303" r:id="rId7"/>
    <p:sldId id="302" r:id="rId8"/>
    <p:sldId id="262" r:id="rId9"/>
    <p:sldId id="272" r:id="rId10"/>
    <p:sldId id="268" r:id="rId11"/>
    <p:sldId id="297" r:id="rId12"/>
    <p:sldId id="269" r:id="rId13"/>
    <p:sldId id="273" r:id="rId14"/>
    <p:sldId id="274" r:id="rId15"/>
    <p:sldId id="270" r:id="rId16"/>
    <p:sldId id="311" r:id="rId17"/>
    <p:sldId id="280" r:id="rId18"/>
    <p:sldId id="306" r:id="rId19"/>
    <p:sldId id="307" r:id="rId20"/>
    <p:sldId id="313" r:id="rId21"/>
    <p:sldId id="314" r:id="rId22"/>
    <p:sldId id="315" r:id="rId23"/>
    <p:sldId id="316" r:id="rId24"/>
    <p:sldId id="264" r:id="rId25"/>
    <p:sldId id="294" r:id="rId26"/>
    <p:sldId id="265" r:id="rId27"/>
    <p:sldId id="289" r:id="rId28"/>
    <p:sldId id="295" r:id="rId29"/>
    <p:sldId id="301" r:id="rId30"/>
    <p:sldId id="309" r:id="rId31"/>
    <p:sldId id="296" r:id="rId32"/>
    <p:sldId id="317" r:id="rId33"/>
    <p:sldId id="310" r:id="rId34"/>
    <p:sldId id="291" r:id="rId35"/>
    <p:sldId id="258" r:id="rId36"/>
    <p:sldId id="259" r:id="rId37"/>
    <p:sldId id="300" r:id="rId38"/>
    <p:sldId id="260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anuele Maiorana" initials="EM" lastIdx="2" clrIdx="0">
    <p:extLst>
      <p:ext uri="{19B8F6BF-5375-455C-9EA6-DF929625EA0E}">
        <p15:presenceInfo xmlns:p15="http://schemas.microsoft.com/office/powerpoint/2012/main" userId="4ce5ebdd2d2123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15A7"/>
    <a:srgbClr val="2B183A"/>
    <a:srgbClr val="E6EFF8"/>
    <a:srgbClr val="E48EE5"/>
    <a:srgbClr val="DD69E0"/>
    <a:srgbClr val="D440D8"/>
    <a:srgbClr val="8B15A7"/>
    <a:srgbClr val="4B2A91"/>
    <a:srgbClr val="E188E0"/>
    <a:srgbClr val="039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6" autoAdjust="0"/>
    <p:restoredTop sz="95987" autoAdjust="0"/>
  </p:normalViewPr>
  <p:slideViewPr>
    <p:cSldViewPr snapToGrid="0">
      <p:cViewPr>
        <p:scale>
          <a:sx n="80" d="100"/>
          <a:sy n="80" d="100"/>
        </p:scale>
        <p:origin x="687" y="6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8D8B5-7356-4437-8C0F-D7C0E276BA83}" type="datetimeFigureOut">
              <a:rPr lang="it-IT" smtClean="0"/>
              <a:t>09/07/2024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E05EA-307D-4BF1-BBA8-ED34CD95B2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0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6C48-84F1-4E85-9885-E5023EF6FB8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903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6C48-84F1-4E85-9885-E5023EF6FB8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2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6C48-84F1-4E85-9885-E5023EF6FB8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20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6C48-84F1-4E85-9885-E5023EF6FB8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31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05EA-307D-4BF1-BBA8-ED34CD95B21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86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persona, orologio, unghia/chiodo, polso&#10;&#10;Descrizione generata automaticamente">
            <a:extLst>
              <a:ext uri="{FF2B5EF4-FFF2-40B4-BE49-F238E27FC236}">
                <a16:creationId xmlns:a16="http://schemas.microsoft.com/office/drawing/2014/main" id="{57C726DA-0AFE-598C-7D8C-5D9F626BD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8485"/>
          <a:stretch/>
        </p:blipFill>
        <p:spPr>
          <a:xfrm>
            <a:off x="-4065" y="-25400"/>
            <a:ext cx="12192000" cy="6882467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88BC2F9D-F835-EDA6-9324-66991D35F2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1000">
                <a:srgbClr val="6C15A7">
                  <a:lumMod val="100000"/>
                  <a:alpha val="40000"/>
                </a:srgbClr>
              </a:gs>
              <a:gs pos="64000">
                <a:schemeClr val="bg1">
                  <a:alpha val="30000"/>
                  <a:lumMod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260BDB5-A3FF-E6D2-E9BD-9DA14A0C36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1" y="119098"/>
            <a:ext cx="1643621" cy="4474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E1CC7D5-6039-1C9B-EE87-DD9E642FED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11" y="87564"/>
            <a:ext cx="1565820" cy="648767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5A246E64-0242-095E-3E2C-5D921C90B4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23116" y="-143273"/>
            <a:ext cx="4690487" cy="1538883"/>
          </a:xfrm>
          <a:prstGeom prst="rect">
            <a:avLst/>
          </a:prstGeom>
          <a:noFill/>
          <a:ln>
            <a:noFill/>
          </a:ln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600" b="1" kern="1200" dirty="0" err="1">
                <a:solidFill>
                  <a:srgbClr val="8B15A7"/>
                </a:solidFill>
                <a:latin typeface="Calibri" pitchFamily="34" charset="0"/>
                <a:ea typeface="+mn-ea"/>
                <a:cs typeface="+mn-cs"/>
              </a:rPr>
              <a:t>DeLTA</a:t>
            </a:r>
            <a:r>
              <a:rPr lang="it-IT" sz="6600" b="1" kern="120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it-IT" sz="66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2024</a:t>
            </a:r>
            <a:endParaRPr kumimoji="0" lang="it-IT" sz="66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Dijon, France     July 11, 2024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75E23AF0-0BD8-7D33-649E-98BFAD39AC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23114" y="1932026"/>
            <a:ext cx="12192000" cy="139614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DEEP LEARNING FOR WEARABLE BIOMETRICS</a:t>
            </a:r>
            <a:endParaRPr kumimoji="0" lang="it-IT" sz="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Emanuele Maiorana</a:t>
            </a:r>
            <a:endParaRPr kumimoji="0" lang="it-IT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2" name="Immagine 21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06E6FEB3-DF98-0E24-A3E8-D18653589C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14" y="749394"/>
            <a:ext cx="1565820" cy="587183"/>
          </a:xfrm>
          <a:prstGeom prst="rect">
            <a:avLst/>
          </a:prstGeom>
        </p:spPr>
      </p:pic>
      <p:pic>
        <p:nvPicPr>
          <p:cNvPr id="23" name="Immagine 22" descr="Immagine che contiene Elementi grafici, Carattere, schermata, logo&#10;&#10;Descrizione generata automaticamente">
            <a:extLst>
              <a:ext uri="{FF2B5EF4-FFF2-40B4-BE49-F238E27FC236}">
                <a16:creationId xmlns:a16="http://schemas.microsoft.com/office/drawing/2014/main" id="{99BBD2D0-60FA-616A-D1F6-B67459EB6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33505" r="3935" b="34454"/>
          <a:stretch/>
        </p:blipFill>
        <p:spPr>
          <a:xfrm>
            <a:off x="6413973" y="738085"/>
            <a:ext cx="2013679" cy="5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39" y="664230"/>
            <a:ext cx="12016152" cy="5927432"/>
          </a:xfrm>
        </p:spPr>
        <p:txBody>
          <a:bodyPr lIns="36000" tIns="36000" rIns="36000" bIns="36000">
            <a:noAutofit/>
          </a:bodyPr>
          <a:lstStyle>
            <a:lvl1pPr marL="177800" indent="-177800" algn="just">
              <a:spcBef>
                <a:spcPts val="350"/>
              </a:spcBef>
              <a:buClr>
                <a:srgbClr val="6C15A7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60363" indent="-182563" algn="just">
              <a:spcBef>
                <a:spcPts val="350"/>
              </a:spcBef>
              <a:buClr>
                <a:srgbClr val="6C15A7"/>
              </a:buClr>
              <a:buSzPct val="110000"/>
              <a:buFont typeface="Calibri Light" panose="020F0302020204030204" pitchFamily="34" charset="0"/>
              <a:buChar char="◦"/>
              <a:defRPr sz="22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538163" indent="-177800" algn="just">
              <a:spcBef>
                <a:spcPts val="350"/>
              </a:spcBef>
              <a:buClr>
                <a:srgbClr val="6C15A7"/>
              </a:buClr>
              <a:buSzPct val="9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715963" indent="-177800" algn="just">
              <a:spcBef>
                <a:spcPts val="350"/>
              </a:spcBef>
              <a:buClr>
                <a:srgbClr val="6C15A7"/>
              </a:buClr>
              <a:buSzPct val="120000"/>
              <a:buFont typeface="Calibri Light" panose="020F0302020204030204" pitchFamily="34" charset="0"/>
              <a:buChar char="▫"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898525" indent="-182563" algn="just" defTabSz="808038">
              <a:spcBef>
                <a:spcPts val="350"/>
              </a:spcBef>
              <a:buClr>
                <a:srgbClr val="6C15A7"/>
              </a:buClr>
              <a:buSzPct val="80000"/>
              <a:buFont typeface="Calibri Light" panose="020F0302020204030204" pitchFamily="34" charset="0"/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15A7"/>
              </a:buClr>
              <a:buSzTx/>
              <a:buFont typeface="Arial" panose="020B0604020202020204" pitchFamily="34" charset="0"/>
              <a:buChar char="•"/>
              <a:tabLst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5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839" y="44624"/>
            <a:ext cx="12064833" cy="504056"/>
          </a:xfrm>
        </p:spPr>
        <p:txBody>
          <a:bodyPr lIns="0" tIns="0" rIns="0" bIns="0">
            <a:noAutofit/>
          </a:bodyPr>
          <a:lstStyle>
            <a:lvl1pPr algn="r">
              <a:defRPr lang="en-US" sz="2800" kern="1200" dirty="0" smtClean="0">
                <a:solidFill>
                  <a:srgbClr val="6C15A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24"/>
          <p:cNvCxnSpPr/>
          <p:nvPr userDrawn="1"/>
        </p:nvCxnSpPr>
        <p:spPr>
          <a:xfrm flipH="1">
            <a:off x="5994400" y="547792"/>
            <a:ext cx="6195429" cy="888"/>
          </a:xfrm>
          <a:prstGeom prst="line">
            <a:avLst/>
          </a:prstGeom>
          <a:ln w="63500">
            <a:solidFill>
              <a:srgbClr val="6C1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-37543" y="6541796"/>
            <a:ext cx="1222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err="1">
                <a:solidFill>
                  <a:srgbClr val="6C15A7"/>
                </a:solidFill>
              </a:rPr>
              <a:t>DeLTA</a:t>
            </a:r>
            <a:r>
              <a:rPr lang="it-IT" b="1" dirty="0">
                <a:solidFill>
                  <a:srgbClr val="6C15A7"/>
                </a:solidFill>
              </a:rPr>
              <a:t> 2024</a:t>
            </a:r>
            <a:r>
              <a:rPr lang="it-IT" b="1" dirty="0">
                <a:solidFill>
                  <a:srgbClr val="E188E0"/>
                </a:solidFill>
              </a:rPr>
              <a:t>			</a:t>
            </a:r>
            <a:r>
              <a:rPr lang="it-IT" b="1" dirty="0">
                <a:solidFill>
                  <a:schemeClr val="tx1"/>
                </a:solidFill>
              </a:rPr>
              <a:t>			  		           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Deep Learning For Wearable Biometrics</a:t>
            </a:r>
            <a:endParaRPr lang="it-IT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409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8812-F0C3-4328-960A-DF51F04EC6AF}" type="datetimeFigureOut">
              <a:rPr lang="it-IT" smtClean="0"/>
              <a:t>09/07/2024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BC9AF-F839-4F45-80FE-4C245C114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74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x2detroit.com/news/metro-detroit-man-implants-tesla-key-into-hand-to-unlock-start-car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814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6F8"/>
              </a:clrFrom>
              <a:clrTo>
                <a:srgbClr val="F5F6F8">
                  <a:alpha val="0"/>
                </a:srgbClr>
              </a:clrTo>
            </a:clrChange>
          </a:blip>
          <a:srcRect b="9147"/>
          <a:stretch/>
        </p:blipFill>
        <p:spPr>
          <a:xfrm>
            <a:off x="3152917" y="2109011"/>
            <a:ext cx="5522039" cy="4482651"/>
          </a:xfrm>
          <a:prstGeom prst="rect">
            <a:avLst/>
          </a:prstGeom>
        </p:spPr>
      </p:pic>
      <p:sp>
        <p:nvSpPr>
          <p:cNvPr id="39" name="Rettangolo 38"/>
          <p:cNvSpPr/>
          <p:nvPr/>
        </p:nvSpPr>
        <p:spPr>
          <a:xfrm>
            <a:off x="4370538" y="2383775"/>
            <a:ext cx="1069848" cy="788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Allow</a:t>
            </a:r>
            <a:r>
              <a:rPr lang="it-IT" dirty="0"/>
              <a:t> to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continuos</a:t>
            </a:r>
            <a:r>
              <a:rPr lang="it-IT" dirty="0"/>
              <a:t> </a:t>
            </a:r>
            <a:r>
              <a:rPr lang="it-IT" dirty="0" err="1"/>
              <a:t>recognition</a:t>
            </a:r>
            <a:endParaRPr lang="it-IT" dirty="0"/>
          </a:p>
          <a:p>
            <a:endParaRPr lang="it-IT" sz="200" dirty="0"/>
          </a:p>
          <a:p>
            <a:r>
              <a:rPr lang="it-IT" dirty="0" err="1"/>
              <a:t>Most</a:t>
            </a:r>
            <a:r>
              <a:rPr lang="it-IT" dirty="0"/>
              <a:t> of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rely</a:t>
            </a:r>
            <a:r>
              <a:rPr lang="it-IT" dirty="0"/>
              <a:t> on </a:t>
            </a:r>
            <a:r>
              <a:rPr lang="it-IT" dirty="0">
                <a:solidFill>
                  <a:srgbClr val="6C15A7"/>
                </a:solidFill>
              </a:rPr>
              <a:t>cognitive</a:t>
            </a:r>
            <a:r>
              <a:rPr lang="it-IT" dirty="0"/>
              <a:t> </a:t>
            </a:r>
            <a:r>
              <a:rPr lang="it-IT" dirty="0" err="1"/>
              <a:t>characteristics</a:t>
            </a:r>
            <a:endParaRPr lang="it-IT" dirty="0"/>
          </a:p>
          <a:p>
            <a:pPr lvl="1"/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dependent</a:t>
            </a:r>
            <a:r>
              <a:rPr lang="it-IT" dirty="0"/>
              <a:t> on the </a:t>
            </a:r>
            <a:r>
              <a:rPr lang="it-IT" dirty="0" err="1">
                <a:solidFill>
                  <a:srgbClr val="6C15A7"/>
                </a:solidFill>
              </a:rPr>
              <a:t>autonomic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nervous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system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/>
              <a:t>(ANS) </a:t>
            </a:r>
          </a:p>
          <a:p>
            <a:pPr lvl="1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Novel</a:t>
            </a:r>
            <a:r>
              <a:rPr lang="it-IT" dirty="0"/>
              <a:t> Traits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596036" y="2941401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6C15A7"/>
                </a:solidFill>
                <a:latin typeface="+mj-lt"/>
              </a:rPr>
              <a:t>Heart</a:t>
            </a:r>
            <a:endParaRPr lang="it-IT" dirty="0">
              <a:solidFill>
                <a:srgbClr val="6C15A7"/>
              </a:solidFill>
              <a:latin typeface="+mj-l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67057" y="2299629"/>
            <a:ext cx="82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6C15A7"/>
                </a:solidFill>
                <a:latin typeface="+mj-lt"/>
              </a:rPr>
              <a:t>Brain</a:t>
            </a:r>
            <a:endParaRPr lang="it-IT" dirty="0">
              <a:solidFill>
                <a:srgbClr val="6C15A7"/>
              </a:solidFill>
              <a:latin typeface="+mj-lt"/>
            </a:endParaRPr>
          </a:p>
        </p:txBody>
      </p:sp>
      <p:sp>
        <p:nvSpPr>
          <p:cNvPr id="12" name="Ovale 11"/>
          <p:cNvSpPr>
            <a:spLocks noChangeAspect="1"/>
          </p:cNvSpPr>
          <p:nvPr/>
        </p:nvSpPr>
        <p:spPr>
          <a:xfrm>
            <a:off x="5775937" y="3051838"/>
            <a:ext cx="432000" cy="432000"/>
          </a:xfrm>
          <a:prstGeom prst="ellipse">
            <a:avLst/>
          </a:prstGeom>
          <a:noFill/>
          <a:ln w="38100">
            <a:solidFill>
              <a:srgbClr val="6C15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>
            <a:spLocks noChangeAspect="1"/>
          </p:cNvSpPr>
          <p:nvPr/>
        </p:nvSpPr>
        <p:spPr>
          <a:xfrm>
            <a:off x="7200225" y="4047534"/>
            <a:ext cx="432000" cy="444407"/>
          </a:xfrm>
          <a:prstGeom prst="ellipse">
            <a:avLst/>
          </a:prstGeom>
          <a:noFill/>
          <a:ln w="38100">
            <a:solidFill>
              <a:srgbClr val="6C15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diritto 26"/>
          <p:cNvCxnSpPr>
            <a:stCxn id="14" idx="0"/>
            <a:endCxn id="7" idx="2"/>
          </p:cNvCxnSpPr>
          <p:nvPr/>
        </p:nvCxnSpPr>
        <p:spPr>
          <a:xfrm flipV="1">
            <a:off x="7416225" y="3403066"/>
            <a:ext cx="619195" cy="644468"/>
          </a:xfrm>
          <a:prstGeom prst="line">
            <a:avLst/>
          </a:prstGeom>
          <a:ln w="28575">
            <a:solidFill>
              <a:srgbClr val="6C1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>
            <a:endCxn id="12" idx="2"/>
          </p:cNvCxnSpPr>
          <p:nvPr/>
        </p:nvCxnSpPr>
        <p:spPr>
          <a:xfrm>
            <a:off x="4730879" y="2647146"/>
            <a:ext cx="1045058" cy="620692"/>
          </a:xfrm>
          <a:prstGeom prst="line">
            <a:avLst/>
          </a:prstGeom>
          <a:ln w="28575">
            <a:solidFill>
              <a:srgbClr val="6C1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38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Cognitive </a:t>
            </a:r>
            <a:r>
              <a:rPr lang="fr-FR" dirty="0" err="1"/>
              <a:t>biometric</a:t>
            </a:r>
            <a:r>
              <a:rPr lang="fr-FR" dirty="0"/>
              <a:t> trait </a:t>
            </a:r>
            <a:r>
              <a:rPr lang="fr-FR" i="1" dirty="0"/>
              <a:t>par excellence</a:t>
            </a:r>
          </a:p>
          <a:p>
            <a:pPr lvl="1"/>
            <a:r>
              <a:rPr lang="en-US" dirty="0">
                <a:solidFill>
                  <a:srgbClr val="6C15A7"/>
                </a:solidFill>
              </a:rPr>
              <a:t>electroencephalograph</a:t>
            </a:r>
            <a:r>
              <a:rPr lang="en-US" spc="-50" dirty="0">
                <a:solidFill>
                  <a:srgbClr val="6C15A7"/>
                </a:solidFill>
              </a:rPr>
              <a:t>y</a:t>
            </a:r>
            <a:r>
              <a:rPr lang="en-US" spc="-50" dirty="0"/>
              <a:t> (EEG) usually performed using medical-grade devices with low signal-to-noise ratio</a:t>
            </a:r>
          </a:p>
          <a:p>
            <a:pPr lvl="1"/>
            <a:r>
              <a:rPr lang="en-US" dirty="0"/>
              <a:t>tests also with commercial sensors (</a:t>
            </a:r>
            <a:r>
              <a:rPr lang="en-US" dirty="0" err="1"/>
              <a:t>Neurosky</a:t>
            </a:r>
            <a:r>
              <a:rPr lang="en-US" dirty="0"/>
              <a:t> </a:t>
            </a:r>
            <a:r>
              <a:rPr lang="en-US" dirty="0" err="1"/>
              <a:t>MindSet</a:t>
            </a:r>
            <a:r>
              <a:rPr lang="en-US" dirty="0"/>
              <a:t>, </a:t>
            </a:r>
            <a:r>
              <a:rPr lang="en-US" dirty="0" err="1"/>
              <a:t>Emotiv</a:t>
            </a:r>
            <a:r>
              <a:rPr lang="en-US" dirty="0"/>
              <a:t> EPOC+)</a:t>
            </a:r>
          </a:p>
          <a:p>
            <a:pPr lvl="2"/>
            <a:endParaRPr lang="it-IT" sz="10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sz="1200" dirty="0"/>
          </a:p>
          <a:p>
            <a:pPr lvl="1"/>
            <a:r>
              <a:rPr lang="it-IT" dirty="0">
                <a:solidFill>
                  <a:srgbClr val="6C15A7"/>
                </a:solidFill>
              </a:rPr>
              <a:t>innovative</a:t>
            </a:r>
            <a:r>
              <a:rPr lang="it-IT" dirty="0"/>
              <a:t> </a:t>
            </a:r>
            <a:r>
              <a:rPr lang="it-IT" dirty="0" err="1"/>
              <a:t>designs</a:t>
            </a:r>
            <a:endParaRPr lang="it-IT" dirty="0"/>
          </a:p>
          <a:p>
            <a:pPr lvl="2"/>
            <a:r>
              <a:rPr lang="it-IT" dirty="0"/>
              <a:t>in-</a:t>
            </a:r>
            <a:r>
              <a:rPr lang="it-IT" dirty="0" err="1"/>
              <a:t>ear</a:t>
            </a:r>
            <a:r>
              <a:rPr lang="it-IT" dirty="0"/>
              <a:t> </a:t>
            </a:r>
            <a:r>
              <a:rPr lang="it-IT" dirty="0" err="1"/>
              <a:t>sensors</a:t>
            </a:r>
            <a:endParaRPr lang="it-IT" dirty="0"/>
          </a:p>
          <a:p>
            <a:pPr lvl="1"/>
            <a:endParaRPr lang="it-IT" dirty="0"/>
          </a:p>
          <a:p>
            <a:pPr lvl="1"/>
            <a:endParaRPr lang="it-IT" sz="54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Brain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361" y="4870297"/>
            <a:ext cx="2439070" cy="112926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 r="10666" b="11755"/>
          <a:stretch/>
        </p:blipFill>
        <p:spPr>
          <a:xfrm>
            <a:off x="1600361" y="1858448"/>
            <a:ext cx="1600148" cy="15165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6848" r="20554" b="1418"/>
          <a:stretch/>
        </p:blipFill>
        <p:spPr>
          <a:xfrm>
            <a:off x="4131030" y="4940634"/>
            <a:ext cx="1808823" cy="10589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600361" y="3490556"/>
            <a:ext cx="3826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+mj-lt"/>
              </a:rPr>
              <a:t>P. </a:t>
            </a:r>
            <a:r>
              <a:rPr lang="it-IT" sz="1100" dirty="0" err="1">
                <a:latin typeface="+mj-lt"/>
              </a:rPr>
              <a:t>Arnau-Gonzalez</a:t>
            </a:r>
            <a:r>
              <a:rPr lang="it-IT" sz="1100" dirty="0">
                <a:latin typeface="+mj-lt"/>
              </a:rPr>
              <a:t> et al., </a:t>
            </a:r>
            <a:r>
              <a:rPr lang="en-US" sz="1100" dirty="0">
                <a:latin typeface="+mj-lt"/>
              </a:rPr>
              <a:t>“BED: A new dataset for EEG-based biometrics”, IEEE </a:t>
            </a:r>
            <a:r>
              <a:rPr lang="en-US" sz="1100" dirty="0" err="1">
                <a:latin typeface="+mj-lt"/>
              </a:rPr>
              <a:t>IoT</a:t>
            </a:r>
            <a:r>
              <a:rPr lang="en-US" sz="1100" dirty="0">
                <a:latin typeface="+mj-lt"/>
              </a:rPr>
              <a:t> Journal, 2021</a:t>
            </a:r>
            <a:endParaRPr lang="it-IT" sz="800" dirty="0">
              <a:latin typeface="+mj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00361" y="6115116"/>
            <a:ext cx="3969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+mj-lt"/>
              </a:rPr>
              <a:t>T. </a:t>
            </a:r>
            <a:r>
              <a:rPr lang="it-IT" sz="1100" dirty="0" err="1">
                <a:latin typeface="+mj-lt"/>
              </a:rPr>
              <a:t>Nakamura</a:t>
            </a:r>
            <a:r>
              <a:rPr lang="it-IT" sz="1100" dirty="0">
                <a:latin typeface="+mj-lt"/>
              </a:rPr>
              <a:t> et al., </a:t>
            </a:r>
            <a:r>
              <a:rPr lang="en-US" sz="1100" dirty="0">
                <a:latin typeface="+mj-lt"/>
              </a:rPr>
              <a:t>“</a:t>
            </a:r>
            <a:r>
              <a:rPr lang="it-IT" sz="1100" dirty="0">
                <a:latin typeface="+mj-lt"/>
              </a:rPr>
              <a:t>In-</a:t>
            </a:r>
            <a:r>
              <a:rPr lang="it-IT" sz="1100" dirty="0" err="1">
                <a:latin typeface="+mj-lt"/>
              </a:rPr>
              <a:t>ear</a:t>
            </a:r>
            <a:r>
              <a:rPr lang="it-IT" sz="1100" dirty="0">
                <a:latin typeface="+mj-lt"/>
              </a:rPr>
              <a:t> EEG </a:t>
            </a:r>
            <a:r>
              <a:rPr lang="it-IT" sz="1100" dirty="0" err="1">
                <a:latin typeface="+mj-lt"/>
              </a:rPr>
              <a:t>biometrics</a:t>
            </a:r>
            <a:r>
              <a:rPr lang="it-IT" sz="1100" dirty="0">
                <a:latin typeface="+mj-lt"/>
              </a:rPr>
              <a:t> </a:t>
            </a:r>
            <a:r>
              <a:rPr lang="en-US" sz="1100" dirty="0">
                <a:latin typeface="+mj-lt"/>
              </a:rPr>
              <a:t>for feasible and readily collectable real-world person authentication”, IEEE TIFS, 2018</a:t>
            </a:r>
            <a:endParaRPr lang="it-IT" sz="400" dirty="0">
              <a:latin typeface="+mj-lt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475F77-E179-E4B1-3D78-9EEC69D68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16" y="1858448"/>
            <a:ext cx="5256284" cy="34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Hearth</a:t>
            </a:r>
            <a:r>
              <a:rPr lang="it-IT" dirty="0"/>
              <a:t> </a:t>
            </a:r>
            <a:r>
              <a:rPr lang="it-IT" dirty="0" err="1"/>
              <a:t>activity</a:t>
            </a:r>
            <a:r>
              <a:rPr lang="it-IT" dirty="0"/>
              <a:t> </a:t>
            </a:r>
            <a:r>
              <a:rPr lang="it-IT" dirty="0" err="1"/>
              <a:t>influences</a:t>
            </a:r>
            <a:r>
              <a:rPr lang="it-IT" dirty="0"/>
              <a:t> several </a:t>
            </a:r>
            <a:r>
              <a:rPr lang="it-IT" dirty="0" err="1"/>
              <a:t>physiological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be </a:t>
            </a:r>
            <a:r>
              <a:rPr lang="it-IT" dirty="0" err="1"/>
              <a:t>used</a:t>
            </a:r>
            <a:r>
              <a:rPr lang="it-IT" dirty="0"/>
              <a:t> for </a:t>
            </a:r>
            <a:r>
              <a:rPr lang="it-IT" dirty="0" err="1"/>
              <a:t>biometric</a:t>
            </a:r>
            <a:r>
              <a:rPr lang="it-IT" dirty="0"/>
              <a:t> </a:t>
            </a:r>
            <a:r>
              <a:rPr lang="it-IT" dirty="0" err="1"/>
              <a:t>purposes</a:t>
            </a:r>
            <a:endParaRPr lang="it-IT" dirty="0"/>
          </a:p>
          <a:p>
            <a:pPr lvl="1"/>
            <a:endParaRPr lang="it-IT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Heart</a:t>
            </a: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8303630" y="1113126"/>
            <a:ext cx="3808574" cy="342282"/>
            <a:chOff x="293199" y="-630630"/>
            <a:chExt cx="3808574" cy="34228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2144" b="3337"/>
            <a:stretch/>
          </p:blipFill>
          <p:spPr>
            <a:xfrm>
              <a:off x="293199" y="-530945"/>
              <a:ext cx="3808574" cy="242597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6757" b="753"/>
            <a:stretch/>
          </p:blipFill>
          <p:spPr>
            <a:xfrm>
              <a:off x="293199" y="-630630"/>
              <a:ext cx="3808574" cy="133661"/>
            </a:xfrm>
            <a:prstGeom prst="rect">
              <a:avLst/>
            </a:prstGeom>
          </p:spPr>
        </p:pic>
      </p:grpSp>
      <p:grpSp>
        <p:nvGrpSpPr>
          <p:cNvPr id="14" name="Gruppo 13"/>
          <p:cNvGrpSpPr/>
          <p:nvPr/>
        </p:nvGrpSpPr>
        <p:grpSpPr>
          <a:xfrm>
            <a:off x="8925293" y="1498240"/>
            <a:ext cx="3224374" cy="896618"/>
            <a:chOff x="706372" y="1313180"/>
            <a:chExt cx="3224374" cy="89661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339" t="1405" b="82321"/>
            <a:stretch/>
          </p:blipFill>
          <p:spPr>
            <a:xfrm>
              <a:off x="706372" y="1313180"/>
              <a:ext cx="3224374" cy="873760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1176867" y="2099731"/>
              <a:ext cx="194733" cy="1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8971013" y="5626100"/>
            <a:ext cx="3178654" cy="934720"/>
            <a:chOff x="6846399" y="1817308"/>
            <a:chExt cx="3178654" cy="93472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l="16540" t="15881" b="66709"/>
            <a:stretch/>
          </p:blipFill>
          <p:spPr>
            <a:xfrm>
              <a:off x="6846399" y="1817308"/>
              <a:ext cx="3178654" cy="934720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6852920" y="1817308"/>
              <a:ext cx="194733" cy="1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8940533" y="4161165"/>
            <a:ext cx="3209134" cy="807720"/>
            <a:chOff x="8645432" y="3271520"/>
            <a:chExt cx="3209134" cy="80772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/>
            <a:srcRect l="15740" t="45403" b="39553"/>
            <a:stretch/>
          </p:blipFill>
          <p:spPr>
            <a:xfrm>
              <a:off x="8645432" y="3271520"/>
              <a:ext cx="3209134" cy="807720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9897533" y="3419686"/>
              <a:ext cx="194733" cy="110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8935453" y="2826857"/>
            <a:ext cx="3214214" cy="807720"/>
            <a:chOff x="8538039" y="4607560"/>
            <a:chExt cx="3214214" cy="807720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2"/>
            <a:srcRect l="15606" t="60636" b="24319"/>
            <a:stretch/>
          </p:blipFill>
          <p:spPr>
            <a:xfrm>
              <a:off x="8538039" y="4607560"/>
              <a:ext cx="3214214" cy="807720"/>
            </a:xfrm>
            <a:prstGeom prst="rect">
              <a:avLst/>
            </a:prstGeom>
          </p:spPr>
        </p:pic>
        <p:sp>
          <p:nvSpPr>
            <p:cNvPr id="21" name="Rettangolo 20"/>
            <p:cNvSpPr/>
            <p:nvPr/>
          </p:nvSpPr>
          <p:spPr>
            <a:xfrm>
              <a:off x="9186335" y="5203612"/>
              <a:ext cx="194733" cy="211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6" name="Segnaposto contenuto 9"/>
          <p:cNvSpPr txBox="1">
            <a:spLocks/>
          </p:cNvSpPr>
          <p:nvPr/>
        </p:nvSpPr>
        <p:spPr>
          <a:xfrm>
            <a:off x="79839" y="1044561"/>
            <a:ext cx="6455790" cy="54449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6C15A7"/>
              </a:buClr>
            </a:pPr>
            <a:r>
              <a:rPr lang="it-IT" dirty="0" err="1">
                <a:solidFill>
                  <a:srgbClr val="6C15A7"/>
                </a:solidFill>
              </a:rPr>
              <a:t>electrocardiography</a:t>
            </a:r>
            <a:r>
              <a:rPr lang="it-IT" dirty="0"/>
              <a:t> (ECG)</a:t>
            </a:r>
          </a:p>
          <a:p>
            <a:pPr lvl="2">
              <a:buClr>
                <a:srgbClr val="6C15A7"/>
              </a:buClr>
            </a:pPr>
            <a:r>
              <a:rPr lang="it-IT" dirty="0"/>
              <a:t>acquired with </a:t>
            </a:r>
            <a:r>
              <a:rPr lang="it-IT" dirty="0" err="1"/>
              <a:t>chestbands</a:t>
            </a:r>
            <a:r>
              <a:rPr lang="it-IT" dirty="0"/>
              <a:t>, </a:t>
            </a:r>
            <a:r>
              <a:rPr lang="it-IT" dirty="0" err="1"/>
              <a:t>armbands</a:t>
            </a:r>
            <a:r>
              <a:rPr lang="it-IT" dirty="0"/>
              <a:t>, e-</a:t>
            </a:r>
            <a:r>
              <a:rPr lang="it-IT" dirty="0" err="1"/>
              <a:t>textiles</a:t>
            </a:r>
            <a:endParaRPr lang="it-IT" dirty="0"/>
          </a:p>
          <a:p>
            <a:pPr lvl="1"/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11955"/>
          <a:stretch/>
        </p:blipFill>
        <p:spPr>
          <a:xfrm>
            <a:off x="6680200" y="1101497"/>
            <a:ext cx="1117036" cy="107407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r="12424" b="4963"/>
          <a:stretch/>
        </p:blipFill>
        <p:spPr>
          <a:xfrm>
            <a:off x="7829662" y="1101497"/>
            <a:ext cx="765698" cy="1098870"/>
          </a:xfrm>
          <a:prstGeom prst="rect">
            <a:avLst/>
          </a:prstGeom>
        </p:spPr>
      </p:pic>
      <p:sp>
        <p:nvSpPr>
          <p:cNvPr id="29" name="Segnaposto contenuto 9"/>
          <p:cNvSpPr txBox="1">
            <a:spLocks/>
          </p:cNvSpPr>
          <p:nvPr/>
        </p:nvSpPr>
        <p:spPr>
          <a:xfrm>
            <a:off x="79839" y="2544795"/>
            <a:ext cx="7400670" cy="54449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6C15A7"/>
              </a:buClr>
            </a:pPr>
            <a:r>
              <a:rPr lang="it-IT" dirty="0">
                <a:solidFill>
                  <a:srgbClr val="6C15A7"/>
                </a:solidFill>
              </a:rPr>
              <a:t>photopletismography</a:t>
            </a:r>
            <a:r>
              <a:rPr lang="it-IT" dirty="0"/>
              <a:t> (PPG)</a:t>
            </a:r>
          </a:p>
          <a:p>
            <a:pPr lvl="2">
              <a:buClr>
                <a:srgbClr val="6C15A7"/>
              </a:buClr>
            </a:pPr>
            <a:r>
              <a:rPr lang="it-IT" dirty="0"/>
              <a:t>BVP and SpO2 </a:t>
            </a:r>
            <a:r>
              <a:rPr lang="it-IT" dirty="0" err="1"/>
              <a:t>measured</a:t>
            </a:r>
            <a:r>
              <a:rPr lang="it-IT" dirty="0"/>
              <a:t> by </a:t>
            </a:r>
            <a:r>
              <a:rPr lang="it-IT" dirty="0" err="1"/>
              <a:t>most</a:t>
            </a:r>
            <a:r>
              <a:rPr lang="it-IT" dirty="0"/>
              <a:t> fitness </a:t>
            </a:r>
            <a:r>
              <a:rPr lang="it-IT" dirty="0" err="1"/>
              <a:t>trackers</a:t>
            </a:r>
            <a:endParaRPr lang="it-IT" dirty="0"/>
          </a:p>
          <a:p>
            <a:pPr lvl="1"/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1" b="1175"/>
          <a:stretch/>
        </p:blipFill>
        <p:spPr>
          <a:xfrm>
            <a:off x="6700520" y="2622995"/>
            <a:ext cx="1909968" cy="1005839"/>
          </a:xfrm>
          <a:prstGeom prst="rect">
            <a:avLst/>
          </a:prstGeom>
        </p:spPr>
      </p:pic>
      <p:sp>
        <p:nvSpPr>
          <p:cNvPr id="31" name="Segnaposto contenuto 9"/>
          <p:cNvSpPr txBox="1">
            <a:spLocks/>
          </p:cNvSpPr>
          <p:nvPr/>
        </p:nvSpPr>
        <p:spPr>
          <a:xfrm>
            <a:off x="79839" y="3958271"/>
            <a:ext cx="7400670" cy="54449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6C15A7"/>
              </a:buClr>
            </a:pPr>
            <a:r>
              <a:rPr lang="it-IT" dirty="0">
                <a:solidFill>
                  <a:srgbClr val="6C15A7"/>
                </a:solidFill>
              </a:rPr>
              <a:t>phonocardiography</a:t>
            </a:r>
            <a:r>
              <a:rPr lang="it-IT" dirty="0"/>
              <a:t> (PCG)</a:t>
            </a:r>
          </a:p>
          <a:p>
            <a:pPr lvl="2">
              <a:buClr>
                <a:srgbClr val="6C15A7"/>
              </a:buClr>
            </a:pPr>
            <a:r>
              <a:rPr lang="it-IT" dirty="0"/>
              <a:t>digital </a:t>
            </a:r>
            <a:r>
              <a:rPr lang="it-IT" dirty="0" err="1"/>
              <a:t>stethoscopes</a:t>
            </a:r>
            <a:r>
              <a:rPr lang="it-IT" dirty="0"/>
              <a:t> and small sound </a:t>
            </a:r>
            <a:r>
              <a:rPr lang="it-IT" dirty="0" err="1"/>
              <a:t>sensor</a:t>
            </a:r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6"/>
          <a:srcRect t="13892" b="15560"/>
          <a:stretch/>
        </p:blipFill>
        <p:spPr>
          <a:xfrm>
            <a:off x="6700520" y="4076259"/>
            <a:ext cx="1909968" cy="993141"/>
          </a:xfrm>
          <a:prstGeom prst="rect">
            <a:avLst/>
          </a:prstGeom>
        </p:spPr>
      </p:pic>
      <p:sp>
        <p:nvSpPr>
          <p:cNvPr id="33" name="Segnaposto contenuto 9"/>
          <p:cNvSpPr txBox="1">
            <a:spLocks/>
          </p:cNvSpPr>
          <p:nvPr/>
        </p:nvSpPr>
        <p:spPr>
          <a:xfrm>
            <a:off x="79839" y="5369647"/>
            <a:ext cx="7400670" cy="54449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6C15A7"/>
              </a:buClr>
            </a:pPr>
            <a:r>
              <a:rPr lang="it-IT" dirty="0">
                <a:solidFill>
                  <a:srgbClr val="6C15A7"/>
                </a:solidFill>
              </a:rPr>
              <a:t>seismocardiography</a:t>
            </a:r>
            <a:r>
              <a:rPr lang="it-IT" dirty="0"/>
              <a:t> (SCG)</a:t>
            </a:r>
          </a:p>
          <a:p>
            <a:pPr lvl="2">
              <a:buClr>
                <a:srgbClr val="6C15A7"/>
              </a:buClr>
            </a:pPr>
            <a:r>
              <a:rPr lang="it-IT" dirty="0"/>
              <a:t>IMUs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en-US" dirty="0"/>
              <a:t>vibrations induced by heart movements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7"/>
          <a:srcRect t="766" b="12442"/>
          <a:stretch/>
        </p:blipFill>
        <p:spPr>
          <a:xfrm>
            <a:off x="6714198" y="5451089"/>
            <a:ext cx="1896290" cy="1102050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391089" y="1718732"/>
            <a:ext cx="380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+mj-lt"/>
              </a:rPr>
              <a:t>F. </a:t>
            </a:r>
            <a:r>
              <a:rPr lang="en-US" sz="1100" dirty="0">
                <a:latin typeface="+mj-lt"/>
              </a:rPr>
              <a:t>Lehmann, D. </a:t>
            </a:r>
            <a:r>
              <a:rPr lang="en-US" sz="1100" dirty="0" err="1">
                <a:latin typeface="+mj-lt"/>
              </a:rPr>
              <a:t>Buschek</a:t>
            </a:r>
            <a:r>
              <a:rPr lang="en-US" sz="1100" dirty="0">
                <a:latin typeface="+mj-lt"/>
              </a:rPr>
              <a:t>,, “Heartbeats in the wild: A field study exploring ECG biometrics in everyday life”, CHI SIGCHI, 2020</a:t>
            </a:r>
            <a:endParaRPr lang="it-IT" sz="1100" dirty="0">
              <a:latin typeface="+mj-lt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91089" y="3210534"/>
            <a:ext cx="3576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+mj-lt"/>
              </a:rPr>
              <a:t>D. Hwang et al., “Evaluation of the time stability and uniqueness in PPG-based biometric system”, IEEE TIFS, 2021</a:t>
            </a:r>
            <a:endParaRPr lang="it-IT" sz="800" dirty="0">
              <a:latin typeface="+mj-lt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91088" y="4642498"/>
            <a:ext cx="3994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+mj-lt"/>
              </a:rPr>
              <a:t>X. Cheng et al., “Biometric identification method for heart sound based on multimodal multiscale dispersion entropy”, Entropy, 2020</a:t>
            </a:r>
            <a:endParaRPr lang="it-IT" sz="800" dirty="0">
              <a:latin typeface="+mj-lt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91088" y="6038380"/>
            <a:ext cx="3803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+mj-lt"/>
              </a:rPr>
              <a:t>E. Maiorana, C., Massaroni, “Biometric recognition based on heart-induced chest vibrations”, IEEE IWBF, 2021</a:t>
            </a:r>
            <a:endParaRPr lang="it-IT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04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3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Biometric</a:t>
            </a:r>
            <a:r>
              <a:rPr lang="it-IT" dirty="0"/>
              <a:t> </a:t>
            </a:r>
            <a:r>
              <a:rPr lang="it-IT" dirty="0" err="1"/>
              <a:t>recognition</a:t>
            </a:r>
            <a:r>
              <a:rPr lang="it-IT" dirty="0"/>
              <a:t> </a:t>
            </a:r>
            <a:r>
              <a:rPr lang="it-IT" dirty="0" err="1"/>
              <a:t>typically</a:t>
            </a:r>
            <a:r>
              <a:rPr lang="it-IT" dirty="0"/>
              <a:t> </a:t>
            </a:r>
            <a:r>
              <a:rPr lang="it-IT" dirty="0" err="1"/>
              <a:t>corresponds</a:t>
            </a:r>
            <a:r>
              <a:rPr lang="it-IT" dirty="0"/>
              <a:t> to a </a:t>
            </a:r>
            <a:r>
              <a:rPr lang="it-IT" dirty="0" err="1">
                <a:solidFill>
                  <a:srgbClr val="6C15A7"/>
                </a:solidFill>
              </a:rPr>
              <a:t>few</a:t>
            </a:r>
            <a:r>
              <a:rPr lang="it-IT" dirty="0">
                <a:solidFill>
                  <a:srgbClr val="6C15A7"/>
                </a:solidFill>
              </a:rPr>
              <a:t>-shot learning </a:t>
            </a:r>
            <a:r>
              <a:rPr lang="it-IT" dirty="0"/>
              <a:t>(FSL) scenario</a:t>
            </a:r>
          </a:p>
          <a:p>
            <a:pPr lvl="1"/>
            <a:r>
              <a:rPr lang="en-US" dirty="0"/>
              <a:t>need for making accurate predictions by training on a very </a:t>
            </a:r>
            <a:r>
              <a:rPr lang="en-US" dirty="0">
                <a:solidFill>
                  <a:srgbClr val="6C15A7"/>
                </a:solidFill>
              </a:rPr>
              <a:t>small number of labeled examples</a:t>
            </a:r>
          </a:p>
          <a:p>
            <a:pPr lvl="1"/>
            <a:endParaRPr lang="en-US" sz="1200" dirty="0"/>
          </a:p>
          <a:p>
            <a:pPr lvl="1"/>
            <a:r>
              <a:rPr lang="en-US" dirty="0"/>
              <a:t>cognitive biometrics commonly processed by extracting </a:t>
            </a:r>
            <a:r>
              <a:rPr lang="en-US" dirty="0">
                <a:solidFill>
                  <a:srgbClr val="6C15A7"/>
                </a:solidFill>
              </a:rPr>
              <a:t>frames</a:t>
            </a:r>
            <a:r>
              <a:rPr lang="en-US" dirty="0"/>
              <a:t> after pre-processing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multiple frames </a:t>
            </a:r>
            <a:r>
              <a:rPr lang="en-US" dirty="0"/>
              <a:t>collected during the enrolment of a subject</a:t>
            </a:r>
            <a:endParaRPr lang="it-IT" dirty="0"/>
          </a:p>
          <a:p>
            <a:endParaRPr lang="it-IT" sz="1200" dirty="0"/>
          </a:p>
          <a:p>
            <a:pPr lvl="1"/>
            <a:r>
              <a:rPr lang="it-IT" dirty="0" err="1"/>
              <a:t>issues</a:t>
            </a:r>
            <a:endParaRPr lang="it-IT" dirty="0"/>
          </a:p>
          <a:p>
            <a:pPr lvl="2"/>
            <a:r>
              <a:rPr lang="it-IT" dirty="0"/>
              <a:t>databases </a:t>
            </a:r>
            <a:r>
              <a:rPr lang="it-IT" dirty="0" err="1"/>
              <a:t>available</a:t>
            </a:r>
            <a:r>
              <a:rPr lang="it-IT" dirty="0"/>
              <a:t> for cognitive </a:t>
            </a:r>
            <a:r>
              <a:rPr lang="it-IT" dirty="0" err="1"/>
              <a:t>biometric</a:t>
            </a:r>
            <a:r>
              <a:rPr lang="it-IT" dirty="0"/>
              <a:t> traits are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>
                <a:solidFill>
                  <a:srgbClr val="6C15A7"/>
                </a:solidFill>
              </a:rPr>
              <a:t>small in size</a:t>
            </a:r>
          </a:p>
          <a:p>
            <a:pPr lvl="3"/>
            <a:r>
              <a:rPr lang="it-IT" dirty="0">
                <a:solidFill>
                  <a:srgbClr val="6C15A7"/>
                </a:solidFill>
                <a:sym typeface="Symbol" panose="05050102010706020507" pitchFamily="18" charset="2"/>
              </a:rPr>
              <a:t></a:t>
            </a:r>
            <a:r>
              <a:rPr lang="it-IT" dirty="0">
                <a:solidFill>
                  <a:srgbClr val="6C15A7"/>
                </a:solidFill>
              </a:rPr>
              <a:t> 30 </a:t>
            </a:r>
            <a:r>
              <a:rPr lang="it-IT" dirty="0" err="1">
                <a:solidFill>
                  <a:srgbClr val="6C15A7"/>
                </a:solidFill>
              </a:rPr>
              <a:t>subjects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/>
              <a:t>only</a:t>
            </a:r>
            <a:r>
              <a:rPr lang="it-IT" dirty="0"/>
              <a:t> for ECG, PPG, PCG, temperature, and </a:t>
            </a:r>
            <a:r>
              <a:rPr lang="it-IT" dirty="0" err="1"/>
              <a:t>bioimpedance</a:t>
            </a:r>
            <a:endParaRPr lang="it-IT" dirty="0"/>
          </a:p>
          <a:p>
            <a:pPr lvl="3"/>
            <a:r>
              <a:rPr lang="it-IT" dirty="0">
                <a:solidFill>
                  <a:srgbClr val="6C15A7"/>
                </a:solidFill>
                <a:sym typeface="Symbol" panose="05050102010706020507" pitchFamily="18" charset="2"/>
              </a:rPr>
              <a:t> </a:t>
            </a:r>
            <a:r>
              <a:rPr lang="it-IT" dirty="0">
                <a:solidFill>
                  <a:srgbClr val="6C15A7"/>
                </a:solidFill>
              </a:rPr>
              <a:t>100 </a:t>
            </a:r>
            <a:r>
              <a:rPr lang="it-IT" dirty="0" err="1">
                <a:solidFill>
                  <a:srgbClr val="6C15A7"/>
                </a:solidFill>
              </a:rPr>
              <a:t>subjects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/>
              <a:t>only</a:t>
            </a:r>
            <a:r>
              <a:rPr lang="it-IT" dirty="0"/>
              <a:t> for ECG and PPG</a:t>
            </a:r>
          </a:p>
          <a:p>
            <a:pPr lvl="2"/>
            <a:endParaRPr lang="it-IT" sz="1200" dirty="0"/>
          </a:p>
          <a:p>
            <a:pPr lvl="2"/>
            <a:r>
              <a:rPr lang="it-IT" dirty="0"/>
              <a:t>data </a:t>
            </a: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dependent</a:t>
            </a:r>
            <a:r>
              <a:rPr lang="it-IT" dirty="0"/>
              <a:t> on the </a:t>
            </a:r>
            <a:r>
              <a:rPr lang="it-IT" dirty="0" err="1"/>
              <a:t>employed</a:t>
            </a:r>
            <a:r>
              <a:rPr lang="it-IT" dirty="0"/>
              <a:t> </a:t>
            </a:r>
            <a:r>
              <a:rPr lang="it-IT" dirty="0" err="1">
                <a:solidFill>
                  <a:srgbClr val="6C15A7"/>
                </a:solidFill>
              </a:rPr>
              <a:t>sensors</a:t>
            </a:r>
            <a:endParaRPr lang="it-IT" dirty="0"/>
          </a:p>
          <a:p>
            <a:pPr lvl="3"/>
            <a:r>
              <a:rPr lang="it-IT" dirty="0"/>
              <a:t>commercial devices </a:t>
            </a:r>
            <a:r>
              <a:rPr lang="it-IT" dirty="0" err="1">
                <a:solidFill>
                  <a:srgbClr val="6C15A7"/>
                </a:solidFill>
              </a:rPr>
              <a:t>perform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worse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prototypes</a:t>
            </a:r>
            <a:r>
              <a:rPr lang="it-IT" dirty="0"/>
              <a:t> or </a:t>
            </a:r>
            <a:r>
              <a:rPr lang="it-IT" dirty="0" err="1"/>
              <a:t>medical</a:t>
            </a:r>
            <a:r>
              <a:rPr lang="it-IT" dirty="0"/>
              <a:t>-grade </a:t>
            </a:r>
            <a:r>
              <a:rPr lang="it-IT" dirty="0" err="1"/>
              <a:t>equipment</a:t>
            </a:r>
            <a:endParaRPr lang="it-IT" dirty="0"/>
          </a:p>
          <a:p>
            <a:pPr lvl="2"/>
            <a:endParaRPr lang="it-IT" sz="1200" dirty="0"/>
          </a:p>
          <a:p>
            <a:pPr lvl="2"/>
            <a:r>
              <a:rPr lang="it-IT" dirty="0" err="1"/>
              <a:t>tests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in </a:t>
            </a:r>
            <a:r>
              <a:rPr lang="it-IT" dirty="0" err="1">
                <a:solidFill>
                  <a:srgbClr val="6C15A7"/>
                </a:solidFill>
              </a:rPr>
              <a:t>closed</a:t>
            </a:r>
            <a:r>
              <a:rPr lang="it-IT" dirty="0">
                <a:solidFill>
                  <a:srgbClr val="6C15A7"/>
                </a:solidFill>
              </a:rPr>
              <a:t>-set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 (</a:t>
            </a:r>
            <a:r>
              <a:rPr lang="it-IT" dirty="0" err="1"/>
              <a:t>all</a:t>
            </a:r>
            <a:r>
              <a:rPr lang="it-IT" dirty="0"/>
              <a:t> users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training) </a:t>
            </a:r>
          </a:p>
          <a:p>
            <a:pPr lvl="3"/>
            <a:r>
              <a:rPr lang="it-IT" dirty="0"/>
              <a:t>and </a:t>
            </a:r>
            <a:r>
              <a:rPr lang="it-IT" dirty="0" err="1"/>
              <a:t>yet</a:t>
            </a:r>
            <a:r>
              <a:rPr lang="it-IT" dirty="0"/>
              <a:t>, </a:t>
            </a:r>
            <a:r>
              <a:rPr lang="it-IT" dirty="0" err="1"/>
              <a:t>equal</a:t>
            </a:r>
            <a:r>
              <a:rPr lang="it-IT" dirty="0"/>
              <a:t> </a:t>
            </a:r>
            <a:r>
              <a:rPr lang="it-IT" dirty="0" err="1"/>
              <a:t>error</a:t>
            </a:r>
            <a:r>
              <a:rPr lang="it-IT" dirty="0"/>
              <a:t> rates (</a:t>
            </a:r>
            <a:r>
              <a:rPr lang="it-IT" dirty="0" err="1"/>
              <a:t>EERs</a:t>
            </a:r>
            <a:r>
              <a:rPr lang="it-IT" dirty="0"/>
              <a:t>) </a:t>
            </a:r>
            <a:r>
              <a:rPr lang="it-IT" dirty="0" err="1"/>
              <a:t>often</a:t>
            </a:r>
            <a:r>
              <a:rPr lang="it-IT" dirty="0"/>
              <a:t> &gt;10%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Typical</a:t>
            </a:r>
            <a:r>
              <a:rPr lang="it-IT" dirty="0"/>
              <a:t> Framework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DF9A16-08A0-D27D-A69A-F0177D20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921" y="3845348"/>
            <a:ext cx="3048996" cy="5886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DAFA0A-45E5-20B6-7690-2F3D15ABDD1E}"/>
              </a:ext>
            </a:extLst>
          </p:cNvPr>
          <p:cNvSpPr txBox="1"/>
          <p:nvPr/>
        </p:nvSpPr>
        <p:spPr>
          <a:xfrm>
            <a:off x="9031229" y="4461459"/>
            <a:ext cx="3215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+mj-lt"/>
              </a:rPr>
              <a:t>J</a:t>
            </a:r>
            <a:r>
              <a:rPr lang="en-US" sz="1100" b="0" i="0" u="none" strike="noStrike" baseline="0" dirty="0">
                <a:latin typeface="+mj-lt"/>
              </a:rPr>
              <a:t>.R. Pinto and J.S. Cardoso, “Explaining ECG Biometrics: Is It All In The QRS?”, BIOSIG, 2020</a:t>
            </a:r>
            <a:endParaRPr lang="it-IT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7591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Notable</a:t>
            </a:r>
            <a:r>
              <a:rPr lang="it-IT" dirty="0"/>
              <a:t> </a:t>
            </a:r>
            <a:r>
              <a:rPr lang="it-IT" dirty="0" err="1"/>
              <a:t>influence</a:t>
            </a:r>
            <a:r>
              <a:rPr lang="it-IT" dirty="0"/>
              <a:t> of personal </a:t>
            </a:r>
            <a:r>
              <a:rPr lang="it-IT" dirty="0" err="1">
                <a:solidFill>
                  <a:srgbClr val="6C15A7"/>
                </a:solidFill>
              </a:rPr>
              <a:t>habits</a:t>
            </a:r>
            <a:r>
              <a:rPr lang="it-IT" dirty="0"/>
              <a:t> (</a:t>
            </a:r>
            <a:r>
              <a:rPr lang="en-US" dirty="0"/>
              <a:t>e.g.: diet) and </a:t>
            </a:r>
            <a:r>
              <a:rPr lang="en-US" dirty="0">
                <a:solidFill>
                  <a:srgbClr val="6C15A7"/>
                </a:solidFill>
              </a:rPr>
              <a:t>placement</a:t>
            </a:r>
            <a:r>
              <a:rPr lang="en-US" dirty="0"/>
              <a:t> of on-body sensors</a:t>
            </a:r>
          </a:p>
          <a:p>
            <a:pPr lvl="1"/>
            <a:r>
              <a:rPr lang="en-US" dirty="0"/>
              <a:t>need for tests on </a:t>
            </a:r>
            <a:r>
              <a:rPr lang="en-US" dirty="0">
                <a:solidFill>
                  <a:srgbClr val="6C15A7"/>
                </a:solidFill>
              </a:rPr>
              <a:t>multi-session databases</a:t>
            </a:r>
          </a:p>
          <a:p>
            <a:endParaRPr lang="en-US" sz="1200" dirty="0"/>
          </a:p>
          <a:p>
            <a:pPr lvl="1"/>
            <a:r>
              <a:rPr lang="en-US" dirty="0"/>
              <a:t>performance typically worsens for increasing </a:t>
            </a:r>
            <a:r>
              <a:rPr lang="en-US" dirty="0">
                <a:solidFill>
                  <a:srgbClr val="6C15A7"/>
                </a:solidFill>
              </a:rPr>
              <a:t>time distance between enrolment and recognition phases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more than a single week </a:t>
            </a:r>
            <a:r>
              <a:rPr lang="en-US" dirty="0"/>
              <a:t>considered only for </a:t>
            </a:r>
            <a:r>
              <a:rPr lang="en-US" dirty="0">
                <a:solidFill>
                  <a:srgbClr val="6C15A7"/>
                </a:solidFill>
              </a:rPr>
              <a:t>ECG, PPG, EEG</a:t>
            </a:r>
          </a:p>
          <a:p>
            <a:pPr lvl="2"/>
            <a:endParaRPr lang="en-US" sz="1200" dirty="0"/>
          </a:p>
          <a:p>
            <a:pPr lvl="1"/>
            <a:r>
              <a:rPr lang="en-US" dirty="0"/>
              <a:t>is “</a:t>
            </a:r>
            <a:r>
              <a:rPr lang="en-US" dirty="0">
                <a:solidFill>
                  <a:srgbClr val="6C15A7"/>
                </a:solidFill>
              </a:rPr>
              <a:t>in-the-wild</a:t>
            </a:r>
            <a:r>
              <a:rPr lang="en-US" dirty="0"/>
              <a:t>” recognition feasible?</a:t>
            </a:r>
          </a:p>
          <a:p>
            <a:pPr lvl="2"/>
            <a:r>
              <a:rPr lang="it-IT" dirty="0" err="1"/>
              <a:t>continuous</a:t>
            </a:r>
            <a:r>
              <a:rPr lang="it-IT" dirty="0"/>
              <a:t> </a:t>
            </a:r>
            <a:r>
              <a:rPr lang="it-IT" dirty="0" err="1"/>
              <a:t>recognition</a:t>
            </a:r>
            <a:r>
              <a:rPr lang="it-IT" dirty="0"/>
              <a:t> </a:t>
            </a:r>
            <a:r>
              <a:rPr lang="en-US" dirty="0">
                <a:solidFill>
                  <a:srgbClr val="6C15A7"/>
                </a:solidFill>
              </a:rPr>
              <a:t>regardless of the specific activity</a:t>
            </a:r>
          </a:p>
          <a:p>
            <a:pPr lvl="3"/>
            <a:r>
              <a:rPr lang="en-US" dirty="0"/>
              <a:t>tests usually on a </a:t>
            </a:r>
            <a:r>
              <a:rPr lang="en-US" dirty="0">
                <a:solidFill>
                  <a:srgbClr val="6C15A7"/>
                </a:solidFill>
              </a:rPr>
              <a:t>limited set</a:t>
            </a:r>
            <a:r>
              <a:rPr lang="en-US" dirty="0">
                <a:solidFill>
                  <a:srgbClr val="039FB9"/>
                </a:solidFill>
              </a:rPr>
              <a:t> </a:t>
            </a:r>
            <a:r>
              <a:rPr lang="en-US" dirty="0"/>
              <a:t>of </a:t>
            </a:r>
            <a:r>
              <a:rPr lang="en-US" dirty="0">
                <a:solidFill>
                  <a:srgbClr val="6C15A7"/>
                </a:solidFill>
              </a:rPr>
              <a:t>activities of daily living </a:t>
            </a:r>
            <a:r>
              <a:rPr lang="en-US" dirty="0"/>
              <a:t>(ADL)</a:t>
            </a:r>
          </a:p>
          <a:p>
            <a:pPr lvl="3"/>
            <a:r>
              <a:rPr lang="en-US" dirty="0">
                <a:solidFill>
                  <a:srgbClr val="6C15A7"/>
                </a:solidFill>
              </a:rPr>
              <a:t>totally unsupervised scenarios </a:t>
            </a:r>
            <a:r>
              <a:rPr lang="en-US" dirty="0"/>
              <a:t>only for ECG and PPG</a:t>
            </a:r>
          </a:p>
          <a:p>
            <a:pPr lvl="1"/>
            <a:endParaRPr lang="it-IT" sz="1200" dirty="0"/>
          </a:p>
          <a:p>
            <a:pPr lvl="1"/>
            <a:endParaRPr lang="it-IT" sz="600" dirty="0"/>
          </a:p>
          <a:p>
            <a:pPr lvl="1"/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influences</a:t>
            </a:r>
            <a:r>
              <a:rPr lang="it-IT" dirty="0"/>
              <a:t> yet </a:t>
            </a:r>
            <a:r>
              <a:rPr lang="it-IT" dirty="0" err="1"/>
              <a:t>too</a:t>
            </a:r>
            <a:r>
              <a:rPr lang="it-IT" dirty="0"/>
              <a:t> be considered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physical effort </a:t>
            </a:r>
            <a:r>
              <a:rPr lang="en-US" dirty="0"/>
              <a:t>(before the acquisition) on the measured data</a:t>
            </a:r>
          </a:p>
          <a:p>
            <a:pPr lvl="2"/>
            <a:r>
              <a:rPr lang="it-IT" dirty="0" err="1"/>
              <a:t>subject’s</a:t>
            </a:r>
            <a:r>
              <a:rPr lang="it-IT" dirty="0"/>
              <a:t> </a:t>
            </a:r>
            <a:r>
              <a:rPr lang="it-IT" dirty="0" err="1">
                <a:solidFill>
                  <a:srgbClr val="6C15A7"/>
                </a:solidFill>
              </a:rPr>
              <a:t>emotional</a:t>
            </a:r>
            <a:r>
              <a:rPr lang="it-IT" dirty="0">
                <a:solidFill>
                  <a:srgbClr val="6C15A7"/>
                </a:solidFill>
              </a:rPr>
              <a:t> state</a:t>
            </a:r>
            <a:endParaRPr lang="en-US" dirty="0">
              <a:solidFill>
                <a:srgbClr val="6C15A7"/>
              </a:solidFill>
            </a:endParaRPr>
          </a:p>
          <a:p>
            <a:pPr lvl="2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Permanence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r="15890"/>
          <a:stretch/>
        </p:blipFill>
        <p:spPr>
          <a:xfrm>
            <a:off x="7589520" y="2944674"/>
            <a:ext cx="4526280" cy="31638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777316-7754-879F-3E47-84EEB53DE4CF}"/>
              </a:ext>
            </a:extLst>
          </p:cNvPr>
          <p:cNvSpPr txBox="1"/>
          <p:nvPr/>
        </p:nvSpPr>
        <p:spPr>
          <a:xfrm>
            <a:off x="391088" y="5255712"/>
            <a:ext cx="6146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+mj-lt"/>
              </a:rPr>
              <a:t>U. Yadav et al., “Evaluation of PPG biometrics for authentication in different states”, IEEE ICB 2021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1088" y="3850314"/>
            <a:ext cx="7274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+mj-lt"/>
              </a:rPr>
              <a:t>F. </a:t>
            </a:r>
            <a:r>
              <a:rPr lang="en-US" sz="1100" dirty="0">
                <a:latin typeface="+mj-lt"/>
              </a:rPr>
              <a:t>Lehmann, D. </a:t>
            </a:r>
            <a:r>
              <a:rPr lang="en-US" sz="1100" dirty="0" err="1">
                <a:latin typeface="+mj-lt"/>
              </a:rPr>
              <a:t>Buschek</a:t>
            </a:r>
            <a:r>
              <a:rPr lang="en-US" sz="1100" dirty="0">
                <a:latin typeface="+mj-lt"/>
              </a:rPr>
              <a:t>,, “Heartbeats in the wild: A field study exploring ECG biometrics in everyday life”, CHI SIGCHI, 2020</a:t>
            </a:r>
            <a:endParaRPr lang="it-IT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841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A4A0486-882A-B8B3-8D40-B63D3707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5400" dirty="0">
                <a:solidFill>
                  <a:schemeClr val="bg1">
                    <a:lumMod val="85000"/>
                  </a:schemeClr>
                </a:solidFill>
              </a:rPr>
              <a:t>CONTEXT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5400" dirty="0">
                <a:solidFill>
                  <a:schemeClr val="bg1">
                    <a:lumMod val="85000"/>
                  </a:schemeClr>
                </a:solidFill>
              </a:rPr>
              <a:t>STATE OF THE ART</a:t>
            </a:r>
          </a:p>
          <a:p>
            <a:pPr marL="0" indent="0">
              <a:buNone/>
            </a:pPr>
            <a:endParaRPr lang="it-IT" sz="5400" dirty="0">
              <a:solidFill>
                <a:srgbClr val="6C15A7"/>
              </a:solidFill>
            </a:endParaRPr>
          </a:p>
          <a:p>
            <a:pPr marL="0" indent="0">
              <a:buNone/>
            </a:pPr>
            <a:r>
              <a:rPr lang="it-IT" sz="5400" dirty="0">
                <a:solidFill>
                  <a:srgbClr val="6C15A7"/>
                </a:solidFill>
              </a:rPr>
              <a:t>CASE STUDIES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6DA1CA-5AA6-684D-6365-C9286AB05600}"/>
              </a:ext>
            </a:extLst>
          </p:cNvPr>
          <p:cNvSpPr/>
          <p:nvPr/>
        </p:nvSpPr>
        <p:spPr>
          <a:xfrm>
            <a:off x="5727701" y="480447"/>
            <a:ext cx="6464300" cy="11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19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74788B5-7E65-A25F-0E4D-C7F53343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Deep </a:t>
            </a:r>
            <a:r>
              <a:rPr lang="it-IT" dirty="0" err="1"/>
              <a:t>neural</a:t>
            </a:r>
            <a:r>
              <a:rPr lang="it-IT" dirty="0"/>
              <a:t> networks for EEG-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biometric</a:t>
            </a:r>
            <a:r>
              <a:rPr lang="it-IT" dirty="0"/>
              <a:t> </a:t>
            </a:r>
            <a:r>
              <a:rPr lang="it-IT" dirty="0">
                <a:solidFill>
                  <a:srgbClr val="6C15A7"/>
                </a:solidFill>
              </a:rPr>
              <a:t>(</a:t>
            </a:r>
            <a:r>
              <a:rPr lang="it-IT" dirty="0" err="1">
                <a:solidFill>
                  <a:srgbClr val="6C15A7"/>
                </a:solidFill>
              </a:rPr>
              <a:t>closed</a:t>
            </a:r>
            <a:r>
              <a:rPr lang="it-IT" dirty="0">
                <a:solidFill>
                  <a:srgbClr val="6C15A7"/>
                </a:solidFill>
              </a:rPr>
              <a:t>-set) </a:t>
            </a:r>
            <a:r>
              <a:rPr lang="it-IT" dirty="0" err="1">
                <a:solidFill>
                  <a:srgbClr val="6C15A7"/>
                </a:solidFill>
              </a:rPr>
              <a:t>identification</a:t>
            </a:r>
            <a:endParaRPr lang="it-IT" dirty="0">
              <a:solidFill>
                <a:srgbClr val="6C15A7"/>
              </a:solidFill>
            </a:endParaRPr>
          </a:p>
          <a:p>
            <a:pPr lvl="1"/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architectures</a:t>
            </a:r>
            <a:r>
              <a:rPr lang="it-IT" dirty="0"/>
              <a:t> </a:t>
            </a:r>
            <a:r>
              <a:rPr lang="it-IT" dirty="0" err="1"/>
              <a:t>applied</a:t>
            </a:r>
            <a:r>
              <a:rPr lang="it-IT" dirty="0"/>
              <a:t> to </a:t>
            </a:r>
            <a:r>
              <a:rPr lang="it-IT" dirty="0" err="1">
                <a:solidFill>
                  <a:srgbClr val="6C15A7"/>
                </a:solidFill>
              </a:rPr>
              <a:t>raw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signals</a:t>
            </a:r>
            <a:r>
              <a:rPr lang="it-IT" dirty="0"/>
              <a:t> or </a:t>
            </a:r>
            <a:r>
              <a:rPr lang="it-IT" dirty="0">
                <a:solidFill>
                  <a:srgbClr val="6C15A7"/>
                </a:solidFill>
              </a:rPr>
              <a:t>hand-</a:t>
            </a:r>
            <a:r>
              <a:rPr lang="it-IT" dirty="0" err="1">
                <a:solidFill>
                  <a:srgbClr val="6C15A7"/>
                </a:solidFill>
              </a:rPr>
              <a:t>crafted</a:t>
            </a:r>
            <a:r>
              <a:rPr lang="it-IT" dirty="0">
                <a:solidFill>
                  <a:srgbClr val="6C15A7"/>
                </a:solidFill>
              </a:rPr>
              <a:t> features</a:t>
            </a:r>
            <a:r>
              <a:rPr lang="it-IT" dirty="0"/>
              <a:t> (AR and MFCC </a:t>
            </a:r>
            <a:r>
              <a:rPr lang="it-IT" dirty="0" err="1"/>
              <a:t>represenations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CCAC16E-47B4-3067-FFA0-ECA69915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EEG-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biometrics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1AB856-D617-951D-03EF-124E54E5C645}"/>
              </a:ext>
            </a:extLst>
          </p:cNvPr>
          <p:cNvSpPr txBox="1"/>
          <p:nvPr/>
        </p:nvSpPr>
        <p:spPr>
          <a:xfrm>
            <a:off x="-107865" y="6327601"/>
            <a:ext cx="12198267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it-IT" sz="1100" dirty="0">
                <a:latin typeface="+mj-lt"/>
              </a:rPr>
              <a:t>E. Maiorana, </a:t>
            </a:r>
            <a:r>
              <a:rPr lang="en-US" sz="1100" dirty="0">
                <a:latin typeface="+mj-lt"/>
              </a:rPr>
              <a:t>“</a:t>
            </a:r>
            <a:r>
              <a:rPr lang="en-US" sz="1100" dirty="0">
                <a:effectLst/>
                <a:latin typeface="+mj-lt"/>
              </a:rPr>
              <a:t>Deep learning for EEG-based biometric recognition</a:t>
            </a:r>
            <a:r>
              <a:rPr lang="en-US" sz="1100" dirty="0">
                <a:latin typeface="+mj-lt"/>
              </a:rPr>
              <a:t>”, N</a:t>
            </a:r>
            <a:r>
              <a:rPr lang="fr-FR" sz="1100" dirty="0" err="1">
                <a:latin typeface="+mj-lt"/>
              </a:rPr>
              <a:t>eurocomputing</a:t>
            </a:r>
            <a:r>
              <a:rPr lang="fr-FR" sz="1100" dirty="0">
                <a:latin typeface="+mj-lt"/>
              </a:rPr>
              <a:t>, Vol. 410(14), pp: 374-386, 2020</a:t>
            </a:r>
            <a:endParaRPr lang="it-IT" sz="1100" dirty="0">
              <a:latin typeface="+mj-lt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3BF964DE-87E0-80B8-85BF-AA628723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6" t="13499" r="5782" b="15279"/>
          <a:stretch/>
        </p:blipFill>
        <p:spPr>
          <a:xfrm>
            <a:off x="923830" y="1622457"/>
            <a:ext cx="10376850" cy="46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51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74788B5-7E65-A25F-0E4D-C7F53343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Recordings taken according to </a:t>
            </a:r>
            <a:r>
              <a:rPr lang="en-US" dirty="0">
                <a:solidFill>
                  <a:srgbClr val="6C15A7"/>
                </a:solidFill>
              </a:rPr>
              <a:t>six elicitation protocols</a:t>
            </a:r>
            <a:r>
              <a:rPr lang="en-US" dirty="0"/>
              <a:t>, including </a:t>
            </a:r>
            <a:r>
              <a:rPr lang="en-US" dirty="0">
                <a:solidFill>
                  <a:srgbClr val="6C15A7"/>
                </a:solidFill>
              </a:rPr>
              <a:t>resting states</a:t>
            </a:r>
            <a:r>
              <a:rPr lang="en-US" dirty="0"/>
              <a:t> and </a:t>
            </a:r>
            <a:r>
              <a:rPr lang="en-US" dirty="0">
                <a:solidFill>
                  <a:srgbClr val="6C15A7"/>
                </a:solidFill>
              </a:rPr>
              <a:t>imagery task</a:t>
            </a:r>
          </a:p>
          <a:p>
            <a:pPr lvl="1"/>
            <a:r>
              <a:rPr lang="en-US" dirty="0"/>
              <a:t>EEG signals collected from 45 healthy subjects (age 20-35)</a:t>
            </a:r>
          </a:p>
          <a:p>
            <a:pPr lvl="1"/>
            <a:r>
              <a:rPr lang="en-US" dirty="0"/>
              <a:t>3-minute samples for each subject</a:t>
            </a:r>
          </a:p>
          <a:p>
            <a:pPr lvl="1"/>
            <a:r>
              <a:rPr lang="en-US" dirty="0"/>
              <a:t>10-20 international montage with C = 19 electrodes</a:t>
            </a:r>
          </a:p>
          <a:p>
            <a:pPr lvl="1"/>
            <a:r>
              <a:rPr lang="en-US" dirty="0">
                <a:solidFill>
                  <a:srgbClr val="6C15A7"/>
                </a:solidFill>
              </a:rPr>
              <a:t>five recording sessions </a:t>
            </a:r>
            <a:r>
              <a:rPr lang="en-US" dirty="0"/>
              <a:t>taken for each involved subject during an average of </a:t>
            </a:r>
            <a:r>
              <a:rPr lang="en-US" dirty="0">
                <a:solidFill>
                  <a:srgbClr val="6C15A7"/>
                </a:solidFill>
              </a:rPr>
              <a:t>16 months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CCAC16E-47B4-3067-FFA0-ECA69915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EEG Dataset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78CD92-0370-2EA2-889A-5D130414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846" y="2965819"/>
            <a:ext cx="3830360" cy="3377190"/>
          </a:xfrm>
          <a:prstGeom prst="rect">
            <a:avLst/>
          </a:prstGeom>
        </p:spPr>
      </p:pic>
      <p:pic>
        <p:nvPicPr>
          <p:cNvPr id="6" name="Picture 8" descr="D:\University\Biometrics\Presentazioni e Poster\GTTI_2015\Images\montage.jpg">
            <a:extLst>
              <a:ext uri="{FF2B5EF4-FFF2-40B4-BE49-F238E27FC236}">
                <a16:creationId xmlns:a16="http://schemas.microsoft.com/office/drawing/2014/main" id="{5E580A0F-F351-0B2C-68AC-7144729B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" y="3345438"/>
            <a:ext cx="4388704" cy="241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C300827-36B5-D302-8DEA-545EEF6CA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r="9978" b="6928"/>
          <a:stretch/>
        </p:blipFill>
        <p:spPr>
          <a:xfrm>
            <a:off x="4552283" y="3293775"/>
            <a:ext cx="3364490" cy="238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76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74788B5-7E65-A25F-0E4D-C7F53343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Tests comparing signals taken </a:t>
            </a:r>
            <a:r>
              <a:rPr lang="en-US" dirty="0">
                <a:solidFill>
                  <a:srgbClr val="6C15A7"/>
                </a:solidFill>
              </a:rPr>
              <a:t>15 months after enrolment </a:t>
            </a:r>
            <a:r>
              <a:rPr lang="en-US" dirty="0"/>
              <a:t>(5</a:t>
            </a:r>
            <a:r>
              <a:rPr lang="en-US" baseline="30000" dirty="0"/>
              <a:t>th</a:t>
            </a:r>
            <a:r>
              <a:rPr lang="en-US" dirty="0"/>
              <a:t> session against the </a:t>
            </a:r>
            <a:r>
              <a:rPr lang="en-US" dirty="0">
                <a:solidFill>
                  <a:srgbClr val="6C15A7"/>
                </a:solidFill>
              </a:rPr>
              <a:t>first 3 ones</a:t>
            </a:r>
            <a:r>
              <a:rPr lang="en-US" dirty="0"/>
              <a:t>)</a:t>
            </a:r>
            <a:endParaRPr lang="en-US" dirty="0">
              <a:solidFill>
                <a:srgbClr val="6C15A7"/>
              </a:solidFill>
            </a:endParaRP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CCAC16E-47B4-3067-FFA0-ECA69915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Identification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EE1DDEF-8600-CB9E-3147-2E95C06CA5D0}"/>
              </a:ext>
            </a:extLst>
          </p:cNvPr>
          <p:cNvGrpSpPr/>
          <p:nvPr/>
        </p:nvGrpSpPr>
        <p:grpSpPr>
          <a:xfrm>
            <a:off x="970744" y="1257282"/>
            <a:ext cx="10008042" cy="4970773"/>
            <a:chOff x="970744" y="1257282"/>
            <a:chExt cx="10008042" cy="497077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F2D3317-5249-1FA2-B64F-5C0F5B053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0744" y="1257282"/>
              <a:ext cx="6645315" cy="2390559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D7B4BC4-9513-45B2-41D5-A78494CF0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34"/>
            <a:stretch/>
          </p:blipFill>
          <p:spPr>
            <a:xfrm>
              <a:off x="7658421" y="1281167"/>
              <a:ext cx="3320365" cy="236667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EA8DDC7-82F9-8DF7-D932-D5B04C5F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1109" y="3837496"/>
              <a:ext cx="6642262" cy="2390559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E60E4D3-F9BB-19EA-25C8-D3802E66C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34"/>
            <a:stretch/>
          </p:blipFill>
          <p:spPr>
            <a:xfrm>
              <a:off x="970744" y="3837496"/>
              <a:ext cx="3320365" cy="2366674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BF00EA2-BD99-ACF8-B864-8B4D38FC94F0}"/>
                </a:ext>
              </a:extLst>
            </p:cNvPr>
            <p:cNvSpPr txBox="1"/>
            <p:nvPr/>
          </p:nvSpPr>
          <p:spPr>
            <a:xfrm>
              <a:off x="2220464" y="3498850"/>
              <a:ext cx="875832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Eyes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Closed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(EC)		                     b)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Eyes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Open (EO)			      c) Motor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Imagery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(MI) 	</a:t>
              </a:r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8DBFA65-0CF1-F634-FA48-6995063733D7}"/>
                </a:ext>
              </a:extLst>
            </p:cNvPr>
            <p:cNvSpPr txBox="1"/>
            <p:nvPr/>
          </p:nvSpPr>
          <p:spPr>
            <a:xfrm>
              <a:off x="2175049" y="6061417"/>
              <a:ext cx="875832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(d) Speech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Imagery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(SI)		                  e) Visual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Stimulation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(VS)	 	                               f)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mathematical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computation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(MC) 	</a:t>
              </a:r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075A58F-DE4F-46A0-5C45-7AFAD6039E66}"/>
                </a:ext>
              </a:extLst>
            </p:cNvPr>
            <p:cNvSpPr/>
            <p:nvPr/>
          </p:nvSpPr>
          <p:spPr>
            <a:xfrm>
              <a:off x="3710940" y="2369820"/>
              <a:ext cx="22860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E7388CF-2ABE-8842-6E60-2C9A49DD8E6F}"/>
                </a:ext>
              </a:extLst>
            </p:cNvPr>
            <p:cNvSpPr/>
            <p:nvPr/>
          </p:nvSpPr>
          <p:spPr>
            <a:xfrm>
              <a:off x="5295900" y="1500441"/>
              <a:ext cx="22860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22860CC-26FA-876B-AD66-2FD5A0FE0509}"/>
                </a:ext>
              </a:extLst>
            </p:cNvPr>
            <p:cNvSpPr/>
            <p:nvPr/>
          </p:nvSpPr>
          <p:spPr>
            <a:xfrm>
              <a:off x="8663940" y="1533510"/>
              <a:ext cx="22860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F3DFB038-03E7-E66B-FB0B-7D4CC0A9E19E}"/>
                </a:ext>
              </a:extLst>
            </p:cNvPr>
            <p:cNvSpPr/>
            <p:nvPr/>
          </p:nvSpPr>
          <p:spPr>
            <a:xfrm>
              <a:off x="8564880" y="4091940"/>
              <a:ext cx="22860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188A12AD-F17D-B712-361E-1F740C8978EE}"/>
                </a:ext>
              </a:extLst>
            </p:cNvPr>
            <p:cNvSpPr/>
            <p:nvPr/>
          </p:nvSpPr>
          <p:spPr>
            <a:xfrm>
              <a:off x="5295900" y="4091939"/>
              <a:ext cx="22860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48BAD44B-499A-E954-5351-006B5DA53E7F}"/>
                </a:ext>
              </a:extLst>
            </p:cNvPr>
            <p:cNvSpPr/>
            <p:nvPr/>
          </p:nvSpPr>
          <p:spPr>
            <a:xfrm>
              <a:off x="1956874" y="4061458"/>
              <a:ext cx="22860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91682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95FB145D-6581-D5C1-E414-F675A7AB3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Availability</a:t>
            </a:r>
            <a:r>
              <a:rPr lang="it-IT" dirty="0"/>
              <a:t> of data from </a:t>
            </a:r>
            <a:r>
              <a:rPr lang="it-IT" dirty="0" err="1">
                <a:solidFill>
                  <a:srgbClr val="6C15A7"/>
                </a:solidFill>
              </a:rPr>
              <a:t>only</a:t>
            </a:r>
            <a:r>
              <a:rPr lang="it-IT" dirty="0">
                <a:solidFill>
                  <a:srgbClr val="6C15A7"/>
                </a:solidFill>
              </a:rPr>
              <a:t> the </a:t>
            </a:r>
            <a:r>
              <a:rPr lang="it-IT" dirty="0" err="1">
                <a:solidFill>
                  <a:srgbClr val="6C15A7"/>
                </a:solidFill>
              </a:rPr>
              <a:t>interested</a:t>
            </a:r>
            <a:r>
              <a:rPr lang="it-IT" dirty="0">
                <a:solidFill>
                  <a:srgbClr val="6C15A7"/>
                </a:solidFill>
              </a:rPr>
              <a:t> user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enrolment</a:t>
            </a:r>
            <a:endParaRPr lang="it-IT" dirty="0"/>
          </a:p>
          <a:p>
            <a:pPr lvl="1"/>
            <a:r>
              <a:rPr lang="it-IT" dirty="0"/>
              <a:t>training </a:t>
            </a:r>
            <a:r>
              <a:rPr lang="it-IT" dirty="0" err="1"/>
              <a:t>performed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>
                <a:solidFill>
                  <a:srgbClr val="6C15A7"/>
                </a:solidFill>
              </a:rPr>
              <a:t>same</a:t>
            </a:r>
            <a:r>
              <a:rPr lang="it-IT" dirty="0">
                <a:solidFill>
                  <a:srgbClr val="6C15A7"/>
                </a:solidFill>
              </a:rPr>
              <a:t> network for </a:t>
            </a:r>
            <a:r>
              <a:rPr lang="it-IT" dirty="0" err="1">
                <a:solidFill>
                  <a:srgbClr val="6C15A7"/>
                </a:solidFill>
              </a:rPr>
              <a:t>all</a:t>
            </a:r>
            <a:r>
              <a:rPr lang="it-IT" dirty="0">
                <a:solidFill>
                  <a:srgbClr val="6C15A7"/>
                </a:solidFill>
              </a:rPr>
              <a:t> users </a:t>
            </a:r>
            <a:r>
              <a:rPr lang="it-IT" dirty="0"/>
              <a:t>or </a:t>
            </a:r>
            <a:r>
              <a:rPr lang="it-IT" dirty="0" err="1">
                <a:solidFill>
                  <a:srgbClr val="6C15A7"/>
                </a:solidFill>
              </a:rPr>
              <a:t>dedicated</a:t>
            </a:r>
            <a:r>
              <a:rPr lang="it-IT" dirty="0">
                <a:solidFill>
                  <a:srgbClr val="6C15A7"/>
                </a:solidFill>
              </a:rPr>
              <a:t> networks for </a:t>
            </a:r>
            <a:r>
              <a:rPr lang="it-IT" dirty="0" err="1">
                <a:solidFill>
                  <a:srgbClr val="6C15A7"/>
                </a:solidFill>
              </a:rPr>
              <a:t>each</a:t>
            </a:r>
            <a:r>
              <a:rPr lang="it-IT" dirty="0">
                <a:solidFill>
                  <a:srgbClr val="6C15A7"/>
                </a:solidFill>
              </a:rPr>
              <a:t> user</a:t>
            </a:r>
            <a:endParaRPr lang="it-IT" dirty="0"/>
          </a:p>
          <a:p>
            <a:pPr lvl="2"/>
            <a:r>
              <a:rPr lang="it-IT" dirty="0"/>
              <a:t>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data from </a:t>
            </a:r>
            <a:r>
              <a:rPr lang="it-IT" dirty="0" err="1">
                <a:solidFill>
                  <a:srgbClr val="6C15A7"/>
                </a:solidFill>
              </a:rPr>
              <a:t>subjects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other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than</a:t>
            </a:r>
            <a:r>
              <a:rPr lang="it-IT" dirty="0">
                <a:solidFill>
                  <a:srgbClr val="6C15A7"/>
                </a:solidFill>
              </a:rPr>
              <a:t> the </a:t>
            </a:r>
            <a:r>
              <a:rPr lang="it-IT" dirty="0" err="1">
                <a:solidFill>
                  <a:srgbClr val="6C15A7"/>
                </a:solidFill>
              </a:rPr>
              <a:t>enrolled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ones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/>
              <a:t>are </a:t>
            </a:r>
            <a:r>
              <a:rPr lang="it-IT" dirty="0" err="1"/>
              <a:t>needed</a:t>
            </a:r>
            <a:r>
              <a:rPr lang="it-IT" dirty="0"/>
              <a:t> (</a:t>
            </a:r>
            <a:r>
              <a:rPr lang="it-IT" dirty="0">
                <a:solidFill>
                  <a:srgbClr val="6C15A7"/>
                </a:solidFill>
              </a:rPr>
              <a:t>open-set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)</a:t>
            </a:r>
          </a:p>
          <a:p>
            <a:pPr lvl="2"/>
            <a:endParaRPr lang="it-IT" dirty="0"/>
          </a:p>
          <a:p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dirty="0" err="1"/>
              <a:t>metric</a:t>
            </a:r>
            <a:r>
              <a:rPr lang="it-IT" dirty="0"/>
              <a:t> learning</a:t>
            </a:r>
          </a:p>
          <a:p>
            <a:pPr lvl="1"/>
            <a:r>
              <a:rPr lang="it-IT" dirty="0">
                <a:solidFill>
                  <a:srgbClr val="6C15A7"/>
                </a:solidFill>
              </a:rPr>
              <a:t>siamese training with contrastive </a:t>
            </a:r>
            <a:r>
              <a:rPr lang="it-IT" dirty="0" err="1">
                <a:solidFill>
                  <a:srgbClr val="6C15A7"/>
                </a:solidFill>
              </a:rPr>
              <a:t>loss</a:t>
            </a:r>
            <a:endParaRPr lang="it-IT" dirty="0">
              <a:solidFill>
                <a:srgbClr val="6C15A7"/>
              </a:solidFill>
            </a:endParaRP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sz="1000" dirty="0"/>
          </a:p>
          <a:p>
            <a:pPr lvl="2"/>
            <a:r>
              <a:rPr lang="it-IT" dirty="0"/>
              <a:t>input </a:t>
            </a:r>
            <a:r>
              <a:rPr lang="it-IT" dirty="0" err="1">
                <a:solidFill>
                  <a:srgbClr val="6C15A7"/>
                </a:solidFill>
              </a:rPr>
              <a:t>pair</a:t>
            </a:r>
            <a:r>
              <a:rPr lang="it-IT" dirty="0"/>
              <a:t> </a:t>
            </a:r>
            <a:r>
              <a:rPr lang="it-IT" dirty="0" err="1"/>
              <a:t>selection</a:t>
            </a:r>
            <a:endParaRPr lang="it-IT" dirty="0"/>
          </a:p>
          <a:p>
            <a:pPr lvl="3"/>
            <a:r>
              <a:rPr lang="it-IT" dirty="0"/>
              <a:t>data 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>
                <a:solidFill>
                  <a:srgbClr val="6C15A7"/>
                </a:solidFill>
              </a:rPr>
              <a:t>sessions</a:t>
            </a:r>
          </a:p>
          <a:p>
            <a:pPr lvl="3"/>
            <a:r>
              <a:rPr lang="it-IT" dirty="0"/>
              <a:t>data from </a:t>
            </a:r>
            <a:r>
              <a:rPr lang="it-IT" dirty="0" err="1"/>
              <a:t>same</a:t>
            </a:r>
            <a:r>
              <a:rPr lang="it-IT" dirty="0"/>
              <a:t>/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>
                <a:solidFill>
                  <a:srgbClr val="6C15A7"/>
                </a:solidFill>
              </a:rPr>
              <a:t>channels</a:t>
            </a:r>
            <a:endParaRPr lang="it-IT" dirty="0">
              <a:solidFill>
                <a:srgbClr val="6C15A7"/>
              </a:solidFill>
            </a:endParaRPr>
          </a:p>
          <a:p>
            <a:pPr lvl="3"/>
            <a:r>
              <a:rPr lang="it-IT" dirty="0"/>
              <a:t>data from </a:t>
            </a:r>
            <a:r>
              <a:rPr lang="it-IT" dirty="0" err="1"/>
              <a:t>same</a:t>
            </a:r>
            <a:r>
              <a:rPr lang="it-IT" dirty="0"/>
              <a:t>/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>
                <a:solidFill>
                  <a:srgbClr val="6C15A7"/>
                </a:solidFill>
              </a:rPr>
              <a:t>tasks</a:t>
            </a:r>
          </a:p>
          <a:p>
            <a:pPr lvl="3"/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AE2E43D-2B13-50FE-110F-3670D318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Verification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4421AE4-7C18-C1AD-8402-51CCF1718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2" t="-15179" b="-1"/>
          <a:stretch/>
        </p:blipFill>
        <p:spPr>
          <a:xfrm>
            <a:off x="8628279" y="3603543"/>
            <a:ext cx="3360522" cy="501474"/>
          </a:xfrm>
          <a:prstGeom prst="rect">
            <a:avLst/>
          </a:prstGeom>
        </p:spPr>
      </p:pic>
      <p:pic>
        <p:nvPicPr>
          <p:cNvPr id="15" name="Immagine 14" descr="Immagine che contiene schermata, diagramma, linea, testo&#10;&#10;Descrizione generata automaticamente">
            <a:extLst>
              <a:ext uri="{FF2B5EF4-FFF2-40B4-BE49-F238E27FC236}">
                <a16:creationId xmlns:a16="http://schemas.microsoft.com/office/drawing/2014/main" id="{8F17B7B2-CFBB-BE36-35A1-0CB8B5761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"/>
          <a:stretch/>
        </p:blipFill>
        <p:spPr>
          <a:xfrm>
            <a:off x="2288988" y="2789686"/>
            <a:ext cx="6333334" cy="218055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21E09A-8C4C-40BC-72C1-B6A5B540A041}"/>
              </a:ext>
            </a:extLst>
          </p:cNvPr>
          <p:cNvSpPr txBox="1"/>
          <p:nvPr/>
        </p:nvSpPr>
        <p:spPr>
          <a:xfrm>
            <a:off x="3646841" y="6360291"/>
            <a:ext cx="8487103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sz="1100" dirty="0">
                <a:latin typeface="+mj-lt"/>
              </a:rPr>
              <a:t>E. Maiorana, </a:t>
            </a:r>
            <a:r>
              <a:rPr lang="en-US" sz="1100" dirty="0">
                <a:latin typeface="+mj-lt"/>
              </a:rPr>
              <a:t>“</a:t>
            </a:r>
            <a:r>
              <a:rPr lang="en-US" sz="1100" dirty="0">
                <a:effectLst/>
                <a:latin typeface="+mj-lt"/>
              </a:rPr>
              <a:t>Learning deep features for task-independent EEG-based biometric verification</a:t>
            </a:r>
            <a:r>
              <a:rPr lang="en-US" sz="1100" dirty="0">
                <a:latin typeface="+mj-lt"/>
              </a:rPr>
              <a:t>”, </a:t>
            </a:r>
            <a:r>
              <a:rPr lang="it-IT" sz="1100" dirty="0">
                <a:latin typeface="+mj-lt"/>
              </a:rPr>
              <a:t>Pattern Recognition Letters</a:t>
            </a:r>
            <a:r>
              <a:rPr lang="fr-FR" sz="1100" dirty="0">
                <a:latin typeface="+mj-lt"/>
              </a:rPr>
              <a:t>, Vol. 143, pp: 122-129, 2021</a:t>
            </a:r>
            <a:endParaRPr lang="it-IT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024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A4A0486-882A-B8B3-8D40-B63D3707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5400" dirty="0">
                <a:solidFill>
                  <a:srgbClr val="6C15A7"/>
                </a:solidFill>
              </a:rPr>
              <a:t>CONTEXT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5400" dirty="0">
                <a:solidFill>
                  <a:schemeClr val="bg1">
                    <a:lumMod val="85000"/>
                  </a:schemeClr>
                </a:solidFill>
              </a:rPr>
              <a:t>STATE OF THE ART</a:t>
            </a:r>
          </a:p>
          <a:p>
            <a:pPr marL="0" indent="0">
              <a:buNone/>
            </a:pPr>
            <a:endParaRPr lang="it-IT" sz="5400" dirty="0">
              <a:solidFill>
                <a:srgbClr val="6C15A7"/>
              </a:solidFill>
            </a:endParaRPr>
          </a:p>
          <a:p>
            <a:pPr marL="0" indent="0">
              <a:buNone/>
            </a:pPr>
            <a:r>
              <a:rPr lang="it-IT" sz="5400" dirty="0">
                <a:solidFill>
                  <a:schemeClr val="bg1">
                    <a:lumMod val="85000"/>
                  </a:schemeClr>
                </a:solidFill>
              </a:rPr>
              <a:t>CASE STUDIES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6DA1CA-5AA6-684D-6365-C9286AB05600}"/>
              </a:ext>
            </a:extLst>
          </p:cNvPr>
          <p:cNvSpPr/>
          <p:nvPr/>
        </p:nvSpPr>
        <p:spPr>
          <a:xfrm>
            <a:off x="5727701" y="480447"/>
            <a:ext cx="6464300" cy="11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147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99E97AA-EE91-8796-5B99-D4943A978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Cross-</a:t>
            </a:r>
            <a:r>
              <a:rPr lang="it-IT" dirty="0" err="1"/>
              <a:t>validation</a:t>
            </a:r>
            <a:r>
              <a:rPr lang="it-IT" dirty="0"/>
              <a:t> with </a:t>
            </a:r>
            <a:r>
              <a:rPr lang="it-IT" dirty="0">
                <a:solidFill>
                  <a:srgbClr val="6C15A7"/>
                </a:solidFill>
              </a:rPr>
              <a:t>2/3 of the </a:t>
            </a:r>
            <a:r>
              <a:rPr lang="it-IT" dirty="0" err="1">
                <a:solidFill>
                  <a:srgbClr val="6C15A7"/>
                </a:solidFill>
              </a:rPr>
              <a:t>available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subjects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used</a:t>
            </a:r>
            <a:r>
              <a:rPr lang="it-IT" dirty="0">
                <a:solidFill>
                  <a:srgbClr val="6C15A7"/>
                </a:solidFill>
              </a:rPr>
              <a:t> for training</a:t>
            </a:r>
            <a:r>
              <a:rPr lang="it-IT" dirty="0"/>
              <a:t>, the </a:t>
            </a:r>
            <a:r>
              <a:rPr lang="it-IT" dirty="0" err="1"/>
              <a:t>rest</a:t>
            </a:r>
            <a:r>
              <a:rPr lang="it-IT" dirty="0"/>
              <a:t> for </a:t>
            </a:r>
            <a:r>
              <a:rPr lang="it-IT" dirty="0" err="1"/>
              <a:t>tests</a:t>
            </a:r>
            <a:endParaRPr lang="it-IT" dirty="0"/>
          </a:p>
          <a:p>
            <a:pPr lvl="1"/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models for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channels</a:t>
            </a:r>
            <a:endParaRPr lang="it-IT" dirty="0"/>
          </a:p>
          <a:p>
            <a:pPr lvl="2"/>
            <a:r>
              <a:rPr lang="it-IT" dirty="0" err="1"/>
              <a:t>usefulness</a:t>
            </a:r>
            <a:r>
              <a:rPr lang="it-IT" dirty="0"/>
              <a:t> of </a:t>
            </a:r>
            <a:r>
              <a:rPr lang="it-IT" dirty="0">
                <a:solidFill>
                  <a:srgbClr val="6C15A7"/>
                </a:solidFill>
              </a:rPr>
              <a:t>multiple-session </a:t>
            </a:r>
            <a:r>
              <a:rPr lang="it-IT" dirty="0" err="1">
                <a:solidFill>
                  <a:srgbClr val="6C15A7"/>
                </a:solidFill>
              </a:rPr>
              <a:t>enrolment</a:t>
            </a:r>
            <a:endParaRPr lang="it-IT" dirty="0">
              <a:solidFill>
                <a:srgbClr val="6C15A7"/>
              </a:solidFill>
            </a:endParaRP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sz="1200" dirty="0"/>
          </a:p>
          <a:p>
            <a:pPr lvl="1"/>
            <a:r>
              <a:rPr lang="it-IT" dirty="0" err="1"/>
              <a:t>feasibility</a:t>
            </a:r>
            <a:r>
              <a:rPr lang="it-IT" dirty="0"/>
              <a:t> of </a:t>
            </a:r>
            <a:r>
              <a:rPr lang="it-IT" dirty="0">
                <a:solidFill>
                  <a:srgbClr val="6C15A7"/>
                </a:solidFill>
              </a:rPr>
              <a:t>cross-task </a:t>
            </a:r>
            <a:r>
              <a:rPr lang="it-IT" dirty="0" err="1">
                <a:solidFill>
                  <a:srgbClr val="6C15A7"/>
                </a:solidFill>
              </a:rPr>
              <a:t>recognition</a:t>
            </a:r>
            <a:endParaRPr lang="it-IT" dirty="0">
              <a:solidFill>
                <a:srgbClr val="6C15A7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BDEAEC8-8AFB-38AC-7E90-2F3E51F8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Performance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B31DFD1-636B-28DF-0ADE-F533C1583E83}"/>
              </a:ext>
            </a:extLst>
          </p:cNvPr>
          <p:cNvGrpSpPr/>
          <p:nvPr/>
        </p:nvGrpSpPr>
        <p:grpSpPr>
          <a:xfrm>
            <a:off x="1567109" y="1757841"/>
            <a:ext cx="5953044" cy="2223378"/>
            <a:chOff x="10461621" y="2316641"/>
            <a:chExt cx="5953044" cy="222337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8B31816-2B5A-3A8C-40D7-56C527036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9482"/>
            <a:stretch/>
          </p:blipFill>
          <p:spPr>
            <a:xfrm>
              <a:off x="10461621" y="2316641"/>
              <a:ext cx="5953044" cy="208201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B9E3426-5BC9-BE5B-8A46-EC806645A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420"/>
            <a:stretch/>
          </p:blipFill>
          <p:spPr>
            <a:xfrm>
              <a:off x="10461621" y="3076192"/>
              <a:ext cx="5953044" cy="1463827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B1C8FA9-1F3B-9A01-2053-4F0A784161D6}"/>
                </a:ext>
              </a:extLst>
            </p:cNvPr>
            <p:cNvSpPr txBox="1"/>
            <p:nvPr/>
          </p:nvSpPr>
          <p:spPr>
            <a:xfrm>
              <a:off x="10461804" y="3069569"/>
              <a:ext cx="5638800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 Same model for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channels</a:t>
              </a:r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BB5B83C-7091-45B5-E141-ED7165FE5791}"/>
                </a:ext>
              </a:extLst>
            </p:cNvPr>
            <p:cNvSpPr txBox="1"/>
            <p:nvPr/>
          </p:nvSpPr>
          <p:spPr>
            <a:xfrm>
              <a:off x="10461804" y="3767633"/>
              <a:ext cx="5638800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models for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distinct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channels</a:t>
              </a:r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DA9A9C-6A51-919A-B1D8-EDACCA875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433"/>
          <a:stretch/>
        </p:blipFill>
        <p:spPr>
          <a:xfrm>
            <a:off x="1551366" y="4977285"/>
            <a:ext cx="5911637" cy="1470532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95424B20-9527-7725-362A-8CB4B3E00318}"/>
              </a:ext>
            </a:extLst>
          </p:cNvPr>
          <p:cNvGrpSpPr/>
          <p:nvPr/>
        </p:nvGrpSpPr>
        <p:grpSpPr>
          <a:xfrm>
            <a:off x="1551366" y="4455020"/>
            <a:ext cx="5911637" cy="1353575"/>
            <a:chOff x="1551366" y="4455020"/>
            <a:chExt cx="5911637" cy="135357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6B2A474-C9D9-0257-0714-8B457BC6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1522"/>
            <a:stretch/>
          </p:blipFill>
          <p:spPr>
            <a:xfrm>
              <a:off x="1551366" y="4455020"/>
              <a:ext cx="5911637" cy="49798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0945A04-F834-4528-F071-83F270813E9C}"/>
                </a:ext>
              </a:extLst>
            </p:cNvPr>
            <p:cNvSpPr txBox="1"/>
            <p:nvPr/>
          </p:nvSpPr>
          <p:spPr>
            <a:xfrm>
              <a:off x="1567292" y="4972032"/>
              <a:ext cx="5638800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Pairs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of EEG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signals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collected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with the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same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protocol</a:t>
              </a:r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D9FBCED-5F4E-1DBC-A97E-4DF26266990A}"/>
                </a:ext>
              </a:extLst>
            </p:cNvPr>
            <p:cNvSpPr txBox="1"/>
            <p:nvPr/>
          </p:nvSpPr>
          <p:spPr>
            <a:xfrm>
              <a:off x="1567292" y="5670096"/>
              <a:ext cx="5638800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Pairs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of EEG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signals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collected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with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</a:t>
              </a:r>
              <a:r>
                <a:rPr lang="it-IT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protocols</a:t>
              </a:r>
              <a:endPara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7C483D8E-8346-16B4-A29D-FF056365F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846" y="4267200"/>
            <a:ext cx="3079517" cy="2324462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0C80B275-B065-D43A-B8BD-E61DB40A55E6}"/>
              </a:ext>
            </a:extLst>
          </p:cNvPr>
          <p:cNvGrpSpPr/>
          <p:nvPr/>
        </p:nvGrpSpPr>
        <p:grpSpPr>
          <a:xfrm>
            <a:off x="8541320" y="1816452"/>
            <a:ext cx="2374575" cy="1985162"/>
            <a:chOff x="8541320" y="1816452"/>
            <a:chExt cx="2374575" cy="1985162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555F49F8-7E8E-2341-C853-A234BF5A1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943" b="15660"/>
            <a:stretch/>
          </p:blipFill>
          <p:spPr>
            <a:xfrm>
              <a:off x="8541320" y="1816452"/>
              <a:ext cx="1936424" cy="1948523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AACA1A54-ABC3-512E-1F65-B0010C802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106" r="1120" b="10609"/>
            <a:stretch/>
          </p:blipFill>
          <p:spPr>
            <a:xfrm>
              <a:off x="10491358" y="1853091"/>
              <a:ext cx="424537" cy="1948523"/>
            </a:xfrm>
            <a:prstGeom prst="rect">
              <a:avLst/>
            </a:prstGeom>
          </p:spPr>
        </p:pic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8FD9015-A773-01CF-F8CD-F49FBC2D4D56}"/>
              </a:ext>
            </a:extLst>
          </p:cNvPr>
          <p:cNvSpPr txBox="1"/>
          <p:nvPr/>
        </p:nvSpPr>
        <p:spPr>
          <a:xfrm>
            <a:off x="9339190" y="3742392"/>
            <a:ext cx="612827" cy="1692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it-IT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8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>
                <a:solidFill>
                  <a:srgbClr val="6C15A7"/>
                </a:solidFill>
              </a:rPr>
              <a:t>B</a:t>
            </a:r>
            <a:r>
              <a:rPr lang="it-IT" dirty="0" err="1">
                <a:solidFill>
                  <a:srgbClr val="039FB9"/>
                </a:solidFill>
              </a:rPr>
              <a:t>i</a:t>
            </a:r>
            <a:r>
              <a:rPr lang="it-IT" dirty="0" err="1"/>
              <a:t>ometric</a:t>
            </a:r>
            <a:r>
              <a:rPr lang="it-IT" dirty="0"/>
              <a:t> Recognition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>
                <a:solidFill>
                  <a:srgbClr val="6C15A7"/>
                </a:solidFill>
              </a:rPr>
              <a:t>W</a:t>
            </a:r>
            <a:r>
              <a:rPr lang="it-IT" dirty="0" err="1"/>
              <a:t>earable</a:t>
            </a:r>
            <a:r>
              <a:rPr lang="it-IT" dirty="0"/>
              <a:t> </a:t>
            </a:r>
            <a:r>
              <a:rPr lang="en-US" dirty="0">
                <a:solidFill>
                  <a:srgbClr val="6C15A7"/>
                </a:solidFill>
              </a:rPr>
              <a:t>I</a:t>
            </a:r>
            <a:r>
              <a:rPr lang="en-US" dirty="0"/>
              <a:t>nertial </a:t>
            </a:r>
            <a:r>
              <a:rPr lang="en-US" dirty="0">
                <a:solidFill>
                  <a:srgbClr val="6C15A7"/>
                </a:solidFill>
              </a:rPr>
              <a:t>S</a:t>
            </a:r>
            <a:r>
              <a:rPr lang="en-US" dirty="0"/>
              <a:t>ensors detecting </a:t>
            </a:r>
            <a:r>
              <a:rPr lang="en-US" dirty="0">
                <a:solidFill>
                  <a:srgbClr val="6C15A7"/>
                </a:solidFill>
              </a:rPr>
              <a:t>H</a:t>
            </a:r>
            <a:r>
              <a:rPr lang="en-US" dirty="0"/>
              <a:t>eart Activity</a:t>
            </a:r>
            <a:endParaRPr lang="it-IT" dirty="0"/>
          </a:p>
          <a:p>
            <a:pPr lvl="1"/>
            <a:r>
              <a:rPr lang="it-IT" dirty="0"/>
              <a:t>use of seismocardiography (SCG) and </a:t>
            </a:r>
            <a:r>
              <a:rPr lang="it-IT" dirty="0" err="1"/>
              <a:t>gyrocardiography</a:t>
            </a:r>
            <a:r>
              <a:rPr lang="it-IT" dirty="0"/>
              <a:t> (GCG) </a:t>
            </a:r>
            <a:r>
              <a:rPr lang="it-IT" dirty="0" err="1"/>
              <a:t>signals</a:t>
            </a:r>
            <a:endParaRPr lang="it-IT" dirty="0"/>
          </a:p>
          <a:p>
            <a:pPr lvl="2"/>
            <a:r>
              <a:rPr lang="it-IT" dirty="0" err="1"/>
              <a:t>used</a:t>
            </a:r>
            <a:r>
              <a:rPr lang="it-IT" dirty="0"/>
              <a:t> in medical </a:t>
            </a:r>
            <a:r>
              <a:rPr lang="it-IT" dirty="0" err="1"/>
              <a:t>applications</a:t>
            </a:r>
            <a:r>
              <a:rPr lang="it-IT" dirty="0"/>
              <a:t> to </a:t>
            </a:r>
            <a:r>
              <a:rPr lang="it-IT" dirty="0" err="1"/>
              <a:t>accurately</a:t>
            </a:r>
            <a:r>
              <a:rPr lang="it-IT" dirty="0"/>
              <a:t> </a:t>
            </a:r>
            <a:r>
              <a:rPr lang="it-IT" dirty="0" err="1"/>
              <a:t>measure</a:t>
            </a:r>
            <a:endParaRPr lang="it-IT" dirty="0"/>
          </a:p>
          <a:p>
            <a:pPr lvl="3"/>
            <a:r>
              <a:rPr lang="en-US" dirty="0"/>
              <a:t>opening and closure of mitral and aortic valves</a:t>
            </a:r>
          </a:p>
          <a:p>
            <a:pPr lvl="3"/>
            <a:r>
              <a:rPr lang="en-US" dirty="0"/>
              <a:t>atrial filling</a:t>
            </a:r>
          </a:p>
          <a:p>
            <a:pPr lvl="3"/>
            <a:r>
              <a:rPr lang="en-US" dirty="0"/>
              <a:t>point of maximal aortic blood ejection</a:t>
            </a:r>
          </a:p>
          <a:p>
            <a:pPr lvl="2"/>
            <a:r>
              <a:rPr lang="en-US" dirty="0"/>
              <a:t>allow performing </a:t>
            </a:r>
            <a:r>
              <a:rPr lang="it-IT" dirty="0">
                <a:solidFill>
                  <a:srgbClr val="6C15A7"/>
                </a:solidFill>
              </a:rPr>
              <a:t>long </a:t>
            </a:r>
            <a:r>
              <a:rPr lang="it-IT" dirty="0" err="1">
                <a:solidFill>
                  <a:srgbClr val="6C15A7"/>
                </a:solidFill>
              </a:rPr>
              <a:t>term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monitorings</a:t>
            </a:r>
            <a:endParaRPr lang="it-IT" dirty="0">
              <a:solidFill>
                <a:srgbClr val="6C15A7"/>
              </a:solidFill>
            </a:endParaRPr>
          </a:p>
          <a:p>
            <a:pPr lvl="3"/>
            <a:r>
              <a:rPr lang="it-IT" dirty="0" err="1"/>
              <a:t>low-power</a:t>
            </a:r>
            <a:r>
              <a:rPr lang="it-IT" dirty="0"/>
              <a:t> </a:t>
            </a:r>
            <a:r>
              <a:rPr lang="it-IT" dirty="0" err="1"/>
              <a:t>devices</a:t>
            </a:r>
            <a:endParaRPr lang="it-IT" dirty="0"/>
          </a:p>
          <a:p>
            <a:pPr lvl="1"/>
            <a:endParaRPr lang="it-IT" sz="3200" dirty="0"/>
          </a:p>
          <a:p>
            <a:r>
              <a:rPr lang="it-IT" dirty="0"/>
              <a:t>Data </a:t>
            </a:r>
            <a:r>
              <a:rPr lang="it-IT" dirty="0" err="1"/>
              <a:t>captured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micro </a:t>
            </a:r>
            <a:r>
              <a:rPr lang="it-IT" dirty="0" err="1"/>
              <a:t>electro-mechanical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 (MEMS)</a:t>
            </a:r>
          </a:p>
          <a:p>
            <a:pPr lvl="1"/>
            <a:r>
              <a:rPr lang="en-US" dirty="0" err="1"/>
              <a:t>Xsens</a:t>
            </a:r>
            <a:r>
              <a:rPr lang="en-US" dirty="0"/>
              <a:t> </a:t>
            </a:r>
            <a:r>
              <a:rPr lang="en-US" dirty="0" err="1"/>
              <a:t>Xdot</a:t>
            </a:r>
            <a:endParaRPr lang="en-US" dirty="0"/>
          </a:p>
          <a:p>
            <a:pPr lvl="2"/>
            <a:r>
              <a:rPr lang="en-US" dirty="0"/>
              <a:t>collect three-axis accelerometer and three-axis gyroscope</a:t>
            </a:r>
          </a:p>
          <a:p>
            <a:pPr lvl="3"/>
            <a:r>
              <a:rPr lang="en-US" dirty="0"/>
              <a:t>placed on the chest wall to record heart-induced vibrations </a:t>
            </a:r>
          </a:p>
          <a:p>
            <a:pPr lvl="2"/>
            <a:r>
              <a:rPr lang="it-IT" dirty="0" err="1"/>
              <a:t>typically</a:t>
            </a:r>
            <a:r>
              <a:rPr lang="it-IT" dirty="0"/>
              <a:t> </a:t>
            </a:r>
            <a:r>
              <a:rPr lang="it-IT" dirty="0" err="1"/>
              <a:t>employed</a:t>
            </a:r>
            <a:r>
              <a:rPr lang="it-IT" dirty="0"/>
              <a:t> to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precision</a:t>
            </a:r>
            <a:r>
              <a:rPr lang="it-IT" dirty="0"/>
              <a:t> human </a:t>
            </a:r>
            <a:r>
              <a:rPr lang="it-IT" dirty="0" err="1"/>
              <a:t>motion</a:t>
            </a:r>
            <a:r>
              <a:rPr lang="it-IT" dirty="0"/>
              <a:t> </a:t>
            </a:r>
            <a:r>
              <a:rPr lang="it-IT" dirty="0" err="1"/>
              <a:t>tracking</a:t>
            </a:r>
            <a:endParaRPr lang="en-US" dirty="0"/>
          </a:p>
          <a:p>
            <a:pPr lvl="3"/>
            <a:r>
              <a:rPr lang="nn-NO" dirty="0"/>
              <a:t>weight: 10.8g: size: 3.6 x 3.0 x 1.0 cm</a:t>
            </a:r>
          </a:p>
          <a:p>
            <a:pPr lvl="1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BIOWISH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2453" y="1095827"/>
            <a:ext cx="4201028" cy="27796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2442" y="4116881"/>
            <a:ext cx="4149655" cy="22798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19FA90-1C3F-DB4F-AF4E-EE8D764E82BB}"/>
              </a:ext>
            </a:extLst>
          </p:cNvPr>
          <p:cNvSpPr txBox="1"/>
          <p:nvPr/>
        </p:nvSpPr>
        <p:spPr>
          <a:xfrm>
            <a:off x="-6267" y="6327601"/>
            <a:ext cx="12198267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sz="1100" dirty="0">
                <a:latin typeface="+mj-lt"/>
              </a:rPr>
              <a:t>E. Maiorana, C. Romano, C. Massaroni, E. Schena, </a:t>
            </a:r>
            <a:r>
              <a:rPr lang="en-US" sz="1100" dirty="0">
                <a:latin typeface="+mj-lt"/>
              </a:rPr>
              <a:t>“</a:t>
            </a:r>
            <a:r>
              <a:rPr lang="en-US" sz="1100" dirty="0">
                <a:effectLst/>
                <a:latin typeface="+mj-lt"/>
              </a:rPr>
              <a:t>BIOWISH: Biometric Recognition using Wearable Inertial Sensors detecting Heart Activity</a:t>
            </a:r>
            <a:r>
              <a:rPr lang="en-US" sz="1100" dirty="0">
                <a:latin typeface="+mj-lt"/>
              </a:rPr>
              <a:t>”, IEEE Transactions on Dependable and Secure Computing</a:t>
            </a:r>
            <a:r>
              <a:rPr lang="it-IT" sz="1100" dirty="0">
                <a:latin typeface="+mj-lt"/>
              </a:rPr>
              <a:t>, pp. 1-14, 2023</a:t>
            </a:r>
          </a:p>
        </p:txBody>
      </p:sp>
    </p:spTree>
    <p:extLst>
      <p:ext uri="{BB962C8B-B14F-4D97-AF65-F5344CB8AC3E}">
        <p14:creationId xmlns:p14="http://schemas.microsoft.com/office/powerpoint/2010/main" val="37484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97"/>
    </mc:Choice>
    <mc:Fallback xmlns="">
      <p:transition spd="slow" advTm="5169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Preliminary </a:t>
            </a:r>
            <a:r>
              <a:rPr lang="it-IT" dirty="0" err="1"/>
              <a:t>tests</a:t>
            </a:r>
            <a:r>
              <a:rPr lang="it-IT" dirty="0"/>
              <a:t> on 31 </a:t>
            </a:r>
            <a:r>
              <a:rPr lang="it-IT" dirty="0" err="1"/>
              <a:t>healthy</a:t>
            </a:r>
            <a:r>
              <a:rPr lang="it-IT" dirty="0"/>
              <a:t> </a:t>
            </a:r>
            <a:r>
              <a:rPr lang="it-IT" dirty="0" err="1"/>
              <a:t>subjects</a:t>
            </a:r>
            <a:r>
              <a:rPr lang="it-IT" dirty="0"/>
              <a:t> (16 male, 15 </a:t>
            </a:r>
            <a:r>
              <a:rPr lang="it-IT" dirty="0" err="1"/>
              <a:t>female</a:t>
            </a:r>
            <a:r>
              <a:rPr lang="it-IT" dirty="0"/>
              <a:t>; </a:t>
            </a:r>
            <a:r>
              <a:rPr lang="it-IT" dirty="0" err="1"/>
              <a:t>age</a:t>
            </a:r>
            <a:r>
              <a:rPr lang="it-IT" dirty="0"/>
              <a:t>: 20-41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sensors</a:t>
            </a:r>
            <a:r>
              <a:rPr lang="it-IT" dirty="0"/>
              <a:t> </a:t>
            </a:r>
            <a:r>
              <a:rPr lang="it-IT" dirty="0" err="1"/>
              <a:t>placed</a:t>
            </a:r>
            <a:r>
              <a:rPr lang="it-IT" dirty="0"/>
              <a:t> in </a:t>
            </a:r>
            <a:r>
              <a:rPr lang="it-IT" dirty="0" err="1"/>
              <a:t>five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positions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>
                <a:solidFill>
                  <a:srgbClr val="6C15A7"/>
                </a:solidFill>
              </a:rPr>
              <a:t>daily</a:t>
            </a:r>
            <a:r>
              <a:rPr lang="it-IT" dirty="0">
                <a:solidFill>
                  <a:srgbClr val="6C15A7"/>
                </a:solidFill>
              </a:rPr>
              <a:t> activities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r>
              <a:rPr lang="it-IT" dirty="0" err="1">
                <a:solidFill>
                  <a:srgbClr val="6C15A7"/>
                </a:solidFill>
              </a:rPr>
              <a:t>two</a:t>
            </a:r>
            <a:r>
              <a:rPr lang="it-IT" dirty="0"/>
              <a:t> </a:t>
            </a:r>
            <a:r>
              <a:rPr lang="it-IT" dirty="0" err="1"/>
              <a:t>acquisition</a:t>
            </a:r>
            <a:r>
              <a:rPr lang="it-IT" dirty="0"/>
              <a:t> sessions </a:t>
            </a:r>
          </a:p>
          <a:p>
            <a:pPr lvl="2"/>
            <a:r>
              <a:rPr lang="it-IT" dirty="0" err="1"/>
              <a:t>average</a:t>
            </a:r>
            <a:r>
              <a:rPr lang="it-IT" dirty="0"/>
              <a:t> time </a:t>
            </a:r>
            <a:r>
              <a:rPr lang="it-IT" dirty="0" err="1"/>
              <a:t>distance</a:t>
            </a:r>
            <a:r>
              <a:rPr lang="it-IT" dirty="0"/>
              <a:t> of </a:t>
            </a:r>
            <a:r>
              <a:rPr lang="it-IT" dirty="0">
                <a:solidFill>
                  <a:srgbClr val="6C15A7"/>
                </a:solidFill>
              </a:rPr>
              <a:t>21 </a:t>
            </a:r>
            <a:r>
              <a:rPr lang="it-IT" dirty="0" err="1">
                <a:solidFill>
                  <a:srgbClr val="6C15A7"/>
                </a:solidFill>
              </a:rPr>
              <a:t>days</a:t>
            </a:r>
            <a:endParaRPr lang="it-IT" dirty="0">
              <a:solidFill>
                <a:srgbClr val="6C15A7"/>
              </a:solidFill>
            </a:endParaRP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SCG/GCG Dataset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9684" y="1394521"/>
            <a:ext cx="4229226" cy="23576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224" y="4145658"/>
            <a:ext cx="3683356" cy="147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13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9839" y="664230"/>
            <a:ext cx="12016152" cy="6149146"/>
          </a:xfrm>
        </p:spPr>
        <p:txBody>
          <a:bodyPr/>
          <a:lstStyle/>
          <a:p>
            <a:endParaRPr lang="en-US" sz="100" dirty="0"/>
          </a:p>
          <a:p>
            <a:r>
              <a:rPr lang="en-US" dirty="0"/>
              <a:t>Representations in time and the </a:t>
            </a:r>
            <a:r>
              <a:rPr lang="en-US" dirty="0">
                <a:solidFill>
                  <a:srgbClr val="6C15A7"/>
                </a:solidFill>
              </a:rPr>
              <a:t>time-frequency</a:t>
            </a:r>
            <a:r>
              <a:rPr lang="en-US" dirty="0"/>
              <a:t> domains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800" dirty="0"/>
          </a:p>
          <a:p>
            <a:r>
              <a:rPr lang="en-US" dirty="0"/>
              <a:t>Training of </a:t>
            </a:r>
            <a:r>
              <a:rPr lang="en-US" dirty="0">
                <a:solidFill>
                  <a:srgbClr val="6C15A7"/>
                </a:solidFill>
              </a:rPr>
              <a:t>user-specific models</a:t>
            </a:r>
            <a:r>
              <a:rPr lang="en-US" dirty="0"/>
              <a:t> with impostor data made available during enrolment</a:t>
            </a:r>
          </a:p>
          <a:p>
            <a:pPr lvl="1"/>
            <a:r>
              <a:rPr lang="en-US" dirty="0">
                <a:solidFill>
                  <a:srgbClr val="6C15A7"/>
                </a:solidFill>
              </a:rPr>
              <a:t>fine tuning </a:t>
            </a:r>
            <a:r>
              <a:rPr lang="en-US" dirty="0"/>
              <a:t>VGG-16 and </a:t>
            </a:r>
            <a:r>
              <a:rPr lang="it-IT" dirty="0"/>
              <a:t>ResNet18 networks; </a:t>
            </a:r>
            <a:r>
              <a:rPr lang="it-IT" dirty="0">
                <a:solidFill>
                  <a:srgbClr val="6C15A7"/>
                </a:solidFill>
              </a:rPr>
              <a:t>custom networks </a:t>
            </a:r>
            <a:r>
              <a:rPr lang="it-IT" dirty="0"/>
              <a:t>for </a:t>
            </a:r>
            <a:r>
              <a:rPr lang="en-US" dirty="0"/>
              <a:t>time and time-frequency templates</a:t>
            </a:r>
          </a:p>
          <a:p>
            <a:pPr lvl="1"/>
            <a:r>
              <a:rPr lang="en-US" dirty="0"/>
              <a:t>training with </a:t>
            </a:r>
            <a:r>
              <a:rPr lang="en-US" dirty="0" err="1">
                <a:solidFill>
                  <a:srgbClr val="6C15A7"/>
                </a:solidFill>
              </a:rPr>
              <a:t>siamese</a:t>
            </a:r>
            <a:r>
              <a:rPr lang="en-US" dirty="0">
                <a:solidFill>
                  <a:srgbClr val="6C15A7"/>
                </a:solidFill>
              </a:rPr>
              <a:t> strategies </a:t>
            </a:r>
            <a:r>
              <a:rPr lang="en-US" dirty="0">
                <a:solidFill>
                  <a:srgbClr val="2B183A"/>
                </a:solidFill>
              </a:rPr>
              <a:t>(contrastive loss)</a:t>
            </a:r>
            <a:r>
              <a:rPr lang="en-US" dirty="0">
                <a:solidFill>
                  <a:srgbClr val="6C15A7"/>
                </a:solidFill>
              </a:rPr>
              <a:t> </a:t>
            </a:r>
            <a:r>
              <a:rPr lang="en-US" dirty="0"/>
              <a:t>or through </a:t>
            </a:r>
            <a:r>
              <a:rPr lang="en-US" dirty="0">
                <a:solidFill>
                  <a:srgbClr val="6C15A7"/>
                </a:solidFill>
              </a:rPr>
              <a:t>binary classifiers</a:t>
            </a:r>
            <a:r>
              <a:rPr lang="en-US" dirty="0">
                <a:solidFill>
                  <a:srgbClr val="2B183A"/>
                </a:solidFill>
              </a:rPr>
              <a:t> (cross-entropy)</a:t>
            </a:r>
          </a:p>
          <a:p>
            <a:pPr lvl="2"/>
            <a:r>
              <a:rPr lang="en-US" dirty="0"/>
              <a:t>tests using data from </a:t>
            </a:r>
            <a:r>
              <a:rPr lang="en-US" dirty="0">
                <a:solidFill>
                  <a:srgbClr val="6C15A7"/>
                </a:solidFill>
              </a:rPr>
              <a:t>impostors other than those employed for training  </a:t>
            </a:r>
          </a:p>
          <a:p>
            <a:pPr lvl="1"/>
            <a:endParaRPr lang="en-US" sz="2400" dirty="0"/>
          </a:p>
          <a:p>
            <a:pPr lvl="2"/>
            <a:endParaRPr lang="en-US" sz="2200" dirty="0"/>
          </a:p>
          <a:p>
            <a:pPr lvl="1"/>
            <a:endParaRPr lang="en-US" sz="2400" dirty="0"/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Adopted</a:t>
            </a:r>
            <a:r>
              <a:rPr lang="it-IT" dirty="0"/>
              <a:t> </a:t>
            </a:r>
            <a:r>
              <a:rPr lang="it-IT" dirty="0" err="1"/>
              <a:t>Representations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83" y="1229248"/>
            <a:ext cx="1775323" cy="1332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05" y="1229248"/>
            <a:ext cx="1775323" cy="1332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3" t="27860" r="42146" b="66102"/>
          <a:stretch/>
        </p:blipFill>
        <p:spPr>
          <a:xfrm>
            <a:off x="6838443" y="1409248"/>
            <a:ext cx="1547296" cy="972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5" t="22891" r="42218" b="61411"/>
          <a:stretch/>
        </p:blipFill>
        <p:spPr>
          <a:xfrm>
            <a:off x="8819022" y="1409248"/>
            <a:ext cx="1592881" cy="972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82" y="2478007"/>
            <a:ext cx="1775324" cy="1332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05" y="2478007"/>
            <a:ext cx="1775323" cy="1332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92" y="3708074"/>
            <a:ext cx="1775324" cy="1332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15" y="3708074"/>
            <a:ext cx="1775323" cy="13320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22963" r="42253" b="61440"/>
          <a:stretch/>
        </p:blipFill>
        <p:spPr>
          <a:xfrm>
            <a:off x="6820509" y="2658007"/>
            <a:ext cx="1583165" cy="9720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 t="23178" r="42390" b="61270"/>
          <a:stretch/>
        </p:blipFill>
        <p:spPr>
          <a:xfrm>
            <a:off x="8822049" y="2658007"/>
            <a:ext cx="1586827" cy="9720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3" t="23086" r="42245" b="61224"/>
          <a:stretch/>
        </p:blipFill>
        <p:spPr>
          <a:xfrm>
            <a:off x="6821443" y="3888074"/>
            <a:ext cx="1595117" cy="9720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9" t="22981" r="42248" b="61228"/>
          <a:stretch/>
        </p:blipFill>
        <p:spPr>
          <a:xfrm>
            <a:off x="8835869" y="3888074"/>
            <a:ext cx="1573007" cy="97200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1193660" y="1831899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err="1">
                <a:latin typeface="+mj-lt"/>
              </a:rPr>
              <a:t>Subject</a:t>
            </a:r>
            <a:r>
              <a:rPr lang="it-IT" sz="1200" dirty="0">
                <a:latin typeface="+mj-lt"/>
              </a:rPr>
              <a:t> 1, Session 1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193660" y="3005508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err="1">
                <a:latin typeface="+mj-lt"/>
              </a:rPr>
              <a:t>Subject</a:t>
            </a:r>
            <a:r>
              <a:rPr lang="it-IT" sz="1200" dirty="0">
                <a:latin typeface="+mj-lt"/>
              </a:rPr>
              <a:t> 1, Session 2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193660" y="4235575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err="1">
                <a:latin typeface="+mj-lt"/>
              </a:rPr>
              <a:t>Subject</a:t>
            </a:r>
            <a:r>
              <a:rPr lang="it-IT" sz="1200" dirty="0">
                <a:latin typeface="+mj-lt"/>
              </a:rPr>
              <a:t> 2, Session 1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2944092" y="1087824"/>
            <a:ext cx="1487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+mj-lt"/>
              </a:rPr>
              <a:t>accelerometer</a:t>
            </a:r>
            <a:r>
              <a:rPr lang="it-IT" sz="1200" dirty="0">
                <a:latin typeface="+mj-lt"/>
              </a:rPr>
              <a:t> (time)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4953505" y="1087824"/>
            <a:ext cx="1223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+mj-lt"/>
              </a:rPr>
              <a:t>gyroscope</a:t>
            </a:r>
            <a:r>
              <a:rPr lang="it-IT" sz="1200" dirty="0">
                <a:latin typeface="+mj-lt"/>
              </a:rPr>
              <a:t> (time)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8755740" y="1087824"/>
            <a:ext cx="1719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+mj-lt"/>
              </a:rPr>
              <a:t>gyroscope</a:t>
            </a:r>
            <a:r>
              <a:rPr lang="it-IT" sz="1200" dirty="0">
                <a:latin typeface="+mj-lt"/>
              </a:rPr>
              <a:t> (</a:t>
            </a:r>
            <a:r>
              <a:rPr lang="it-IT" sz="1200" dirty="0" err="1">
                <a:latin typeface="+mj-lt"/>
              </a:rPr>
              <a:t>spectrogram</a:t>
            </a:r>
            <a:r>
              <a:rPr lang="it-IT" sz="1200" dirty="0">
                <a:latin typeface="+mj-lt"/>
              </a:rPr>
              <a:t>)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6620505" y="1087824"/>
            <a:ext cx="1983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+mj-lt"/>
              </a:rPr>
              <a:t>accelerometer</a:t>
            </a:r>
            <a:r>
              <a:rPr lang="it-IT" sz="1200" dirty="0">
                <a:latin typeface="+mj-lt"/>
              </a:rPr>
              <a:t> (</a:t>
            </a:r>
            <a:r>
              <a:rPr lang="it-IT" sz="1200" dirty="0" err="1">
                <a:latin typeface="+mj-lt"/>
              </a:rPr>
              <a:t>spectrogram</a:t>
            </a:r>
            <a:r>
              <a:rPr lang="it-IT" sz="12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87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9"/>
    </mc:Choice>
    <mc:Fallback xmlns="">
      <p:transition spd="slow" advTm="561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6C15A7"/>
                </a:solidFill>
              </a:rPr>
              <a:t>SCG</a:t>
            </a:r>
            <a:r>
              <a:rPr lang="en-US" dirty="0"/>
              <a:t> data commonly allow achieving better verification performance than </a:t>
            </a:r>
            <a:r>
              <a:rPr lang="it-IT" dirty="0"/>
              <a:t>GCG </a:t>
            </a:r>
            <a:r>
              <a:rPr lang="it-IT" dirty="0" err="1"/>
              <a:t>ones</a:t>
            </a:r>
            <a:endParaRPr lang="it-IT" dirty="0"/>
          </a:p>
          <a:p>
            <a:pPr lvl="1"/>
            <a:r>
              <a:rPr lang="it-IT" dirty="0"/>
              <a:t>best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dirty="0" err="1">
                <a:solidFill>
                  <a:srgbClr val="6C15A7"/>
                </a:solidFill>
              </a:rPr>
              <a:t>lying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with </a:t>
            </a:r>
            <a:r>
              <a:rPr lang="it-IT" dirty="0" err="1"/>
              <a:t>sensors</a:t>
            </a:r>
            <a:r>
              <a:rPr lang="it-IT" dirty="0"/>
              <a:t> at the </a:t>
            </a:r>
            <a:r>
              <a:rPr lang="it-IT" dirty="0" err="1">
                <a:solidFill>
                  <a:srgbClr val="6C15A7"/>
                </a:solidFill>
              </a:rPr>
              <a:t>pulmonary</a:t>
            </a:r>
            <a:r>
              <a:rPr lang="it-IT" dirty="0"/>
              <a:t> valve</a:t>
            </a:r>
          </a:p>
          <a:p>
            <a:endParaRPr lang="it-IT" sz="400" dirty="0"/>
          </a:p>
          <a:p>
            <a:r>
              <a:rPr lang="it-IT" dirty="0"/>
              <a:t>Transfer learning not </a:t>
            </a:r>
            <a:r>
              <a:rPr lang="it-IT" dirty="0" err="1"/>
              <a:t>effective</a:t>
            </a:r>
            <a:r>
              <a:rPr lang="it-IT" dirty="0"/>
              <a:t> in cross-session recognition</a:t>
            </a:r>
          </a:p>
          <a:p>
            <a:pPr lvl="1"/>
            <a:r>
              <a:rPr lang="it-IT" dirty="0" err="1"/>
              <a:t>better</a:t>
            </a:r>
            <a:r>
              <a:rPr lang="it-IT" dirty="0"/>
              <a:t> performance </a:t>
            </a:r>
            <a:r>
              <a:rPr lang="it-IT" dirty="0" err="1"/>
              <a:t>achieved</a:t>
            </a:r>
            <a:r>
              <a:rPr lang="it-IT" dirty="0"/>
              <a:t> with </a:t>
            </a:r>
            <a:r>
              <a:rPr lang="it-IT" dirty="0">
                <a:solidFill>
                  <a:srgbClr val="6C15A7"/>
                </a:solidFill>
              </a:rPr>
              <a:t>custom networks</a:t>
            </a:r>
          </a:p>
          <a:p>
            <a:endParaRPr lang="it-IT" sz="400" dirty="0"/>
          </a:p>
          <a:p>
            <a:r>
              <a:rPr lang="en-US" dirty="0"/>
              <a:t>Training with a </a:t>
            </a:r>
            <a:r>
              <a:rPr lang="en-US" dirty="0" err="1">
                <a:solidFill>
                  <a:srgbClr val="6C15A7"/>
                </a:solidFill>
              </a:rPr>
              <a:t>siamese</a:t>
            </a:r>
            <a:r>
              <a:rPr lang="en-US" dirty="0">
                <a:solidFill>
                  <a:srgbClr val="6C15A7"/>
                </a:solidFill>
              </a:rPr>
              <a:t> strategy </a:t>
            </a:r>
            <a:r>
              <a:rPr lang="it-IT" dirty="0" err="1"/>
              <a:t>preferable</a:t>
            </a:r>
            <a:r>
              <a:rPr lang="it-IT" dirty="0"/>
              <a:t> on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occasions</a:t>
            </a:r>
            <a:r>
              <a:rPr lang="it-IT" dirty="0"/>
              <a:t> (best </a:t>
            </a:r>
            <a:r>
              <a:rPr lang="it-IT" dirty="0" err="1"/>
              <a:t>results</a:t>
            </a:r>
            <a:r>
              <a:rPr lang="it-IT" dirty="0"/>
              <a:t> with an </a:t>
            </a:r>
            <a:r>
              <a:rPr lang="it-IT" dirty="0">
                <a:solidFill>
                  <a:srgbClr val="6C15A7"/>
                </a:solidFill>
              </a:rPr>
              <a:t>ensemble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SCG and GCG </a:t>
            </a:r>
            <a:r>
              <a:rPr lang="it-IT" dirty="0" err="1"/>
              <a:t>fused</a:t>
            </a:r>
            <a:r>
              <a:rPr lang="it-IT" dirty="0"/>
              <a:t> at </a:t>
            </a:r>
            <a:r>
              <a:rPr lang="it-IT" dirty="0">
                <a:solidFill>
                  <a:srgbClr val="6C15A7"/>
                </a:solidFill>
              </a:rPr>
              <a:t>score </a:t>
            </a:r>
            <a:r>
              <a:rPr lang="it-IT" dirty="0" err="1">
                <a:solidFill>
                  <a:srgbClr val="6C15A7"/>
                </a:solidFill>
              </a:rPr>
              <a:t>level</a:t>
            </a:r>
            <a:endParaRPr lang="it-IT" dirty="0">
              <a:solidFill>
                <a:srgbClr val="6C15A7"/>
              </a:solidFill>
            </a:endParaRPr>
          </a:p>
          <a:p>
            <a:pPr lvl="1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C39FFAC-9CB8-70BB-37D8-6703FF833474}"/>
              </a:ext>
            </a:extLst>
          </p:cNvPr>
          <p:cNvGrpSpPr/>
          <p:nvPr/>
        </p:nvGrpSpPr>
        <p:grpSpPr>
          <a:xfrm>
            <a:off x="1727161" y="3188356"/>
            <a:ext cx="3987179" cy="3510000"/>
            <a:chOff x="1727161" y="3188356"/>
            <a:chExt cx="3987179" cy="35100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r="62316"/>
            <a:stretch/>
          </p:blipFill>
          <p:spPr>
            <a:xfrm>
              <a:off x="1727161" y="3188356"/>
              <a:ext cx="1528706" cy="3510000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0829" y="3191531"/>
              <a:ext cx="2463511" cy="3499200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49" y="3239656"/>
            <a:ext cx="3960000" cy="32229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A4CC362-D237-F071-6C99-D92220289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67" y="3180736"/>
            <a:ext cx="2468579" cy="35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98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recognition could be accomplished using a </a:t>
            </a:r>
            <a:r>
              <a:rPr lang="en-US" dirty="0">
                <a:solidFill>
                  <a:srgbClr val="6C15A7"/>
                </a:solidFill>
              </a:rPr>
              <a:t>two-stage process</a:t>
            </a:r>
          </a:p>
          <a:p>
            <a:pPr lvl="1"/>
            <a:r>
              <a:rPr lang="en-US" dirty="0"/>
              <a:t>the activity a user is performing has to be first determined</a:t>
            </a:r>
          </a:p>
          <a:p>
            <a:pPr lvl="2"/>
            <a:r>
              <a:rPr lang="en-US" dirty="0"/>
              <a:t>pre-trained networks </a:t>
            </a:r>
            <a:r>
              <a:rPr lang="en-US" dirty="0">
                <a:solidFill>
                  <a:srgbClr val="6C15A7"/>
                </a:solidFill>
              </a:rPr>
              <a:t>fine tuning</a:t>
            </a:r>
            <a:r>
              <a:rPr lang="en-US" dirty="0"/>
              <a:t> effective for </a:t>
            </a:r>
            <a:r>
              <a:rPr lang="en-US" dirty="0">
                <a:solidFill>
                  <a:srgbClr val="6C15A7"/>
                </a:solidFill>
              </a:rPr>
              <a:t>Human Activity Recognition </a:t>
            </a:r>
            <a:r>
              <a:rPr lang="en-US" dirty="0"/>
              <a:t>(HAR)</a:t>
            </a:r>
          </a:p>
          <a:p>
            <a:pPr lvl="1"/>
            <a:r>
              <a:rPr lang="en-US" dirty="0"/>
              <a:t>a verification model </a:t>
            </a:r>
            <a:r>
              <a:rPr lang="en-US" dirty="0">
                <a:solidFill>
                  <a:srgbClr val="6C15A7"/>
                </a:solidFill>
              </a:rPr>
              <a:t>specifically learned for that condition </a:t>
            </a:r>
            <a:r>
              <a:rPr lang="en-US" dirty="0"/>
              <a:t>is then employed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Activity Recognition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12" y="2411867"/>
            <a:ext cx="4334880" cy="352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10" y="3492234"/>
            <a:ext cx="4324556" cy="11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4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Evaluation of the </a:t>
            </a:r>
            <a:r>
              <a:rPr lang="it-IT" dirty="0" err="1">
                <a:solidFill>
                  <a:srgbClr val="6C15A7"/>
                </a:solidFill>
              </a:rPr>
              <a:t>most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relevant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contributions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/>
              <a:t>in an </a:t>
            </a:r>
            <a:r>
              <a:rPr lang="it-IT" dirty="0" err="1"/>
              <a:t>heartbeat</a:t>
            </a:r>
            <a:endParaRPr lang="it-IT" dirty="0"/>
          </a:p>
          <a:p>
            <a:pPr lvl="1"/>
            <a:r>
              <a:rPr lang="en-US" dirty="0"/>
              <a:t>guided gradient-weighted class activation mapping (Grad-CAM) used to combine </a:t>
            </a:r>
            <a:r>
              <a:rPr lang="en-US" dirty="0">
                <a:solidFill>
                  <a:srgbClr val="6C15A7"/>
                </a:solidFill>
              </a:rPr>
              <a:t>coarse</a:t>
            </a:r>
            <a:r>
              <a:rPr lang="en-US" dirty="0"/>
              <a:t> and </a:t>
            </a:r>
            <a:r>
              <a:rPr lang="en-US" dirty="0">
                <a:solidFill>
                  <a:srgbClr val="6C15A7"/>
                </a:solidFill>
              </a:rPr>
              <a:t>fine</a:t>
            </a:r>
            <a:r>
              <a:rPr lang="en-US" dirty="0"/>
              <a:t> info</a:t>
            </a:r>
            <a:endParaRPr lang="it-IT" dirty="0"/>
          </a:p>
          <a:p>
            <a:pPr lvl="1"/>
            <a:r>
              <a:rPr lang="it-IT" dirty="0" err="1"/>
              <a:t>analysis</a:t>
            </a:r>
            <a:r>
              <a:rPr lang="it-IT" dirty="0"/>
              <a:t> on the </a:t>
            </a:r>
            <a:r>
              <a:rPr lang="it-IT" dirty="0">
                <a:solidFill>
                  <a:srgbClr val="6C15A7"/>
                </a:solidFill>
              </a:rPr>
              <a:t>time</a:t>
            </a:r>
            <a:r>
              <a:rPr lang="it-IT" dirty="0"/>
              <a:t>, </a:t>
            </a:r>
            <a:r>
              <a:rPr lang="it-IT" dirty="0" err="1">
                <a:solidFill>
                  <a:srgbClr val="6C15A7"/>
                </a:solidFill>
              </a:rPr>
              <a:t>frequency</a:t>
            </a:r>
            <a:r>
              <a:rPr lang="it-IT" dirty="0"/>
              <a:t>, and </a:t>
            </a:r>
            <a:r>
              <a:rPr lang="it-IT" dirty="0" err="1">
                <a:solidFill>
                  <a:srgbClr val="6C15A7"/>
                </a:solidFill>
              </a:rPr>
              <a:t>spatial</a:t>
            </a:r>
            <a:r>
              <a:rPr lang="it-IT" dirty="0"/>
              <a:t> (</a:t>
            </a:r>
            <a:r>
              <a:rPr lang="it-IT" dirty="0" err="1"/>
              <a:t>axis</a:t>
            </a:r>
            <a:r>
              <a:rPr lang="it-IT" dirty="0"/>
              <a:t>) </a:t>
            </a:r>
            <a:r>
              <a:rPr lang="it-IT" dirty="0" err="1"/>
              <a:t>domains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Explainability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85345D3-F6CD-D923-0F5A-E9C97CE8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04" y="1760457"/>
            <a:ext cx="9824421" cy="48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8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6CC3354-B49C-D7EA-A5B7-21B3098F6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Unlabeled</a:t>
            </a:r>
            <a:r>
              <a:rPr lang="it-IT" dirty="0"/>
              <a:t> data </a:t>
            </a:r>
            <a:r>
              <a:rPr lang="it-IT" dirty="0" err="1">
                <a:solidFill>
                  <a:srgbClr val="6C15A7"/>
                </a:solidFill>
              </a:rPr>
              <a:t>collected</a:t>
            </a:r>
            <a:r>
              <a:rPr lang="it-IT" dirty="0">
                <a:solidFill>
                  <a:srgbClr val="6C15A7"/>
                </a:solidFill>
              </a:rPr>
              <a:t> for </a:t>
            </a:r>
            <a:r>
              <a:rPr lang="it-IT" dirty="0" err="1">
                <a:solidFill>
                  <a:srgbClr val="6C15A7"/>
                </a:solidFill>
              </a:rPr>
              <a:t>other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purposes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exploited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discriminabiity</a:t>
            </a:r>
            <a:endParaRPr lang="it-IT" dirty="0"/>
          </a:p>
          <a:p>
            <a:pPr lvl="1"/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of </a:t>
            </a:r>
            <a:r>
              <a:rPr lang="it-IT" dirty="0" err="1"/>
              <a:t>heart</a:t>
            </a:r>
            <a:r>
              <a:rPr lang="it-IT" dirty="0"/>
              <a:t> activity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widespread</a:t>
            </a:r>
            <a:endParaRPr lang="it-IT" dirty="0"/>
          </a:p>
          <a:p>
            <a:pPr lvl="1"/>
            <a:r>
              <a:rPr lang="it-IT" dirty="0"/>
              <a:t>use of </a:t>
            </a:r>
            <a:r>
              <a:rPr lang="it-IT" dirty="0" err="1">
                <a:solidFill>
                  <a:srgbClr val="6C15A7"/>
                </a:solidFill>
              </a:rPr>
              <a:t>sequence</a:t>
            </a:r>
            <a:r>
              <a:rPr lang="it-IT" dirty="0">
                <a:solidFill>
                  <a:srgbClr val="6C15A7"/>
                </a:solidFill>
              </a:rPr>
              <a:t>-to-</a:t>
            </a:r>
            <a:r>
              <a:rPr lang="it-IT" dirty="0" err="1">
                <a:solidFill>
                  <a:srgbClr val="6C15A7"/>
                </a:solidFill>
              </a:rPr>
              <a:t>sequence</a:t>
            </a:r>
            <a:r>
              <a:rPr lang="it-IT" dirty="0">
                <a:solidFill>
                  <a:srgbClr val="6C15A7"/>
                </a:solidFill>
              </a:rPr>
              <a:t> models </a:t>
            </a:r>
          </a:p>
          <a:p>
            <a:pPr lvl="2"/>
            <a:r>
              <a:rPr lang="it-IT" dirty="0" err="1"/>
              <a:t>transmute</a:t>
            </a:r>
            <a:r>
              <a:rPr lang="it-IT" dirty="0"/>
              <a:t>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electrical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  <a:p>
            <a:pPr lvl="2"/>
            <a:endParaRPr lang="it-IT" dirty="0"/>
          </a:p>
          <a:p>
            <a:r>
              <a:rPr lang="it-IT" dirty="0" err="1"/>
              <a:t>Tests</a:t>
            </a:r>
            <a:r>
              <a:rPr lang="it-IT" dirty="0"/>
              <a:t> on a dataset with SCG/GCG and ECG data from 29 </a:t>
            </a:r>
            <a:r>
              <a:rPr lang="it-IT" dirty="0" err="1"/>
              <a:t>subjects</a:t>
            </a:r>
            <a:endParaRPr lang="it-IT" dirty="0"/>
          </a:p>
          <a:p>
            <a:pPr lvl="1"/>
            <a:r>
              <a:rPr lang="it-IT" dirty="0"/>
              <a:t>cross-</a:t>
            </a:r>
            <a:r>
              <a:rPr lang="it-IT" dirty="0" err="1"/>
              <a:t>validation</a:t>
            </a:r>
            <a:r>
              <a:rPr lang="it-IT" dirty="0"/>
              <a:t> by training on 26 </a:t>
            </a:r>
            <a:r>
              <a:rPr lang="it-IT" dirty="0" err="1"/>
              <a:t>subjects</a:t>
            </a:r>
            <a:r>
              <a:rPr lang="it-IT" dirty="0"/>
              <a:t> and testing on the </a:t>
            </a:r>
            <a:r>
              <a:rPr lang="it-IT" dirty="0" err="1"/>
              <a:t>others</a:t>
            </a:r>
            <a:endParaRPr lang="it-IT" dirty="0"/>
          </a:p>
          <a:p>
            <a:pPr lvl="1"/>
            <a:r>
              <a:rPr lang="it-IT" dirty="0" err="1"/>
              <a:t>binary</a:t>
            </a:r>
            <a:r>
              <a:rPr lang="it-IT" dirty="0"/>
              <a:t> discriminative models </a:t>
            </a:r>
            <a:r>
              <a:rPr lang="it-IT" dirty="0" err="1"/>
              <a:t>trained</a:t>
            </a:r>
            <a:r>
              <a:rPr lang="it-IT" dirty="0"/>
              <a:t> with </a:t>
            </a:r>
            <a:r>
              <a:rPr lang="it-IT" dirty="0">
                <a:solidFill>
                  <a:srgbClr val="6C15A7"/>
                </a:solidFill>
              </a:rPr>
              <a:t>ECG-like </a:t>
            </a:r>
            <a:r>
              <a:rPr lang="it-IT" dirty="0" err="1">
                <a:solidFill>
                  <a:srgbClr val="6C15A7"/>
                </a:solidFill>
              </a:rPr>
              <a:t>signals</a:t>
            </a:r>
            <a:endParaRPr lang="it-IT" dirty="0">
              <a:solidFill>
                <a:srgbClr val="6C15A7"/>
              </a:solidFill>
            </a:endParaRP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20AD5AD-D21F-44F3-7B65-0425941D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BD7B66-BBFE-0E71-B6BC-27B5746643CF}"/>
              </a:ext>
            </a:extLst>
          </p:cNvPr>
          <p:cNvSpPr txBox="1"/>
          <p:nvPr/>
        </p:nvSpPr>
        <p:spPr>
          <a:xfrm>
            <a:off x="-67227" y="6327601"/>
            <a:ext cx="12198267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E. Maiorana, </a:t>
            </a:r>
            <a:r>
              <a:rPr lang="en-US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Transmuting Wearable Sensor Data: From Inertial to Electrical-like Measurements of Heart Activity”, </a:t>
            </a:r>
            <a:r>
              <a:rPr lang="en-US" sz="11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DeLTA</a:t>
            </a:r>
            <a:r>
              <a:rPr lang="en-US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 2024</a:t>
            </a:r>
            <a:endParaRPr lang="it-IT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DCABF9-99F5-B4E9-980A-926A183F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243" y="3675243"/>
            <a:ext cx="4984725" cy="25658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7A85957-1023-CF2D-B531-A1E80A356D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4120" y="3638362"/>
            <a:ext cx="3547241" cy="27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5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Possibility for multi-modal approaches</a:t>
            </a:r>
          </a:p>
          <a:p>
            <a:endParaRPr lang="it-IT" dirty="0"/>
          </a:p>
          <a:p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sz="800" dirty="0"/>
          </a:p>
          <a:p>
            <a:pPr lvl="1"/>
            <a:r>
              <a:rPr lang="it-IT" dirty="0"/>
              <a:t>exploitation of </a:t>
            </a:r>
            <a:r>
              <a:rPr lang="en-US" dirty="0" err="1">
                <a:solidFill>
                  <a:srgbClr val="6C15A7"/>
                </a:solidFill>
              </a:rPr>
              <a:t>photopletismography</a:t>
            </a:r>
            <a:r>
              <a:rPr lang="en-US" dirty="0"/>
              <a:t> (PPG) and </a:t>
            </a:r>
            <a:r>
              <a:rPr lang="en-US" dirty="0">
                <a:solidFill>
                  <a:srgbClr val="6C15A7"/>
                </a:solidFill>
              </a:rPr>
              <a:t>electrodermal activity </a:t>
            </a:r>
            <a:r>
              <a:rPr lang="en-US" dirty="0"/>
              <a:t>(EDA)</a:t>
            </a:r>
          </a:p>
          <a:p>
            <a:pPr lvl="2"/>
            <a:r>
              <a:rPr lang="en-US" dirty="0"/>
              <a:t>PPG collected to estimate heart rate, calories burned, and metabolic equivalent of task</a:t>
            </a:r>
          </a:p>
          <a:p>
            <a:pPr lvl="2"/>
            <a:r>
              <a:rPr lang="en-US" dirty="0"/>
              <a:t>EDA used in wristbands to measure physiological arousal, as a proxy for emotions and stress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sz="10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Commercial </a:t>
            </a:r>
            <a:r>
              <a:rPr lang="it-IT" dirty="0" err="1"/>
              <a:t>Wristbands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85A24E-D3E7-C349-2883-C84D374587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412" y="664230"/>
            <a:ext cx="4190284" cy="2438414"/>
          </a:xfrm>
          <a:prstGeom prst="rect">
            <a:avLst/>
          </a:prstGeom>
        </p:spPr>
      </p:pic>
      <p:pic>
        <p:nvPicPr>
          <p:cNvPr id="12" name="Immagine 11" descr="Immagine che contiene computer, persona, computer, Dispositivo elettronico&#10;&#10;Descrizione generata automaticamente">
            <a:extLst>
              <a:ext uri="{FF2B5EF4-FFF2-40B4-BE49-F238E27FC236}">
                <a16:creationId xmlns:a16="http://schemas.microsoft.com/office/drawing/2014/main" id="{4A5E9D6E-43C2-8CB8-9F7B-A83B359FE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5" b="10798"/>
          <a:stretch/>
        </p:blipFill>
        <p:spPr>
          <a:xfrm>
            <a:off x="2469925" y="4081663"/>
            <a:ext cx="7252149" cy="24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4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0A05FE9-FA76-0371-5AE3-9DB30B829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from 26 subjects using an </a:t>
            </a:r>
            <a:r>
              <a:rPr lang="en-US" dirty="0">
                <a:solidFill>
                  <a:srgbClr val="6C15A7"/>
                </a:solidFill>
              </a:rPr>
              <a:t>Empatica Embrace </a:t>
            </a:r>
            <a:r>
              <a:rPr lang="en-US" dirty="0"/>
              <a:t>wristband</a:t>
            </a:r>
          </a:p>
          <a:p>
            <a:pPr lvl="1"/>
            <a:r>
              <a:rPr lang="en-US" dirty="0"/>
              <a:t>recordings in resting conditions and during unsupervised activities</a:t>
            </a:r>
          </a:p>
          <a:p>
            <a:pPr lvl="1"/>
            <a:r>
              <a:rPr lang="en-US" dirty="0">
                <a:solidFill>
                  <a:srgbClr val="6C15A7"/>
                </a:solidFill>
              </a:rPr>
              <a:t>three </a:t>
            </a:r>
            <a:r>
              <a:rPr lang="en-US" dirty="0"/>
              <a:t>acquisition sessions taken in distinct days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100" dirty="0"/>
          </a:p>
          <a:p>
            <a:r>
              <a:rPr lang="en-US" dirty="0"/>
              <a:t>Collected signals quite different from those acquired using </a:t>
            </a:r>
            <a:r>
              <a:rPr lang="en-US" dirty="0">
                <a:solidFill>
                  <a:srgbClr val="6C15A7"/>
                </a:solidFill>
              </a:rPr>
              <a:t>prototypes</a:t>
            </a:r>
            <a:r>
              <a:rPr lang="en-US" dirty="0"/>
              <a:t> or medical devices</a:t>
            </a:r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9C91EBC-900A-F349-0A65-E41B1650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PPG/EDA Dataset</a:t>
            </a:r>
          </a:p>
        </p:txBody>
      </p:sp>
      <p:pic>
        <p:nvPicPr>
          <p:cNvPr id="5" name="Immagine 4" descr="Immagine che contiene Blu elettrico, testo, schermata, Diagramma&#10;&#10;Descrizione generata automaticamente">
            <a:extLst>
              <a:ext uri="{FF2B5EF4-FFF2-40B4-BE49-F238E27FC236}">
                <a16:creationId xmlns:a16="http://schemas.microsoft.com/office/drawing/2014/main" id="{49826F22-158B-A07F-AFF6-AAABC43D2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1277" r="7357" b="3125"/>
          <a:stretch/>
        </p:blipFill>
        <p:spPr>
          <a:xfrm>
            <a:off x="1875103" y="3476960"/>
            <a:ext cx="4067164" cy="2992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 b="3359"/>
          <a:stretch/>
        </p:blipFill>
        <p:spPr>
          <a:xfrm>
            <a:off x="5754995" y="3412687"/>
            <a:ext cx="4688030" cy="3057241"/>
          </a:xfrm>
          <a:prstGeom prst="rect">
            <a:avLst/>
          </a:prstGeom>
        </p:spPr>
      </p:pic>
      <p:pic>
        <p:nvPicPr>
          <p:cNvPr id="7" name="Immagine 6" descr="Immagine che contiene cavo, mano&#10;&#10;Descrizione generata automaticamente">
            <a:extLst>
              <a:ext uri="{FF2B5EF4-FFF2-40B4-BE49-F238E27FC236}">
                <a16:creationId xmlns:a16="http://schemas.microsoft.com/office/drawing/2014/main" id="{C4A0B96C-191F-587F-A786-A2514D937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t="25576" b="15635"/>
          <a:stretch/>
        </p:blipFill>
        <p:spPr>
          <a:xfrm>
            <a:off x="10022752" y="4243835"/>
            <a:ext cx="2069498" cy="1100677"/>
          </a:xfrm>
          <a:prstGeom prst="rect">
            <a:avLst/>
          </a:prstGeom>
        </p:spPr>
      </p:pic>
      <p:pic>
        <p:nvPicPr>
          <p:cNvPr id="10" name="Immagine 9" descr="Immagine che contiene schermata, Elementi grafici, testo, Carattere&#10;&#10;Descrizione generata automaticamente">
            <a:extLst>
              <a:ext uri="{FF2B5EF4-FFF2-40B4-BE49-F238E27FC236}">
                <a16:creationId xmlns:a16="http://schemas.microsoft.com/office/drawing/2014/main" id="{3A811D9C-6355-E66C-CC46-CFF07F57A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"/>
          <a:stretch/>
        </p:blipFill>
        <p:spPr>
          <a:xfrm>
            <a:off x="7699755" y="888277"/>
            <a:ext cx="4492246" cy="1965282"/>
          </a:xfrm>
          <a:prstGeom prst="rect">
            <a:avLst/>
          </a:prstGeom>
        </p:spPr>
      </p:pic>
      <p:pic>
        <p:nvPicPr>
          <p:cNvPr id="12" name="Immagine 11" descr="Immagine che contiene testo, schermata, persona, biglietto da visita&#10;&#10;Descrizione generata automaticamente">
            <a:extLst>
              <a:ext uri="{FF2B5EF4-FFF2-40B4-BE49-F238E27FC236}">
                <a16:creationId xmlns:a16="http://schemas.microsoft.com/office/drawing/2014/main" id="{BE3CC510-176F-1210-A93F-E0B0CD5E62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0" r="787"/>
          <a:stretch/>
        </p:blipFill>
        <p:spPr>
          <a:xfrm>
            <a:off x="79839" y="3476960"/>
            <a:ext cx="1854077" cy="26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5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1E47DDF-04A5-4E3D-846E-765CC21DE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automatic recognition using </a:t>
            </a:r>
            <a:r>
              <a:rPr lang="en-US" dirty="0">
                <a:solidFill>
                  <a:srgbClr val="6C15A7"/>
                </a:solidFill>
              </a:rPr>
              <a:t>physical</a:t>
            </a:r>
            <a:r>
              <a:rPr lang="en-US" dirty="0"/>
              <a:t> or </a:t>
            </a:r>
            <a:r>
              <a:rPr lang="en-US" dirty="0">
                <a:solidFill>
                  <a:srgbClr val="6C15A7"/>
                </a:solidFill>
              </a:rPr>
              <a:t>behavioral</a:t>
            </a:r>
            <a:r>
              <a:rPr lang="en-US" dirty="0"/>
              <a:t> characteristics</a:t>
            </a:r>
            <a:endParaRPr lang="en-US" dirty="0">
              <a:solidFill>
                <a:srgbClr val="039FB9"/>
              </a:solidFill>
            </a:endParaRPr>
          </a:p>
          <a:p>
            <a:pPr marL="177800" lvl="1" indent="0">
              <a:buNone/>
            </a:pPr>
            <a:endParaRPr lang="en-US" dirty="0">
              <a:solidFill>
                <a:srgbClr val="039FB9"/>
              </a:solidFill>
            </a:endParaRPr>
          </a:p>
          <a:p>
            <a:pPr marL="1778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EB463DE-61B2-4BF4-B276-9BAA289C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Biometric</a:t>
            </a:r>
            <a:r>
              <a:rPr lang="it-IT" dirty="0"/>
              <a:t> Recognition Systems</a:t>
            </a:r>
          </a:p>
        </p:txBody>
      </p:sp>
      <p:pic>
        <p:nvPicPr>
          <p:cNvPr id="6" name="Picture 8" descr="D:\University\Biometrics\Presentazioni e Poster\GTTI_2015\Images\fingerprint2.jpg">
            <a:extLst>
              <a:ext uri="{FF2B5EF4-FFF2-40B4-BE49-F238E27FC236}">
                <a16:creationId xmlns:a16="http://schemas.microsoft.com/office/drawing/2014/main" id="{11D6DD89-71DA-49D6-994C-19B54921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48EE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1518">
            <a:off x="4136296" y="775706"/>
            <a:ext cx="3752622" cy="46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University\Biometrics\Presentazioni e Poster\GTTI_2015\Images\biometric-debit-card-signature-dynamics-authentication.jpg">
            <a:extLst>
              <a:ext uri="{FF2B5EF4-FFF2-40B4-BE49-F238E27FC236}">
                <a16:creationId xmlns:a16="http://schemas.microsoft.com/office/drawing/2014/main" id="{2D49DC67-311A-42A2-BB43-8B39107FC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26292" b="-1"/>
          <a:stretch/>
        </p:blipFill>
        <p:spPr bwMode="auto">
          <a:xfrm>
            <a:off x="4393858" y="2508507"/>
            <a:ext cx="1737217" cy="1188000"/>
          </a:xfrm>
          <a:prstGeom prst="rect">
            <a:avLst/>
          </a:prstGeom>
          <a:noFill/>
          <a:effectLst>
            <a:outerShdw blurRad="127000" dist="127000" dir="2700000" sx="96000" sy="96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University\Biometrics\Presentazioni e Poster\GTTI_2015\Images\biometrics-sec01-l.jpg">
            <a:extLst>
              <a:ext uri="{FF2B5EF4-FFF2-40B4-BE49-F238E27FC236}">
                <a16:creationId xmlns:a16="http://schemas.microsoft.com/office/drawing/2014/main" id="{78CDB3BD-D480-49F4-91B7-0625F84A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55" y="2508507"/>
            <a:ext cx="1782000" cy="1188000"/>
          </a:xfrm>
          <a:prstGeom prst="rect">
            <a:avLst/>
          </a:prstGeom>
          <a:noFill/>
          <a:effectLst>
            <a:outerShdw blurRad="127000" dist="127000" dir="2700000" sx="96000" sy="96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University\Biometrics\Presentazioni e Poster\GTTI_2015\Images\facial-recognition.jpg">
            <a:extLst>
              <a:ext uri="{FF2B5EF4-FFF2-40B4-BE49-F238E27FC236}">
                <a16:creationId xmlns:a16="http://schemas.microsoft.com/office/drawing/2014/main" id="{64916E12-FB97-4EDE-B56F-93CEF6F37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/>
          <a:stretch/>
        </p:blipFill>
        <p:spPr bwMode="auto">
          <a:xfrm>
            <a:off x="6433178" y="2508507"/>
            <a:ext cx="1857679" cy="1188000"/>
          </a:xfrm>
          <a:prstGeom prst="rect">
            <a:avLst/>
          </a:prstGeom>
          <a:noFill/>
          <a:effectLst>
            <a:outerShdw blurRad="127000" dist="127000" dir="2700000" sx="96000" sy="96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D:\University\Biometrics\Presentazioni e Poster\GTTI_2015\Images\Palm-Vein-Biometrics.png">
            <a:extLst>
              <a:ext uri="{FF2B5EF4-FFF2-40B4-BE49-F238E27FC236}">
                <a16:creationId xmlns:a16="http://schemas.microsoft.com/office/drawing/2014/main" id="{0DA9E1E6-107C-43DA-94C5-32F9ACBDC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" b="7982"/>
          <a:stretch/>
        </p:blipFill>
        <p:spPr bwMode="auto">
          <a:xfrm>
            <a:off x="8592960" y="2508507"/>
            <a:ext cx="1305200" cy="1188000"/>
          </a:xfrm>
          <a:prstGeom prst="rect">
            <a:avLst/>
          </a:prstGeom>
          <a:noFill/>
          <a:effectLst>
            <a:outerShdw blurRad="127000" dist="127000" dir="2700000" sx="96000" sy="96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University\Biometrics\Presentazioni e Poster\GTTI_2015\Images\url.jpg">
            <a:extLst>
              <a:ext uri="{FF2B5EF4-FFF2-40B4-BE49-F238E27FC236}">
                <a16:creationId xmlns:a16="http://schemas.microsoft.com/office/drawing/2014/main" id="{80FA4D77-A479-4513-8F04-02C2433F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0" y="2508507"/>
            <a:ext cx="1493542" cy="1188000"/>
          </a:xfrm>
          <a:prstGeom prst="rect">
            <a:avLst/>
          </a:prstGeom>
          <a:noFill/>
          <a:effectLst>
            <a:outerShdw blurRad="127000" dist="127000" dir="2700000" sx="99000" sy="99000" kx="-8004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:\University\Biometrics\Presentazioni e Poster\GTTI_2015\Images\qsensor-curve2.jpg">
            <a:extLst>
              <a:ext uri="{FF2B5EF4-FFF2-40B4-BE49-F238E27FC236}">
                <a16:creationId xmlns:a16="http://schemas.microsoft.com/office/drawing/2014/main" id="{CD24FD5B-C49F-4608-A1F8-B60FC3C68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7" b="19426"/>
          <a:stretch/>
        </p:blipFill>
        <p:spPr bwMode="auto">
          <a:xfrm>
            <a:off x="10200261" y="2555094"/>
            <a:ext cx="1398665" cy="1188000"/>
          </a:xfrm>
          <a:prstGeom prst="rect">
            <a:avLst/>
          </a:prstGeom>
          <a:noFill/>
          <a:effectLst>
            <a:outerShdw blurRad="127000" dist="127000" dir="2700000" sx="92000" sy="92000" kx="-12000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F687942-CE15-4CE3-9555-D953CF1644B6}"/>
              </a:ext>
            </a:extLst>
          </p:cNvPr>
          <p:cNvSpPr txBox="1"/>
          <p:nvPr/>
        </p:nvSpPr>
        <p:spPr>
          <a:xfrm>
            <a:off x="370497" y="5063902"/>
            <a:ext cx="3484737" cy="1330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363" lvl="1" indent="-182563" algn="just">
              <a:lnSpc>
                <a:spcPct val="90000"/>
              </a:lnSpc>
              <a:spcBef>
                <a:spcPts val="350"/>
              </a:spcBef>
              <a:buClr>
                <a:srgbClr val="6C15A7"/>
              </a:buClr>
              <a:buSzPct val="110000"/>
              <a:buFont typeface="Calibri Light" panose="020F0302020204030204" pitchFamily="34" charset="0"/>
              <a:buChar char="◦"/>
            </a:pPr>
            <a:r>
              <a:rPr lang="en-US" sz="2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advantages</a:t>
            </a:r>
          </a:p>
          <a:p>
            <a:pPr marL="538163" lvl="2" indent="-177800" algn="just">
              <a:lnSpc>
                <a:spcPct val="90000"/>
              </a:lnSpc>
              <a:spcBef>
                <a:spcPts val="350"/>
              </a:spcBef>
              <a:buClr>
                <a:srgbClr val="6C15A7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cannot be lost or forgotten</a:t>
            </a:r>
          </a:p>
          <a:p>
            <a:pPr marL="538163" lvl="2" indent="-177800" algn="just">
              <a:lnSpc>
                <a:spcPct val="90000"/>
              </a:lnSpc>
              <a:spcBef>
                <a:spcPts val="350"/>
              </a:spcBef>
              <a:buClr>
                <a:srgbClr val="6C15A7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enhance security</a:t>
            </a:r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032B90D-D7DA-4EC6-9B50-8DB3EB80820F}"/>
              </a:ext>
            </a:extLst>
          </p:cNvPr>
          <p:cNvSpPr txBox="1"/>
          <p:nvPr/>
        </p:nvSpPr>
        <p:spPr>
          <a:xfrm>
            <a:off x="4458356" y="5063902"/>
            <a:ext cx="2393540" cy="1658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363" lvl="1" indent="-182563" algn="just">
              <a:lnSpc>
                <a:spcPct val="90000"/>
              </a:lnSpc>
              <a:spcBef>
                <a:spcPts val="350"/>
              </a:spcBef>
              <a:buClr>
                <a:srgbClr val="6C15A7"/>
              </a:buClr>
              <a:buSzPct val="110000"/>
              <a:buFont typeface="Calibri Light" panose="020F0302020204030204" pitchFamily="34" charset="0"/>
              <a:buChar char="◦"/>
            </a:pPr>
            <a:r>
              <a:rPr lang="en-US" sz="2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applications</a:t>
            </a:r>
          </a:p>
          <a:p>
            <a:pPr marL="538163" lvl="2" indent="-177800" algn="just">
              <a:lnSpc>
                <a:spcPct val="90000"/>
              </a:lnSpc>
              <a:spcBef>
                <a:spcPts val="350"/>
              </a:spcBef>
              <a:buClr>
                <a:srgbClr val="6C15A7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 control</a:t>
            </a:r>
          </a:p>
          <a:p>
            <a:pPr marL="538163" lvl="2" indent="-177800" algn="just">
              <a:lnSpc>
                <a:spcPct val="90000"/>
              </a:lnSpc>
              <a:spcBef>
                <a:spcPts val="350"/>
              </a:spcBef>
              <a:buClr>
                <a:srgbClr val="6C15A7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forensic analysis</a:t>
            </a:r>
          </a:p>
          <a:p>
            <a:pPr marL="538163" lvl="2" indent="-177800" algn="just">
              <a:lnSpc>
                <a:spcPct val="90000"/>
              </a:lnSpc>
              <a:spcBef>
                <a:spcPts val="350"/>
              </a:spcBef>
              <a:buClr>
                <a:srgbClr val="00ACA8"/>
              </a:buClr>
              <a:buSzPct val="90000"/>
              <a:buFont typeface="Wingdings" panose="05000000000000000000" pitchFamily="2" charset="2"/>
              <a:buChar char="§"/>
            </a:pPr>
            <a:endParaRPr lang="en-US" sz="20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22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5"/>
    </mc:Choice>
    <mc:Fallback xmlns="">
      <p:transition spd="slow" advTm="2736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6CC3354-B49C-D7EA-A5B7-21B3098F6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Networks </a:t>
            </a:r>
            <a:r>
              <a:rPr lang="it-IT" dirty="0" err="1"/>
              <a:t>trained</a:t>
            </a:r>
            <a:r>
              <a:rPr lang="it-IT" dirty="0"/>
              <a:t> to favor </a:t>
            </a:r>
            <a:r>
              <a:rPr lang="it-IT" dirty="0" err="1">
                <a:solidFill>
                  <a:srgbClr val="6C15A7"/>
                </a:solidFill>
              </a:rPr>
              <a:t>discriminability</a:t>
            </a:r>
            <a:r>
              <a:rPr lang="it-IT" dirty="0"/>
              <a:t> over </a:t>
            </a:r>
            <a:r>
              <a:rPr lang="it-IT" dirty="0" err="1"/>
              <a:t>separability</a:t>
            </a:r>
            <a:endParaRPr lang="it-IT" dirty="0"/>
          </a:p>
          <a:p>
            <a:pPr lvl="1"/>
            <a:r>
              <a:rPr lang="it-IT" dirty="0" err="1"/>
              <a:t>attempt</a:t>
            </a:r>
            <a:r>
              <a:rPr lang="it-IT" dirty="0"/>
              <a:t> to derive more </a:t>
            </a:r>
            <a:r>
              <a:rPr lang="it-IT" dirty="0" err="1"/>
              <a:t>generalizable</a:t>
            </a:r>
            <a:r>
              <a:rPr lang="it-IT" dirty="0"/>
              <a:t> </a:t>
            </a:r>
            <a:r>
              <a:rPr lang="it-IT" dirty="0" err="1"/>
              <a:t>representations</a:t>
            </a:r>
            <a:endParaRPr lang="it-IT" dirty="0"/>
          </a:p>
          <a:p>
            <a:pPr lvl="1"/>
            <a:r>
              <a:rPr lang="it-IT" dirty="0"/>
              <a:t>use of additive </a:t>
            </a:r>
            <a:r>
              <a:rPr lang="it-IT" dirty="0" err="1">
                <a:solidFill>
                  <a:srgbClr val="6C15A7"/>
                </a:solidFill>
              </a:rPr>
              <a:t>angular</a:t>
            </a:r>
            <a:r>
              <a:rPr lang="it-IT" dirty="0">
                <a:solidFill>
                  <a:srgbClr val="6C15A7"/>
                </a:solidFill>
              </a:rPr>
              <a:t> additive </a:t>
            </a:r>
            <a:r>
              <a:rPr lang="it-IT" dirty="0" err="1">
                <a:solidFill>
                  <a:srgbClr val="6C15A7"/>
                </a:solidFill>
              </a:rPr>
              <a:t>margin</a:t>
            </a:r>
            <a:r>
              <a:rPr lang="it-IT" dirty="0">
                <a:solidFill>
                  <a:srgbClr val="6C15A7"/>
                </a:solidFill>
              </a:rPr>
              <a:t> penalty </a:t>
            </a:r>
            <a:r>
              <a:rPr lang="it-IT" dirty="0" err="1">
                <a:solidFill>
                  <a:srgbClr val="6C15A7"/>
                </a:solidFill>
              </a:rPr>
              <a:t>loss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/>
              <a:t>(AAMP)</a:t>
            </a:r>
          </a:p>
          <a:p>
            <a:pPr lvl="2"/>
            <a:r>
              <a:rPr lang="it-IT" dirty="0" err="1"/>
              <a:t>proposed</a:t>
            </a:r>
            <a:r>
              <a:rPr lang="it-IT" dirty="0"/>
              <a:t> for </a:t>
            </a:r>
            <a:r>
              <a:rPr lang="it-IT" dirty="0">
                <a:solidFill>
                  <a:srgbClr val="6C15A7"/>
                </a:solidFill>
              </a:rPr>
              <a:t>face</a:t>
            </a:r>
            <a:r>
              <a:rPr lang="it-IT" dirty="0"/>
              <a:t>, </a:t>
            </a:r>
            <a:r>
              <a:rPr lang="it-IT" dirty="0" err="1"/>
              <a:t>tested</a:t>
            </a:r>
            <a:r>
              <a:rPr lang="it-IT" dirty="0"/>
              <a:t> for </a:t>
            </a:r>
            <a:r>
              <a:rPr lang="it-IT" dirty="0" err="1"/>
              <a:t>other</a:t>
            </a:r>
            <a:r>
              <a:rPr lang="it-IT" dirty="0"/>
              <a:t> traits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>
                <a:solidFill>
                  <a:srgbClr val="6C15A7"/>
                </a:solidFill>
              </a:rPr>
              <a:t>vein</a:t>
            </a:r>
            <a:r>
              <a:rPr lang="it-IT" dirty="0">
                <a:solidFill>
                  <a:srgbClr val="6C15A7"/>
                </a:solidFill>
              </a:rPr>
              <a:t> patterns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r>
              <a:rPr lang="it-IT" dirty="0"/>
              <a:t>CNN + LSTM networks </a:t>
            </a:r>
            <a:r>
              <a:rPr lang="it-IT" dirty="0" err="1"/>
              <a:t>trained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classfiers</a:t>
            </a:r>
            <a:endParaRPr lang="it-IT" dirty="0"/>
          </a:p>
          <a:p>
            <a:pPr lvl="1"/>
            <a:r>
              <a:rPr lang="it-IT" dirty="0"/>
              <a:t>for each user: </a:t>
            </a:r>
          </a:p>
          <a:p>
            <a:pPr lvl="2"/>
            <a:r>
              <a:rPr lang="it-IT" dirty="0"/>
              <a:t>a subset of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subjects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for training </a:t>
            </a:r>
            <a:r>
              <a:rPr lang="it-IT" dirty="0" err="1"/>
              <a:t>purposes</a:t>
            </a:r>
            <a:endParaRPr lang="it-IT" dirty="0"/>
          </a:p>
          <a:p>
            <a:pPr lvl="2"/>
            <a:r>
              <a:rPr lang="it-IT" dirty="0"/>
              <a:t>the </a:t>
            </a:r>
            <a:r>
              <a:rPr lang="it-IT" dirty="0" err="1"/>
              <a:t>remaining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for </a:t>
            </a:r>
            <a:r>
              <a:rPr lang="it-IT" dirty="0" err="1"/>
              <a:t>tests</a:t>
            </a:r>
            <a:r>
              <a:rPr lang="it-IT" dirty="0"/>
              <a:t>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20AD5AD-D21F-44F3-7B65-0425941D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Discriminative Loss </a:t>
            </a:r>
            <a:r>
              <a:rPr lang="it-IT" dirty="0" err="1"/>
              <a:t>Functions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E24F5E-3725-AA46-14E6-A101DADA544B}"/>
              </a:ext>
            </a:extLst>
          </p:cNvPr>
          <p:cNvSpPr txBox="1"/>
          <p:nvPr/>
        </p:nvSpPr>
        <p:spPr>
          <a:xfrm>
            <a:off x="7866891" y="5154335"/>
            <a:ext cx="4229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/>
              <a:t>J. Deng, J. </a:t>
            </a:r>
            <a:r>
              <a:rPr lang="it-IT" sz="1100" dirty="0" err="1"/>
              <a:t>Guo</a:t>
            </a:r>
            <a:r>
              <a:rPr lang="it-IT" sz="1100" dirty="0"/>
              <a:t>, N. </a:t>
            </a:r>
            <a:r>
              <a:rPr lang="it-IT" sz="1100" dirty="0" err="1"/>
              <a:t>Xue</a:t>
            </a:r>
            <a:r>
              <a:rPr lang="it-IT" sz="1100" dirty="0"/>
              <a:t> and S. </a:t>
            </a:r>
            <a:r>
              <a:rPr lang="it-IT" sz="1100" dirty="0" err="1"/>
              <a:t>Zafeiriou</a:t>
            </a:r>
            <a:r>
              <a:rPr lang="it-IT" sz="1100" dirty="0"/>
              <a:t>, "</a:t>
            </a:r>
            <a:r>
              <a:rPr lang="it-IT" sz="1100" dirty="0" err="1"/>
              <a:t>ArcFace</a:t>
            </a:r>
            <a:r>
              <a:rPr lang="it-IT" sz="1100" dirty="0"/>
              <a:t>: Additive </a:t>
            </a:r>
            <a:r>
              <a:rPr lang="it-IT" sz="1100" dirty="0" err="1"/>
              <a:t>Angular</a:t>
            </a:r>
            <a:r>
              <a:rPr lang="it-IT" sz="1100" dirty="0"/>
              <a:t> </a:t>
            </a:r>
            <a:r>
              <a:rPr lang="it-IT" sz="1100" dirty="0" err="1"/>
              <a:t>Margin</a:t>
            </a:r>
            <a:r>
              <a:rPr lang="it-IT" sz="1100" dirty="0"/>
              <a:t> Loss for Deep Face Recognition," 2019 IEEE/CVF CVPR,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204B757-51F1-B022-2499-E0752A43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794" y="3026803"/>
            <a:ext cx="6338568" cy="12022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8ECBE45-3358-F1AB-3CEE-43D5002A43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370" y="1820982"/>
            <a:ext cx="1963901" cy="16886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4B41FC9-3251-F7F9-2C9C-FA8842FBC3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6882" r="73180" b="48307"/>
          <a:stretch/>
        </p:blipFill>
        <p:spPr>
          <a:xfrm>
            <a:off x="7941923" y="1863869"/>
            <a:ext cx="2039518" cy="160289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BE5101F-91FB-65EB-6778-7E25E1B2D8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4143" y="3392422"/>
            <a:ext cx="3586777" cy="167332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1B143C-D5AD-3B01-9CBC-C47E096FDE09}"/>
              </a:ext>
            </a:extLst>
          </p:cNvPr>
          <p:cNvSpPr txBox="1"/>
          <p:nvPr/>
        </p:nvSpPr>
        <p:spPr>
          <a:xfrm>
            <a:off x="8357483" y="1529618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6C15A7"/>
                </a:solidFill>
                <a:latin typeface="+mj-lt"/>
              </a:rPr>
              <a:t>SoftMax</a:t>
            </a:r>
            <a:endParaRPr lang="it-IT" dirty="0">
              <a:solidFill>
                <a:srgbClr val="6C15A7"/>
              </a:solidFill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E06CFB-6029-C10B-3DAC-EFD0E161BC8C}"/>
              </a:ext>
            </a:extLst>
          </p:cNvPr>
          <p:cNvSpPr txBox="1"/>
          <p:nvPr/>
        </p:nvSpPr>
        <p:spPr>
          <a:xfrm>
            <a:off x="10886929" y="152961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6C15A7"/>
                </a:solidFill>
                <a:latin typeface="+mj-lt"/>
              </a:rPr>
              <a:t>AAMP</a:t>
            </a:r>
          </a:p>
        </p:txBody>
      </p:sp>
    </p:spTree>
    <p:extLst>
      <p:ext uri="{BB962C8B-B14F-4D97-AF65-F5344CB8AC3E}">
        <p14:creationId xmlns:p14="http://schemas.microsoft.com/office/powerpoint/2010/main" val="3050742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PPG signals much more relevant than EDA</a:t>
            </a:r>
          </a:p>
          <a:p>
            <a:pPr lvl="1"/>
            <a:r>
              <a:rPr lang="en-US" sz="2000" dirty="0"/>
              <a:t>results comparable with those achievable with prototypal devices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performance improvement when using data from </a:t>
            </a:r>
            <a:r>
              <a:rPr lang="en-US" sz="2000" dirty="0">
                <a:solidFill>
                  <a:srgbClr val="6C15A7"/>
                </a:solidFill>
              </a:rPr>
              <a:t>multiple sessions for training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400" dirty="0"/>
          </a:p>
          <a:p>
            <a:pPr lvl="2"/>
            <a:r>
              <a:rPr lang="en-US" sz="1800" dirty="0"/>
              <a:t>need for tools able to </a:t>
            </a:r>
            <a:r>
              <a:rPr lang="en-US" sz="1800" dirty="0">
                <a:solidFill>
                  <a:srgbClr val="6C15A7"/>
                </a:solidFill>
              </a:rPr>
              <a:t>simulate inter-session variability (e.g., </a:t>
            </a:r>
            <a:r>
              <a:rPr lang="en-US" sz="1800" dirty="0"/>
              <a:t>generative approaches for synthetic signals)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Performance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B34742-5112-9EE9-E94B-8A296475862E}"/>
              </a:ext>
            </a:extLst>
          </p:cNvPr>
          <p:cNvSpPr txBox="1"/>
          <p:nvPr/>
        </p:nvSpPr>
        <p:spPr>
          <a:xfrm>
            <a:off x="9034671" y="2126974"/>
            <a:ext cx="3110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+mj-lt"/>
              </a:rPr>
              <a:t>D. Y. Hwang and D. </a:t>
            </a:r>
            <a:r>
              <a:rPr lang="en-US" sz="1100" dirty="0" err="1">
                <a:latin typeface="+mj-lt"/>
              </a:rPr>
              <a:t>Hatzinakos</a:t>
            </a:r>
            <a:r>
              <a:rPr lang="en-US" sz="1100" dirty="0">
                <a:latin typeface="+mj-lt"/>
              </a:rPr>
              <a:t>, “PPG-based personalized verification system,” IEEE CCECE, 2019</a:t>
            </a:r>
            <a:endParaRPr lang="it-IT" sz="1100" dirty="0">
              <a:latin typeface="+mj-lt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881D7C6-348B-AAB3-EBD6-C703F89A2411}"/>
              </a:ext>
            </a:extLst>
          </p:cNvPr>
          <p:cNvGrpSpPr/>
          <p:nvPr/>
        </p:nvGrpSpPr>
        <p:grpSpPr>
          <a:xfrm>
            <a:off x="5845515" y="1358770"/>
            <a:ext cx="3523421" cy="2360331"/>
            <a:chOff x="5845515" y="1358770"/>
            <a:chExt cx="3523421" cy="2360331"/>
          </a:xfrm>
        </p:grpSpPr>
        <p:pic>
          <p:nvPicPr>
            <p:cNvPr id="6" name="Immagine 5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6098844E-4180-4A98-D5E7-DC455D3BC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80"/>
            <a:stretch/>
          </p:blipFill>
          <p:spPr>
            <a:xfrm>
              <a:off x="5845515" y="1358770"/>
              <a:ext cx="3523421" cy="2360331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6BE6B02-7279-81F5-0890-D611A13126FF}"/>
                </a:ext>
              </a:extLst>
            </p:cNvPr>
            <p:cNvSpPr txBox="1"/>
            <p:nvPr/>
          </p:nvSpPr>
          <p:spPr>
            <a:xfrm>
              <a:off x="6839004" y="3575009"/>
              <a:ext cx="153644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it-IT" sz="900" dirty="0"/>
                <a:t>FPR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AA72C76-0992-DC18-F015-8520514EF32D}"/>
                </a:ext>
              </a:extLst>
            </p:cNvPr>
            <p:cNvSpPr txBox="1"/>
            <p:nvPr/>
          </p:nvSpPr>
          <p:spPr>
            <a:xfrm rot="16200000" flipH="1">
              <a:off x="5258530" y="2466889"/>
              <a:ext cx="153644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it-IT" sz="900" dirty="0"/>
                <a:t>TPR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5BFFB4B-39A2-5737-DF40-4E4DC38C39B6}"/>
                </a:ext>
              </a:extLst>
            </p:cNvPr>
            <p:cNvSpPr txBox="1"/>
            <p:nvPr/>
          </p:nvSpPr>
          <p:spPr>
            <a:xfrm>
              <a:off x="7879135" y="3280755"/>
              <a:ext cx="252000" cy="7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endParaRPr lang="it-IT" sz="900" dirty="0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B96E929-5665-953D-42F0-3DDD113BFB58}"/>
              </a:ext>
            </a:extLst>
          </p:cNvPr>
          <p:cNvGrpSpPr/>
          <p:nvPr/>
        </p:nvGrpSpPr>
        <p:grpSpPr>
          <a:xfrm>
            <a:off x="3786380" y="3996456"/>
            <a:ext cx="3486080" cy="2329420"/>
            <a:chOff x="3786380" y="3996456"/>
            <a:chExt cx="3486080" cy="2329420"/>
          </a:xfrm>
        </p:grpSpPr>
        <p:pic>
          <p:nvPicPr>
            <p:cNvPr id="10" name="Immagine 9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67F92C15-24D8-5329-B550-E6B45E15B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05"/>
            <a:stretch/>
          </p:blipFill>
          <p:spPr>
            <a:xfrm>
              <a:off x="3786380" y="3996456"/>
              <a:ext cx="3486080" cy="2329420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5D2E184-B369-5184-06E1-FA2D382BC1EF}"/>
                </a:ext>
              </a:extLst>
            </p:cNvPr>
            <p:cNvSpPr txBox="1"/>
            <p:nvPr/>
          </p:nvSpPr>
          <p:spPr>
            <a:xfrm>
              <a:off x="4761199" y="6187377"/>
              <a:ext cx="153644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it-IT" sz="900" dirty="0"/>
                <a:t>FPR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D23E3C0-EE9C-3417-5C12-2EB6FC8C6CC7}"/>
                </a:ext>
              </a:extLst>
            </p:cNvPr>
            <p:cNvSpPr txBox="1"/>
            <p:nvPr/>
          </p:nvSpPr>
          <p:spPr>
            <a:xfrm rot="16200000" flipH="1">
              <a:off x="3198376" y="5083335"/>
              <a:ext cx="153644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it-IT" sz="900" dirty="0"/>
                <a:t>TPR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7E9E884-9E4D-EE10-4F25-B372BEF2AE48}"/>
                </a:ext>
              </a:extLst>
            </p:cNvPr>
            <p:cNvSpPr txBox="1"/>
            <p:nvPr/>
          </p:nvSpPr>
          <p:spPr>
            <a:xfrm>
              <a:off x="5774750" y="5891184"/>
              <a:ext cx="252000" cy="7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endParaRPr lang="it-IT" sz="900" dirty="0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B724EDB2-6D8E-BCDF-9BD7-59BF1313F9C4}"/>
              </a:ext>
            </a:extLst>
          </p:cNvPr>
          <p:cNvGrpSpPr/>
          <p:nvPr/>
        </p:nvGrpSpPr>
        <p:grpSpPr>
          <a:xfrm>
            <a:off x="1331795" y="1358771"/>
            <a:ext cx="3523421" cy="2354737"/>
            <a:chOff x="1331795" y="1358771"/>
            <a:chExt cx="3523421" cy="2354737"/>
          </a:xfrm>
        </p:grpSpPr>
        <p:pic>
          <p:nvPicPr>
            <p:cNvPr id="8" name="Immagine 7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F5BF9C47-10F6-AC84-FF6E-A3E0AB1E8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92"/>
            <a:stretch/>
          </p:blipFill>
          <p:spPr>
            <a:xfrm>
              <a:off x="1331795" y="1358771"/>
              <a:ext cx="3523421" cy="2354737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52A3C1E-C833-CD5B-8A7E-9F0AD6B50DF1}"/>
                </a:ext>
              </a:extLst>
            </p:cNvPr>
            <p:cNvSpPr txBox="1"/>
            <p:nvPr/>
          </p:nvSpPr>
          <p:spPr>
            <a:xfrm>
              <a:off x="2325284" y="3575008"/>
              <a:ext cx="153644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it-IT" sz="900" dirty="0"/>
                <a:t>FPR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4D3F94D-258D-E870-EDE8-C5AD0901C1B6}"/>
                </a:ext>
              </a:extLst>
            </p:cNvPr>
            <p:cNvSpPr txBox="1"/>
            <p:nvPr/>
          </p:nvSpPr>
          <p:spPr>
            <a:xfrm rot="16200000" flipH="1">
              <a:off x="750795" y="2488611"/>
              <a:ext cx="153644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it-IT" sz="900" dirty="0"/>
                <a:t>TPR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6F8DD89-3291-E674-477F-D3D484B54F38}"/>
                </a:ext>
              </a:extLst>
            </p:cNvPr>
            <p:cNvSpPr txBox="1"/>
            <p:nvPr/>
          </p:nvSpPr>
          <p:spPr>
            <a:xfrm>
              <a:off x="3351286" y="3280755"/>
              <a:ext cx="252000" cy="7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endParaRPr lang="it-IT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6762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Wearable biometrics is an active research area with applications for </a:t>
            </a:r>
            <a:r>
              <a:rPr lang="en-US" dirty="0">
                <a:solidFill>
                  <a:srgbClr val="6C15A7"/>
                </a:solidFill>
              </a:rPr>
              <a:t>real-life scenarios</a:t>
            </a:r>
          </a:p>
          <a:p>
            <a:pPr lvl="1"/>
            <a:r>
              <a:rPr lang="en-US" dirty="0"/>
              <a:t>significant interest for scenarios such as IoT and Metaverse</a:t>
            </a:r>
          </a:p>
          <a:p>
            <a:endParaRPr lang="en-US" sz="400" dirty="0"/>
          </a:p>
          <a:p>
            <a:r>
              <a:rPr lang="en-US" dirty="0"/>
              <a:t>Research possibilities</a:t>
            </a:r>
          </a:p>
          <a:p>
            <a:pPr lvl="1"/>
            <a:r>
              <a:rPr lang="en-US" dirty="0"/>
              <a:t>improving recognition performance and </a:t>
            </a:r>
            <a:r>
              <a:rPr lang="en-US" dirty="0">
                <a:solidFill>
                  <a:srgbClr val="6C15A7"/>
                </a:solidFill>
              </a:rPr>
              <a:t>better handling time variability</a:t>
            </a:r>
          </a:p>
          <a:p>
            <a:pPr lvl="2"/>
            <a:r>
              <a:rPr lang="en-US" dirty="0"/>
              <a:t>networks specifically designed and trained for </a:t>
            </a:r>
            <a:r>
              <a:rPr lang="en-US" dirty="0">
                <a:solidFill>
                  <a:srgbClr val="6C15A7"/>
                </a:solidFill>
              </a:rPr>
              <a:t>physiological signals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few-shot learning</a:t>
            </a:r>
          </a:p>
          <a:p>
            <a:pPr lvl="3"/>
            <a:r>
              <a:rPr lang="en-US" dirty="0"/>
              <a:t>loss functions able to generalize well to unseen data </a:t>
            </a:r>
          </a:p>
          <a:p>
            <a:pPr lvl="3"/>
            <a:r>
              <a:rPr lang="en-US" dirty="0"/>
              <a:t>distance metric learning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multimodal learning </a:t>
            </a:r>
            <a:r>
              <a:rPr lang="en-US" dirty="0"/>
              <a:t>could allow integrating and correlating information across different biometric traits</a:t>
            </a:r>
          </a:p>
          <a:p>
            <a:pPr lvl="2"/>
            <a:r>
              <a:rPr lang="it-IT" dirty="0" err="1">
                <a:solidFill>
                  <a:srgbClr val="6C15A7"/>
                </a:solidFill>
              </a:rPr>
              <a:t>incremental</a:t>
            </a:r>
            <a:r>
              <a:rPr lang="it-IT" dirty="0">
                <a:solidFill>
                  <a:srgbClr val="6C15A7"/>
                </a:solidFill>
              </a:rPr>
              <a:t>/</a:t>
            </a:r>
            <a:r>
              <a:rPr lang="it-IT" dirty="0" err="1">
                <a:solidFill>
                  <a:srgbClr val="6C15A7"/>
                </a:solidFill>
              </a:rPr>
              <a:t>continuous</a:t>
            </a:r>
            <a:r>
              <a:rPr lang="it-IT" dirty="0">
                <a:solidFill>
                  <a:srgbClr val="6C15A7"/>
                </a:solidFill>
              </a:rPr>
              <a:t> learning</a:t>
            </a:r>
            <a:endParaRPr lang="en-US" dirty="0">
              <a:solidFill>
                <a:srgbClr val="6C15A7"/>
              </a:solidFill>
            </a:endParaRPr>
          </a:p>
          <a:p>
            <a:pPr lvl="1"/>
            <a:r>
              <a:rPr lang="en-US" dirty="0">
                <a:solidFill>
                  <a:srgbClr val="6C15A7"/>
                </a:solidFill>
              </a:rPr>
              <a:t>data augmentation </a:t>
            </a:r>
            <a:r>
              <a:rPr lang="en-US" dirty="0"/>
              <a:t>strategies for physiological signals needed </a:t>
            </a:r>
          </a:p>
          <a:p>
            <a:pPr lvl="2"/>
            <a:r>
              <a:rPr lang="en-US" dirty="0"/>
              <a:t>generative AI</a:t>
            </a:r>
          </a:p>
          <a:p>
            <a:pPr lvl="1"/>
            <a:r>
              <a:rPr lang="en-US" dirty="0"/>
              <a:t>evaluating </a:t>
            </a:r>
            <a:r>
              <a:rPr lang="en-US" dirty="0">
                <a:solidFill>
                  <a:srgbClr val="6C15A7"/>
                </a:solidFill>
              </a:rPr>
              <a:t>sensor interoperability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domain adaptation</a:t>
            </a:r>
          </a:p>
          <a:p>
            <a:pPr lvl="1"/>
            <a:r>
              <a:rPr lang="en-US" dirty="0"/>
              <a:t>preserving </a:t>
            </a:r>
            <a:r>
              <a:rPr lang="en-US" dirty="0">
                <a:solidFill>
                  <a:srgbClr val="6C15A7"/>
                </a:solidFill>
              </a:rPr>
              <a:t>data privacy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federated learning</a:t>
            </a:r>
            <a:r>
              <a:rPr lang="en-US" dirty="0"/>
              <a:t> could allow training models on-device while keeping biometric data decentralized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6109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700" dirty="0"/>
              <a:t>P. Arnau-Gonzalez, S. </a:t>
            </a:r>
            <a:r>
              <a:rPr lang="it-IT" sz="1700" dirty="0" err="1"/>
              <a:t>Katsigiannis</a:t>
            </a:r>
            <a:r>
              <a:rPr lang="it-IT" sz="1700" dirty="0"/>
              <a:t>, M. </a:t>
            </a:r>
            <a:r>
              <a:rPr lang="it-IT" sz="1700" dirty="0" err="1"/>
              <a:t>Arevalillo-Herraez</a:t>
            </a:r>
            <a:r>
              <a:rPr lang="it-IT" sz="1700" dirty="0"/>
              <a:t>, N. </a:t>
            </a:r>
            <a:r>
              <a:rPr lang="it-IT" sz="1700" dirty="0" err="1"/>
              <a:t>Ramzan</a:t>
            </a:r>
            <a:r>
              <a:rPr lang="it-IT" sz="1700" dirty="0"/>
              <a:t>, “BED: A new dataset for EEG-</a:t>
            </a:r>
            <a:r>
              <a:rPr lang="it-IT" sz="1700" dirty="0" err="1"/>
              <a:t>based</a:t>
            </a:r>
            <a:r>
              <a:rPr lang="it-IT" sz="1700" dirty="0"/>
              <a:t> </a:t>
            </a:r>
            <a:r>
              <a:rPr lang="it-IT" sz="1700" dirty="0" err="1"/>
              <a:t>biometrics</a:t>
            </a:r>
            <a:r>
              <a:rPr lang="it-IT" sz="1700" dirty="0"/>
              <a:t>”, IEEE IoT Journal, 2021</a:t>
            </a:r>
          </a:p>
          <a:p>
            <a:r>
              <a:rPr lang="it-IT" sz="1700" dirty="0"/>
              <a:t>S. Bianco, P. Napoletano, “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recognition</a:t>
            </a:r>
            <a:r>
              <a:rPr lang="it-IT" sz="1700" dirty="0"/>
              <a:t> </a:t>
            </a:r>
            <a:r>
              <a:rPr lang="it-IT" sz="1700" dirty="0" err="1"/>
              <a:t>using</a:t>
            </a:r>
            <a:r>
              <a:rPr lang="it-IT" sz="1700" dirty="0"/>
              <a:t> </a:t>
            </a:r>
            <a:r>
              <a:rPr lang="it-IT" sz="1700" dirty="0" err="1"/>
              <a:t>multimodal</a:t>
            </a:r>
            <a:r>
              <a:rPr lang="it-IT" sz="1700" dirty="0"/>
              <a:t> </a:t>
            </a:r>
            <a:r>
              <a:rPr lang="it-IT" sz="1700" dirty="0" err="1"/>
              <a:t>physiological</a:t>
            </a:r>
            <a:r>
              <a:rPr lang="it-IT" sz="1700" dirty="0"/>
              <a:t> </a:t>
            </a:r>
            <a:r>
              <a:rPr lang="it-IT" sz="1700" dirty="0" err="1"/>
              <a:t>signals</a:t>
            </a:r>
            <a:r>
              <a:rPr lang="it-IT" sz="1700" dirty="0"/>
              <a:t>”, IEEE Access, 2019</a:t>
            </a:r>
          </a:p>
          <a:p>
            <a:r>
              <a:rPr lang="it-IT" sz="1700" dirty="0"/>
              <a:t>J. Blasco, T.M. Chen, J. </a:t>
            </a:r>
            <a:r>
              <a:rPr lang="it-IT" sz="1700" dirty="0" err="1"/>
              <a:t>Tapiador</a:t>
            </a:r>
            <a:r>
              <a:rPr lang="it-IT" sz="1700" dirty="0"/>
              <a:t>, P. </a:t>
            </a:r>
            <a:r>
              <a:rPr lang="it-IT" sz="1700" dirty="0" err="1"/>
              <a:t>Peris</a:t>
            </a:r>
            <a:r>
              <a:rPr lang="it-IT" sz="1700" dirty="0"/>
              <a:t>-Lopez, “A survey of wearable 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recognition</a:t>
            </a:r>
            <a:r>
              <a:rPr lang="it-IT" sz="1700" dirty="0"/>
              <a:t> systems”, ACM Computing Surveys, 2016</a:t>
            </a:r>
          </a:p>
          <a:p>
            <a:r>
              <a:rPr lang="it-IT" sz="1700" dirty="0"/>
              <a:t>J. Blasco, P. </a:t>
            </a:r>
            <a:r>
              <a:rPr lang="it-IT" sz="1700" dirty="0" err="1"/>
              <a:t>Peris</a:t>
            </a:r>
            <a:r>
              <a:rPr lang="it-IT" sz="1700" dirty="0"/>
              <a:t>-Lopez, “On the </a:t>
            </a:r>
            <a:r>
              <a:rPr lang="it-IT" sz="1700" dirty="0" err="1"/>
              <a:t>feasibility</a:t>
            </a:r>
            <a:r>
              <a:rPr lang="it-IT" sz="1700" dirty="0"/>
              <a:t> of low-cost wearable </a:t>
            </a:r>
            <a:r>
              <a:rPr lang="it-IT" sz="1700" dirty="0" err="1"/>
              <a:t>sensors</a:t>
            </a:r>
            <a:r>
              <a:rPr lang="it-IT" sz="1700" dirty="0"/>
              <a:t> for multi-</a:t>
            </a:r>
            <a:r>
              <a:rPr lang="it-IT" sz="1700" dirty="0" err="1"/>
              <a:t>modal</a:t>
            </a:r>
            <a:r>
              <a:rPr lang="it-IT" sz="1700" dirty="0"/>
              <a:t> 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verification</a:t>
            </a:r>
            <a:r>
              <a:rPr lang="it-IT" sz="1700" dirty="0"/>
              <a:t>”, </a:t>
            </a:r>
            <a:r>
              <a:rPr lang="it-IT" sz="1700" dirty="0" err="1"/>
              <a:t>Sensors</a:t>
            </a:r>
            <a:r>
              <a:rPr lang="it-IT" sz="1700" dirty="0"/>
              <a:t>, 2018</a:t>
            </a:r>
          </a:p>
          <a:p>
            <a:r>
              <a:rPr lang="it-IT" sz="1700" dirty="0"/>
              <a:t>Y. Cao, Q. </a:t>
            </a:r>
            <a:r>
              <a:rPr lang="de-DE" sz="1700" dirty="0"/>
              <a:t>Zhang, F. Li, S. Yang, Y. Wang, </a:t>
            </a:r>
            <a:r>
              <a:rPr lang="it-IT" sz="1700" dirty="0"/>
              <a:t>“</a:t>
            </a:r>
            <a:r>
              <a:rPr lang="it-IT" sz="1700" dirty="0" err="1"/>
              <a:t>PPGPass</a:t>
            </a:r>
            <a:r>
              <a:rPr lang="it-IT" sz="1700" dirty="0"/>
              <a:t>: </a:t>
            </a:r>
            <a:r>
              <a:rPr lang="it-IT" sz="1700" dirty="0" err="1"/>
              <a:t>Nonintrusive</a:t>
            </a:r>
            <a:r>
              <a:rPr lang="it-IT" sz="1700" dirty="0"/>
              <a:t> and secure mobile </a:t>
            </a:r>
            <a:r>
              <a:rPr lang="it-IT" sz="1700" dirty="0" err="1"/>
              <a:t>two-factor</a:t>
            </a:r>
            <a:r>
              <a:rPr lang="it-IT" sz="1700" dirty="0"/>
              <a:t> authentication via </a:t>
            </a:r>
            <a:r>
              <a:rPr lang="it-IT" sz="1700" dirty="0" err="1"/>
              <a:t>wearables</a:t>
            </a:r>
            <a:r>
              <a:rPr lang="it-IT" sz="1700" dirty="0"/>
              <a:t>”, INFOCOM 2020</a:t>
            </a:r>
          </a:p>
          <a:p>
            <a:r>
              <a:rPr lang="it-IT" sz="1700" dirty="0"/>
              <a:t>C. Cornelius, et al., “Who </a:t>
            </a:r>
            <a:r>
              <a:rPr lang="it-IT" sz="1700" dirty="0" err="1"/>
              <a:t>wears</a:t>
            </a:r>
            <a:r>
              <a:rPr lang="it-IT" sz="1700" dirty="0"/>
              <a:t> me? </a:t>
            </a:r>
            <a:r>
              <a:rPr lang="it-IT" sz="1700" dirty="0" err="1"/>
              <a:t>bioimpedance</a:t>
            </a:r>
            <a:r>
              <a:rPr lang="it-IT" sz="1700" dirty="0"/>
              <a:t> </a:t>
            </a:r>
            <a:r>
              <a:rPr lang="it-IT" sz="1700" dirty="0" err="1"/>
              <a:t>as</a:t>
            </a:r>
            <a:r>
              <a:rPr lang="it-IT" sz="1700" dirty="0"/>
              <a:t> a passive </a:t>
            </a:r>
            <a:r>
              <a:rPr lang="it-IT" sz="1700" dirty="0" err="1"/>
              <a:t>biometric</a:t>
            </a:r>
            <a:r>
              <a:rPr lang="it-IT" sz="1700" dirty="0"/>
              <a:t>”, USENIX Conference on Health Security and Privacy, 2012</a:t>
            </a:r>
          </a:p>
          <a:p>
            <a:r>
              <a:rPr lang="it-IT" sz="1700" dirty="0"/>
              <a:t>D. </a:t>
            </a:r>
            <a:r>
              <a:rPr lang="it-IT" sz="1700" dirty="0" err="1"/>
              <a:t>Ekiz</a:t>
            </a:r>
            <a:r>
              <a:rPr lang="it-IT" sz="1700" dirty="0"/>
              <a:t>, Y.S. Can, Y. </a:t>
            </a:r>
            <a:r>
              <a:rPr lang="it-IT" sz="1700" dirty="0" err="1"/>
              <a:t>Dardagan</a:t>
            </a:r>
            <a:r>
              <a:rPr lang="it-IT" sz="1700" dirty="0"/>
              <a:t>, F. </a:t>
            </a:r>
            <a:r>
              <a:rPr lang="it-IT" sz="1700" dirty="0" err="1"/>
              <a:t>Aydar</a:t>
            </a:r>
            <a:r>
              <a:rPr lang="it-IT" sz="1700" dirty="0"/>
              <a:t>, R. </a:t>
            </a:r>
            <a:r>
              <a:rPr lang="it-IT" sz="1700" dirty="0" err="1"/>
              <a:t>Kose</a:t>
            </a:r>
            <a:r>
              <a:rPr lang="it-IT" sz="1700" dirty="0"/>
              <a:t>, C. </a:t>
            </a:r>
            <a:r>
              <a:rPr lang="it-IT" sz="1700" dirty="0" err="1"/>
              <a:t>Ersoy</a:t>
            </a:r>
            <a:r>
              <a:rPr lang="it-IT" sz="1700" dirty="0"/>
              <a:t>, “End-to-end deep multi-</a:t>
            </a:r>
            <a:r>
              <a:rPr lang="it-IT" sz="1700" dirty="0" err="1"/>
              <a:t>modal</a:t>
            </a:r>
            <a:r>
              <a:rPr lang="it-IT" sz="1700" dirty="0"/>
              <a:t> </a:t>
            </a:r>
            <a:r>
              <a:rPr lang="it-IT" sz="1700" dirty="0" err="1"/>
              <a:t>physiological</a:t>
            </a:r>
            <a:r>
              <a:rPr lang="it-IT" sz="1700" dirty="0"/>
              <a:t> authentication with </a:t>
            </a:r>
            <a:r>
              <a:rPr lang="it-IT" sz="1700" dirty="0" err="1"/>
              <a:t>smartbands</a:t>
            </a:r>
            <a:r>
              <a:rPr lang="it-IT" sz="1700" dirty="0"/>
              <a:t>”, IEEE </a:t>
            </a:r>
            <a:r>
              <a:rPr lang="it-IT" sz="1700" dirty="0" err="1"/>
              <a:t>Sensors</a:t>
            </a:r>
            <a:r>
              <a:rPr lang="it-IT" sz="1700" dirty="0"/>
              <a:t> Journal, 2021</a:t>
            </a:r>
          </a:p>
          <a:p>
            <a:r>
              <a:rPr lang="it-IT" sz="1700" dirty="0"/>
              <a:t>T. </a:t>
            </a:r>
            <a:r>
              <a:rPr lang="it-IT" sz="1700" dirty="0" err="1"/>
              <a:t>Enamamu</a:t>
            </a:r>
            <a:r>
              <a:rPr lang="it-IT" sz="1700" dirty="0"/>
              <a:t>, N. </a:t>
            </a:r>
            <a:r>
              <a:rPr lang="it-IT" sz="1700" dirty="0" err="1"/>
              <a:t>Clarcke</a:t>
            </a:r>
            <a:r>
              <a:rPr lang="it-IT" sz="1700" dirty="0"/>
              <a:t>, P. Haskell-Dowland, F. Li, “Smart </a:t>
            </a:r>
            <a:r>
              <a:rPr lang="it-IT" sz="1700" dirty="0" err="1"/>
              <a:t>watch</a:t>
            </a:r>
            <a:r>
              <a:rPr lang="it-IT" sz="1700" dirty="0"/>
              <a:t> </a:t>
            </a:r>
            <a:r>
              <a:rPr lang="it-IT" sz="1700" dirty="0" err="1"/>
              <a:t>based</a:t>
            </a:r>
            <a:r>
              <a:rPr lang="it-IT" sz="1700" dirty="0"/>
              <a:t> body-temperature authentication”, IEEE ICCNI, 2017</a:t>
            </a:r>
          </a:p>
          <a:p>
            <a:r>
              <a:rPr lang="it-IT" sz="1700" dirty="0"/>
              <a:t>S. </a:t>
            </a:r>
            <a:r>
              <a:rPr lang="it-IT" sz="1700" dirty="0" err="1"/>
              <a:t>Hinatsu</a:t>
            </a:r>
            <a:r>
              <a:rPr lang="it-IT" sz="1700" dirty="0"/>
              <a:t> et al., “Attack on PPG </a:t>
            </a:r>
            <a:r>
              <a:rPr lang="it-IT" sz="1700" dirty="0" err="1"/>
              <a:t>Biometrics</a:t>
            </a:r>
            <a:r>
              <a:rPr lang="it-IT" sz="1700" dirty="0"/>
              <a:t>: Presentation Attack by Stealth Recording and </a:t>
            </a:r>
            <a:r>
              <a:rPr lang="it-IT" sz="1700" dirty="0" err="1"/>
              <a:t>Waveform</a:t>
            </a:r>
            <a:r>
              <a:rPr lang="it-IT" sz="1700" dirty="0"/>
              <a:t> </a:t>
            </a:r>
            <a:r>
              <a:rPr lang="it-IT" sz="1700" dirty="0" err="1"/>
              <a:t>Estimation</a:t>
            </a:r>
            <a:r>
              <a:rPr lang="it-IT" sz="1700" dirty="0"/>
              <a:t>”, IEEE EMBC 2021</a:t>
            </a:r>
          </a:p>
          <a:p>
            <a:r>
              <a:rPr lang="it-IT" sz="1700" dirty="0"/>
              <a:t>D. Hwang, B. T</a:t>
            </a:r>
            <a:r>
              <a:rPr lang="fi-FI" sz="1700" dirty="0"/>
              <a:t>aha, D. Lee, D. Hatzinakos, </a:t>
            </a:r>
            <a:r>
              <a:rPr lang="it-IT" sz="1700" dirty="0"/>
              <a:t>“Evaluation of the time </a:t>
            </a:r>
            <a:r>
              <a:rPr lang="it-IT" sz="1700" dirty="0" err="1"/>
              <a:t>stability</a:t>
            </a:r>
            <a:r>
              <a:rPr lang="it-IT" sz="1700" dirty="0"/>
              <a:t> and </a:t>
            </a:r>
            <a:r>
              <a:rPr lang="it-IT" sz="1700" dirty="0" err="1"/>
              <a:t>uniqueness</a:t>
            </a:r>
            <a:r>
              <a:rPr lang="it-IT" sz="1700" dirty="0"/>
              <a:t> in PPG-</a:t>
            </a:r>
            <a:r>
              <a:rPr lang="it-IT" sz="1700" dirty="0" err="1"/>
              <a:t>based</a:t>
            </a:r>
            <a:r>
              <a:rPr lang="it-IT" sz="1700" dirty="0"/>
              <a:t> </a:t>
            </a:r>
            <a:r>
              <a:rPr lang="it-IT" sz="1700" dirty="0" err="1"/>
              <a:t>biometric</a:t>
            </a:r>
            <a:r>
              <a:rPr lang="it-IT" sz="1700" dirty="0"/>
              <a:t> system”, IEEE TIFS, 2021</a:t>
            </a:r>
          </a:p>
          <a:p>
            <a:r>
              <a:rPr lang="it-IT" sz="1700" dirty="0"/>
              <a:t>H. Kim et al., “A wearable </a:t>
            </a:r>
            <a:r>
              <a:rPr lang="it-IT" sz="1700" dirty="0" err="1"/>
              <a:t>wrist</a:t>
            </a:r>
            <a:r>
              <a:rPr lang="it-IT" sz="1700" dirty="0"/>
              <a:t> band-</a:t>
            </a:r>
            <a:r>
              <a:rPr lang="it-IT" sz="1700" dirty="0" err="1"/>
              <a:t>type</a:t>
            </a:r>
            <a:r>
              <a:rPr lang="it-IT" sz="1700" dirty="0"/>
              <a:t> system for </a:t>
            </a:r>
            <a:r>
              <a:rPr lang="it-IT" sz="1700" dirty="0" err="1"/>
              <a:t>multimodal</a:t>
            </a:r>
            <a:r>
              <a:rPr lang="it-IT" sz="1700" dirty="0"/>
              <a:t> </a:t>
            </a:r>
            <a:r>
              <a:rPr lang="it-IT" sz="1700" dirty="0" err="1"/>
              <a:t>biometrics</a:t>
            </a:r>
            <a:r>
              <a:rPr lang="it-IT" sz="1700" dirty="0"/>
              <a:t> </a:t>
            </a:r>
            <a:r>
              <a:rPr lang="it-IT" sz="1700" dirty="0" err="1"/>
              <a:t>integrated</a:t>
            </a:r>
            <a:r>
              <a:rPr lang="it-IT" sz="1700" dirty="0"/>
              <a:t> with </a:t>
            </a:r>
            <a:r>
              <a:rPr lang="it-IT" sz="1700" dirty="0" err="1"/>
              <a:t>multispectral</a:t>
            </a:r>
            <a:r>
              <a:rPr lang="it-IT" sz="1700" dirty="0"/>
              <a:t> </a:t>
            </a:r>
            <a:r>
              <a:rPr lang="it-IT" sz="1700" dirty="0" err="1"/>
              <a:t>skin</a:t>
            </a:r>
            <a:r>
              <a:rPr lang="it-IT" sz="1700" dirty="0"/>
              <a:t> </a:t>
            </a:r>
            <a:r>
              <a:rPr lang="it-IT" sz="1700" dirty="0" err="1"/>
              <a:t>photomatrix</a:t>
            </a:r>
            <a:r>
              <a:rPr lang="it-IT" sz="1700" dirty="0"/>
              <a:t> and </a:t>
            </a:r>
            <a:r>
              <a:rPr lang="it-IT" sz="1700" dirty="0" err="1"/>
              <a:t>electrocardiogram</a:t>
            </a:r>
            <a:r>
              <a:rPr lang="it-IT" sz="1700" dirty="0"/>
              <a:t> </a:t>
            </a:r>
            <a:r>
              <a:rPr lang="it-IT" sz="1700" dirty="0" err="1"/>
              <a:t>sensors</a:t>
            </a:r>
            <a:r>
              <a:rPr lang="it-IT" sz="1700" dirty="0"/>
              <a:t>”, </a:t>
            </a:r>
            <a:r>
              <a:rPr lang="it-IT" sz="1700" dirty="0" err="1"/>
              <a:t>Sensors</a:t>
            </a:r>
            <a:r>
              <a:rPr lang="it-IT" sz="1700" dirty="0"/>
              <a:t>, 2018</a:t>
            </a:r>
          </a:p>
          <a:p>
            <a:r>
              <a:rPr lang="it-IT" sz="1700" dirty="0"/>
              <a:t>E. Lee, A. Ho, Y. Wang, C. Huang, C. Lee, “Cross-domain </a:t>
            </a:r>
            <a:r>
              <a:rPr lang="it-IT" sz="1700" dirty="0" err="1"/>
              <a:t>adaptation</a:t>
            </a:r>
            <a:r>
              <a:rPr lang="it-IT" sz="1700" dirty="0"/>
              <a:t> for 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identification</a:t>
            </a:r>
            <a:r>
              <a:rPr lang="it-IT" sz="1700" dirty="0"/>
              <a:t> </a:t>
            </a:r>
            <a:r>
              <a:rPr lang="it-IT" sz="1700" dirty="0" err="1"/>
              <a:t>using</a:t>
            </a:r>
            <a:r>
              <a:rPr lang="it-IT" sz="1700" dirty="0"/>
              <a:t> </a:t>
            </a:r>
            <a:r>
              <a:rPr lang="it-IT" sz="1700" dirty="0" err="1"/>
              <a:t>photoplethysmogram</a:t>
            </a:r>
            <a:r>
              <a:rPr lang="it-IT" sz="1700" dirty="0"/>
              <a:t>”, IEEE ICASSP 2020</a:t>
            </a:r>
          </a:p>
          <a:p>
            <a:r>
              <a:rPr lang="it-IT" sz="1700" dirty="0"/>
              <a:t>F. Lehmann, D. </a:t>
            </a:r>
            <a:r>
              <a:rPr lang="it-IT" sz="1700" dirty="0" err="1"/>
              <a:t>Buschek</a:t>
            </a:r>
            <a:r>
              <a:rPr lang="it-IT" sz="1700" dirty="0"/>
              <a:t>, “</a:t>
            </a:r>
            <a:r>
              <a:rPr lang="it-IT" sz="1700" dirty="0" err="1"/>
              <a:t>Heartbeats</a:t>
            </a:r>
            <a:r>
              <a:rPr lang="it-IT" sz="1700" dirty="0"/>
              <a:t> in the wild: A field study </a:t>
            </a:r>
            <a:r>
              <a:rPr lang="it-IT" sz="1700" dirty="0" err="1"/>
              <a:t>exploring</a:t>
            </a:r>
            <a:r>
              <a:rPr lang="it-IT" sz="1700" dirty="0"/>
              <a:t> ECG </a:t>
            </a:r>
            <a:r>
              <a:rPr lang="it-IT" sz="1700" dirty="0" err="1"/>
              <a:t>biometrics</a:t>
            </a:r>
            <a:r>
              <a:rPr lang="it-IT" sz="1700" dirty="0"/>
              <a:t> in </a:t>
            </a:r>
            <a:r>
              <a:rPr lang="it-IT" sz="1700" dirty="0" err="1"/>
              <a:t>everyday</a:t>
            </a:r>
            <a:r>
              <a:rPr lang="it-IT" sz="1700" dirty="0"/>
              <a:t> life”, CHI SIGCHI 2020</a:t>
            </a:r>
          </a:p>
          <a:p>
            <a:r>
              <a:rPr lang="it-IT" sz="1700" dirty="0"/>
              <a:t>S. </a:t>
            </a:r>
            <a:r>
              <a:rPr lang="it-IT" sz="1700" dirty="0" err="1"/>
              <a:t>Mahto</a:t>
            </a:r>
            <a:r>
              <a:rPr lang="it-IT" sz="1700" dirty="0"/>
              <a:t>, T. </a:t>
            </a:r>
            <a:r>
              <a:rPr lang="it-IT" sz="1700" dirty="0" err="1"/>
              <a:t>Arakawa</a:t>
            </a:r>
            <a:r>
              <a:rPr lang="it-IT" sz="1700" dirty="0"/>
              <a:t>, T. </a:t>
            </a:r>
            <a:r>
              <a:rPr lang="it-IT" sz="1700" dirty="0" err="1"/>
              <a:t>Koshinaka</a:t>
            </a:r>
            <a:r>
              <a:rPr lang="it-IT" sz="1700" dirty="0"/>
              <a:t>, "</a:t>
            </a:r>
            <a:r>
              <a:rPr lang="it-IT" sz="1700" dirty="0" err="1"/>
              <a:t>Ear</a:t>
            </a:r>
            <a:r>
              <a:rPr lang="it-IT" sz="1700" dirty="0"/>
              <a:t> Acoustic </a:t>
            </a:r>
            <a:r>
              <a:rPr lang="it-IT" sz="1700" dirty="0" err="1"/>
              <a:t>Biometrics</a:t>
            </a:r>
            <a:r>
              <a:rPr lang="it-IT" sz="1700" dirty="0"/>
              <a:t> Using </a:t>
            </a:r>
            <a:r>
              <a:rPr lang="it-IT" sz="1700" dirty="0" err="1"/>
              <a:t>Inaudible</a:t>
            </a:r>
            <a:r>
              <a:rPr lang="it-IT" sz="1700" dirty="0"/>
              <a:t> </a:t>
            </a:r>
            <a:r>
              <a:rPr lang="it-IT" sz="1700" dirty="0" err="1"/>
              <a:t>Signals</a:t>
            </a:r>
            <a:r>
              <a:rPr lang="it-IT" sz="1700" dirty="0"/>
              <a:t> and </a:t>
            </a:r>
            <a:r>
              <a:rPr lang="it-IT" sz="1700" dirty="0" err="1"/>
              <a:t>Its</a:t>
            </a:r>
            <a:r>
              <a:rPr lang="it-IT" sz="1700" dirty="0"/>
              <a:t> Application to </a:t>
            </a:r>
            <a:r>
              <a:rPr lang="it-IT" sz="1700" dirty="0" err="1"/>
              <a:t>Continuous</a:t>
            </a:r>
            <a:r>
              <a:rPr lang="it-IT" sz="1700" dirty="0"/>
              <a:t> User Authentication", EUSIPCO 2018 </a:t>
            </a:r>
          </a:p>
          <a:p>
            <a:r>
              <a:rPr lang="it-IT" sz="1700" dirty="0"/>
              <a:t>E. Maiorana, “Deep learning for EEG-</a:t>
            </a:r>
            <a:r>
              <a:rPr lang="it-IT" sz="1700" dirty="0" err="1"/>
              <a:t>based</a:t>
            </a:r>
            <a:r>
              <a:rPr lang="it-IT" sz="1700" dirty="0"/>
              <a:t> 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recognition</a:t>
            </a:r>
            <a:r>
              <a:rPr lang="it-IT" sz="1700" dirty="0"/>
              <a:t>”, </a:t>
            </a:r>
            <a:r>
              <a:rPr lang="it-IT" sz="1700" dirty="0" err="1"/>
              <a:t>Neurocomputing</a:t>
            </a:r>
            <a:r>
              <a:rPr lang="it-IT" sz="1700" dirty="0"/>
              <a:t>, Vol. 410(14), pp: 374-386, 2020</a:t>
            </a:r>
          </a:p>
          <a:p>
            <a:endParaRPr lang="it-IT" sz="1700" dirty="0"/>
          </a:p>
          <a:p>
            <a:endParaRPr lang="it-IT" sz="1700" dirty="0"/>
          </a:p>
          <a:p>
            <a:endParaRPr lang="it-IT" sz="17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8227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700" dirty="0"/>
              <a:t>E. Maiorana, “Learning deep features for task-</a:t>
            </a:r>
            <a:r>
              <a:rPr lang="it-IT" sz="1700" dirty="0" err="1"/>
              <a:t>independent</a:t>
            </a:r>
            <a:r>
              <a:rPr lang="it-IT" sz="1700" dirty="0"/>
              <a:t> EEG-</a:t>
            </a:r>
            <a:r>
              <a:rPr lang="it-IT" sz="1700" dirty="0" err="1"/>
              <a:t>based</a:t>
            </a:r>
            <a:r>
              <a:rPr lang="it-IT" sz="1700" dirty="0"/>
              <a:t> 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verification</a:t>
            </a:r>
            <a:r>
              <a:rPr lang="it-IT" sz="1700" dirty="0"/>
              <a:t>”, Pattern Recognition Letters, Vol. 143, pp: 122-129, 2021</a:t>
            </a:r>
          </a:p>
          <a:p>
            <a:r>
              <a:rPr lang="it-IT" sz="1700" dirty="0"/>
              <a:t>E. Maiorana, "A Survey on </a:t>
            </a:r>
            <a:r>
              <a:rPr lang="it-IT" sz="1700" dirty="0" err="1"/>
              <a:t>Biometric</a:t>
            </a:r>
            <a:r>
              <a:rPr lang="it-IT" sz="1700" dirty="0"/>
              <a:t> Recognition </a:t>
            </a:r>
            <a:r>
              <a:rPr lang="it-IT" sz="1700" dirty="0" err="1"/>
              <a:t>using</a:t>
            </a:r>
            <a:r>
              <a:rPr lang="it-IT" sz="1700" dirty="0"/>
              <a:t> Wearable Devices", Pattern Recognition Letters, 2022</a:t>
            </a:r>
          </a:p>
          <a:p>
            <a:r>
              <a:rPr lang="it-IT" sz="1700" dirty="0"/>
              <a:t>E. Maiorana, C. Romano, C. Massaroni, E. Schena, “BIOWISH: </a:t>
            </a:r>
            <a:r>
              <a:rPr lang="it-IT" sz="1700" dirty="0" err="1"/>
              <a:t>Biometric</a:t>
            </a:r>
            <a:r>
              <a:rPr lang="it-IT" sz="1700" dirty="0"/>
              <a:t> Recognition </a:t>
            </a:r>
            <a:r>
              <a:rPr lang="it-IT" sz="1700" dirty="0" err="1"/>
              <a:t>using</a:t>
            </a:r>
            <a:r>
              <a:rPr lang="it-IT" sz="1700" dirty="0"/>
              <a:t> Wearable </a:t>
            </a:r>
            <a:r>
              <a:rPr lang="it-IT" sz="1700" dirty="0" err="1"/>
              <a:t>Inertial</a:t>
            </a:r>
            <a:r>
              <a:rPr lang="it-IT" sz="1700" dirty="0"/>
              <a:t> </a:t>
            </a:r>
            <a:r>
              <a:rPr lang="it-IT" sz="1700" dirty="0" err="1"/>
              <a:t>Sensors</a:t>
            </a:r>
            <a:r>
              <a:rPr lang="it-IT" sz="1700" dirty="0"/>
              <a:t> </a:t>
            </a:r>
            <a:r>
              <a:rPr lang="it-IT" sz="1700" dirty="0" err="1"/>
              <a:t>detecting</a:t>
            </a:r>
            <a:r>
              <a:rPr lang="it-IT" sz="1700" dirty="0"/>
              <a:t> Heart Activity”, </a:t>
            </a:r>
            <a:r>
              <a:rPr lang="en-US" sz="1700" dirty="0"/>
              <a:t>IEEE Transactions on Dependable and Secure Computing</a:t>
            </a:r>
            <a:r>
              <a:rPr lang="it-IT" sz="1700" dirty="0"/>
              <a:t>, pp. 1-14, 2023</a:t>
            </a:r>
          </a:p>
          <a:p>
            <a:r>
              <a:rPr lang="en-US" sz="1700" dirty="0"/>
              <a:t>E. Maiorana, “Transmuting Wearable Sensor Data: From Inertial to Electrical-like Measurements of Heart Activity”, </a:t>
            </a:r>
            <a:r>
              <a:rPr lang="en-US" sz="1700" dirty="0" err="1"/>
              <a:t>DeLTA</a:t>
            </a:r>
            <a:r>
              <a:rPr lang="en-US" sz="1700" dirty="0"/>
              <a:t> 2024</a:t>
            </a:r>
          </a:p>
          <a:p>
            <a:r>
              <a:rPr lang="it-IT" sz="1700" dirty="0"/>
              <a:t>T. Nakamura, V. </a:t>
            </a:r>
            <a:r>
              <a:rPr lang="it-IT" sz="1700" dirty="0" err="1"/>
              <a:t>Goverdovsky</a:t>
            </a:r>
            <a:r>
              <a:rPr lang="it-IT" sz="1700" dirty="0"/>
              <a:t>, D. Mandic, “In-</a:t>
            </a:r>
            <a:r>
              <a:rPr lang="it-IT" sz="1700" dirty="0" err="1"/>
              <a:t>ear</a:t>
            </a:r>
            <a:r>
              <a:rPr lang="it-IT" sz="1700" dirty="0"/>
              <a:t> EEG </a:t>
            </a:r>
            <a:r>
              <a:rPr lang="it-IT" sz="1700" dirty="0" err="1"/>
              <a:t>biometrics</a:t>
            </a:r>
            <a:r>
              <a:rPr lang="it-IT" sz="1700" dirty="0"/>
              <a:t> for </a:t>
            </a:r>
            <a:r>
              <a:rPr lang="it-IT" sz="1700" dirty="0" err="1"/>
              <a:t>feasible</a:t>
            </a:r>
            <a:r>
              <a:rPr lang="it-IT" sz="1700" dirty="0"/>
              <a:t> and </a:t>
            </a:r>
            <a:r>
              <a:rPr lang="it-IT" sz="1700" dirty="0" err="1"/>
              <a:t>readily</a:t>
            </a:r>
            <a:r>
              <a:rPr lang="it-IT" sz="1700" dirty="0"/>
              <a:t> </a:t>
            </a:r>
            <a:r>
              <a:rPr lang="it-IT" sz="1700" dirty="0" err="1"/>
              <a:t>collectable</a:t>
            </a:r>
            <a:r>
              <a:rPr lang="it-IT" sz="1700" dirty="0"/>
              <a:t> </a:t>
            </a:r>
            <a:r>
              <a:rPr lang="it-IT" sz="1700" dirty="0" err="1"/>
              <a:t>real</a:t>
            </a:r>
            <a:r>
              <a:rPr lang="it-IT" sz="1700" dirty="0"/>
              <a:t>-world </a:t>
            </a:r>
            <a:r>
              <a:rPr lang="it-IT" sz="1700" dirty="0" err="1"/>
              <a:t>person</a:t>
            </a:r>
            <a:r>
              <a:rPr lang="it-IT" sz="1700" dirty="0"/>
              <a:t> authentication”, IEEE TIFS, 2018</a:t>
            </a:r>
          </a:p>
          <a:p>
            <a:r>
              <a:rPr lang="it-IT" sz="1700" dirty="0"/>
              <a:t>Z. Nie, Y. Liu, C. </a:t>
            </a:r>
            <a:r>
              <a:rPr lang="it-IT" sz="1700" dirty="0" err="1"/>
              <a:t>Duan</a:t>
            </a:r>
            <a:r>
              <a:rPr lang="it-IT" sz="1700" dirty="0"/>
              <a:t>, Z. </a:t>
            </a:r>
            <a:r>
              <a:rPr lang="it-IT" sz="1700" dirty="0" err="1"/>
              <a:t>Ruan</a:t>
            </a:r>
            <a:r>
              <a:rPr lang="it-IT" sz="1700" dirty="0"/>
              <a:t>, J. Li, L. Wang “Wearable </a:t>
            </a:r>
            <a:r>
              <a:rPr lang="it-IT" sz="1700" dirty="0" err="1"/>
              <a:t>biometric</a:t>
            </a:r>
            <a:r>
              <a:rPr lang="it-IT" sz="1700" dirty="0"/>
              <a:t> authentication </a:t>
            </a:r>
            <a:r>
              <a:rPr lang="it-IT" sz="1700" dirty="0" err="1"/>
              <a:t>based</a:t>
            </a:r>
            <a:r>
              <a:rPr lang="it-IT" sz="1700" dirty="0"/>
              <a:t> on human body </a:t>
            </a:r>
            <a:r>
              <a:rPr lang="it-IT" sz="1700" dirty="0" err="1"/>
              <a:t>communication</a:t>
            </a:r>
            <a:r>
              <a:rPr lang="it-IT" sz="1700" dirty="0"/>
              <a:t>”, IEEE BSN 2015</a:t>
            </a:r>
          </a:p>
          <a:p>
            <a:r>
              <a:rPr lang="it-IT" sz="1700" dirty="0"/>
              <a:t>A. </a:t>
            </a:r>
            <a:r>
              <a:rPr lang="it-IT" sz="1700" dirty="0" err="1"/>
              <a:t>Ometov</a:t>
            </a:r>
            <a:r>
              <a:rPr lang="it-IT" sz="1700" dirty="0"/>
              <a:t> et al., "A Survey on Wearable Technology: History, State-of-the-Art and </a:t>
            </a:r>
            <a:r>
              <a:rPr lang="it-IT" sz="1700" dirty="0" err="1"/>
              <a:t>Current</a:t>
            </a:r>
            <a:r>
              <a:rPr lang="it-IT" sz="1700" dirty="0"/>
              <a:t> Challenges", Computer Networks, 2021.</a:t>
            </a:r>
          </a:p>
          <a:p>
            <a:r>
              <a:rPr lang="it-IT" sz="1700" dirty="0"/>
              <a:t>J.R. Pinto and J.S. Cardoso, “</a:t>
            </a:r>
            <a:r>
              <a:rPr lang="it-IT" sz="1700" dirty="0" err="1"/>
              <a:t>Explaining</a:t>
            </a:r>
            <a:r>
              <a:rPr lang="it-IT" sz="1700" dirty="0"/>
              <a:t> ECG </a:t>
            </a:r>
            <a:r>
              <a:rPr lang="it-IT" sz="1700" dirty="0" err="1"/>
              <a:t>Biometrics</a:t>
            </a:r>
            <a:r>
              <a:rPr lang="it-IT" sz="1700" dirty="0"/>
              <a:t>: </a:t>
            </a:r>
            <a:r>
              <a:rPr lang="it-IT" sz="1700" dirty="0" err="1"/>
              <a:t>Is</a:t>
            </a:r>
            <a:r>
              <a:rPr lang="it-IT" sz="1700" dirty="0"/>
              <a:t> </a:t>
            </a:r>
            <a:r>
              <a:rPr lang="it-IT" sz="1700" dirty="0" err="1"/>
              <a:t>It</a:t>
            </a:r>
            <a:r>
              <a:rPr lang="it-IT" sz="1700" dirty="0"/>
              <a:t> </a:t>
            </a:r>
            <a:r>
              <a:rPr lang="it-IT" sz="1700" dirty="0" err="1"/>
              <a:t>All</a:t>
            </a:r>
            <a:r>
              <a:rPr lang="it-IT" sz="1700" dirty="0"/>
              <a:t> In The QRS?”, BIOSIG 2020</a:t>
            </a:r>
          </a:p>
          <a:p>
            <a:r>
              <a:rPr lang="it-IT" sz="1700" dirty="0"/>
              <a:t>R. </a:t>
            </a:r>
            <a:r>
              <a:rPr lang="it-IT" sz="1700" dirty="0" err="1"/>
              <a:t>Raji</a:t>
            </a:r>
            <a:r>
              <a:rPr lang="it-IT" sz="1700" dirty="0"/>
              <a:t>, M. </a:t>
            </a:r>
            <a:r>
              <a:rPr lang="en-US" sz="1700" dirty="0" err="1"/>
              <a:t>Adjeisah</a:t>
            </a:r>
            <a:r>
              <a:rPr lang="en-US" sz="1700" dirty="0"/>
              <a:t>, X. Miao, A. Wan, </a:t>
            </a:r>
            <a:r>
              <a:rPr lang="it-IT" sz="1700" dirty="0"/>
              <a:t>“A </a:t>
            </a:r>
            <a:r>
              <a:rPr lang="it-IT" sz="1700" dirty="0" err="1"/>
              <a:t>novel</a:t>
            </a:r>
            <a:r>
              <a:rPr lang="it-IT" sz="1700" dirty="0"/>
              <a:t> </a:t>
            </a:r>
            <a:r>
              <a:rPr lang="it-IT" sz="1700" dirty="0" err="1"/>
              <a:t>respiration</a:t>
            </a:r>
            <a:r>
              <a:rPr lang="it-IT" sz="1700" dirty="0"/>
              <a:t> pattern </a:t>
            </a:r>
            <a:r>
              <a:rPr lang="it-IT" sz="1700" dirty="0" err="1"/>
              <a:t>biometric</a:t>
            </a:r>
            <a:r>
              <a:rPr lang="it-IT" sz="1700" dirty="0"/>
              <a:t> </a:t>
            </a:r>
            <a:r>
              <a:rPr lang="it-IT" sz="1700" dirty="0" err="1"/>
              <a:t>prediction</a:t>
            </a:r>
            <a:r>
              <a:rPr lang="it-IT" sz="1700" dirty="0"/>
              <a:t> system </a:t>
            </a:r>
            <a:r>
              <a:rPr lang="it-IT" sz="1700" dirty="0" err="1"/>
              <a:t>based</a:t>
            </a:r>
            <a:r>
              <a:rPr lang="it-IT" sz="1700" dirty="0"/>
              <a:t> on </a:t>
            </a:r>
            <a:r>
              <a:rPr lang="it-IT" sz="1700" dirty="0" err="1"/>
              <a:t>artificial</a:t>
            </a:r>
            <a:r>
              <a:rPr lang="it-IT" sz="1700" dirty="0"/>
              <a:t> </a:t>
            </a:r>
            <a:r>
              <a:rPr lang="it-IT" sz="1700" dirty="0" err="1"/>
              <a:t>neural</a:t>
            </a:r>
            <a:r>
              <a:rPr lang="it-IT" sz="1700" dirty="0"/>
              <a:t> network”, Sensor Review, 2020</a:t>
            </a:r>
          </a:p>
          <a:p>
            <a:r>
              <a:rPr lang="it-IT" sz="1700" dirty="0"/>
              <a:t>W. </a:t>
            </a:r>
            <a:r>
              <a:rPr lang="it-IT" sz="1700" dirty="0" err="1"/>
              <a:t>Saadat</a:t>
            </a:r>
            <a:r>
              <a:rPr lang="it-IT" sz="1700" dirty="0"/>
              <a:t>, S. </a:t>
            </a:r>
            <a:r>
              <a:rPr lang="it-IT" sz="1700" dirty="0" err="1"/>
              <a:t>Raurale</a:t>
            </a:r>
            <a:r>
              <a:rPr lang="it-IT" sz="1700" dirty="0"/>
              <a:t>, G. Conway, J. </a:t>
            </a:r>
            <a:r>
              <a:rPr lang="it-IT" sz="1700" dirty="0" err="1"/>
              <a:t>McAllister</a:t>
            </a:r>
            <a:r>
              <a:rPr lang="it-IT" sz="1700" dirty="0"/>
              <a:t>, “Wearable </a:t>
            </a:r>
            <a:r>
              <a:rPr lang="it-IT" sz="1700" dirty="0" err="1"/>
              <a:t>antennas</a:t>
            </a:r>
            <a:r>
              <a:rPr lang="it-IT" sz="1700" dirty="0"/>
              <a:t> for human </a:t>
            </a:r>
            <a:r>
              <a:rPr lang="it-IT" sz="1700" dirty="0" err="1"/>
              <a:t>identification</a:t>
            </a:r>
            <a:r>
              <a:rPr lang="it-IT" sz="1700" dirty="0"/>
              <a:t> at 2.45 GHz. IEEE </a:t>
            </a:r>
            <a:r>
              <a:rPr lang="it-IT" sz="1700" dirty="0" err="1"/>
              <a:t>Transactions</a:t>
            </a:r>
            <a:r>
              <a:rPr lang="it-IT" sz="1700" dirty="0"/>
              <a:t> on Antenna </a:t>
            </a:r>
            <a:r>
              <a:rPr lang="it-IT" sz="1700" dirty="0" err="1"/>
              <a:t>Propagation</a:t>
            </a:r>
            <a:r>
              <a:rPr lang="it-IT" sz="1700" dirty="0"/>
              <a:t>, 2022</a:t>
            </a:r>
          </a:p>
          <a:p>
            <a:r>
              <a:rPr lang="it-IT" sz="1700" dirty="0"/>
              <a:t>S. </a:t>
            </a:r>
            <a:r>
              <a:rPr lang="it-IT" sz="1700" dirty="0" err="1"/>
              <a:t>Schneegass</a:t>
            </a:r>
            <a:r>
              <a:rPr lang="it-IT" sz="1700" dirty="0"/>
              <a:t>, Y. </a:t>
            </a:r>
            <a:r>
              <a:rPr lang="it-IT" sz="1700" dirty="0" err="1"/>
              <a:t>Oualil</a:t>
            </a:r>
            <a:r>
              <a:rPr lang="it-IT" sz="1700" dirty="0"/>
              <a:t>, A. </a:t>
            </a:r>
            <a:r>
              <a:rPr lang="it-IT" sz="1700" dirty="0" err="1"/>
              <a:t>Bulling</a:t>
            </a:r>
            <a:r>
              <a:rPr lang="it-IT" sz="1700" dirty="0"/>
              <a:t>, “</a:t>
            </a:r>
            <a:r>
              <a:rPr lang="it-IT" sz="1700" dirty="0" err="1"/>
              <a:t>Skullconduct</a:t>
            </a:r>
            <a:r>
              <a:rPr lang="it-IT" sz="1700" dirty="0"/>
              <a:t>: </a:t>
            </a:r>
            <a:r>
              <a:rPr lang="it-IT" sz="1700" dirty="0" err="1"/>
              <a:t>Biometric</a:t>
            </a:r>
            <a:r>
              <a:rPr lang="it-IT" sz="1700" dirty="0"/>
              <a:t> user </a:t>
            </a:r>
            <a:r>
              <a:rPr lang="it-IT" sz="1700" dirty="0" err="1"/>
              <a:t>identification</a:t>
            </a:r>
            <a:r>
              <a:rPr lang="it-IT" sz="1700" dirty="0"/>
              <a:t> on eyewear computers </a:t>
            </a:r>
            <a:r>
              <a:rPr lang="it-IT" sz="1700" dirty="0" err="1"/>
              <a:t>using</a:t>
            </a:r>
            <a:r>
              <a:rPr lang="it-IT" sz="1700" dirty="0"/>
              <a:t> bone </a:t>
            </a:r>
            <a:r>
              <a:rPr lang="it-IT" sz="1700" dirty="0" err="1"/>
              <a:t>conduction</a:t>
            </a:r>
            <a:r>
              <a:rPr lang="it-IT" sz="1700" dirty="0"/>
              <a:t> </a:t>
            </a:r>
            <a:r>
              <a:rPr lang="it-IT" sz="1700" dirty="0" err="1"/>
              <a:t>through</a:t>
            </a:r>
            <a:r>
              <a:rPr lang="it-IT" sz="1700" dirty="0"/>
              <a:t> the </a:t>
            </a:r>
            <a:r>
              <a:rPr lang="it-IT" sz="1700" dirty="0" err="1"/>
              <a:t>skull</a:t>
            </a:r>
            <a:r>
              <a:rPr lang="it-IT" sz="1700" dirty="0"/>
              <a:t>”, CHI Conference on Human </a:t>
            </a:r>
            <a:r>
              <a:rPr lang="it-IT" sz="1700" dirty="0" err="1"/>
              <a:t>Factors</a:t>
            </a:r>
            <a:r>
              <a:rPr lang="it-IT" sz="1700" dirty="0"/>
              <a:t> in Computing Systems 2016</a:t>
            </a:r>
          </a:p>
          <a:p>
            <a:r>
              <a:rPr lang="it-IT" sz="1700" dirty="0"/>
              <a:t>K. </a:t>
            </a:r>
            <a:r>
              <a:rPr lang="it-IT" sz="1700" dirty="0" err="1"/>
              <a:t>Suzaki</a:t>
            </a:r>
            <a:r>
              <a:rPr lang="it-IT" sz="1700" dirty="0"/>
              <a:t>, K. Shimizu, K. </a:t>
            </a:r>
            <a:r>
              <a:rPr lang="it-IT" sz="1700" dirty="0" err="1"/>
              <a:t>Oguchi</a:t>
            </a:r>
            <a:r>
              <a:rPr lang="it-IT" sz="1700" dirty="0"/>
              <a:t>, “</a:t>
            </a:r>
            <a:r>
              <a:rPr lang="it-IT" sz="1700" dirty="0" err="1"/>
              <a:t>Feasible</a:t>
            </a:r>
            <a:r>
              <a:rPr lang="it-IT" sz="1700" dirty="0"/>
              <a:t> personal </a:t>
            </a:r>
            <a:r>
              <a:rPr lang="it-IT" sz="1700" dirty="0" err="1"/>
              <a:t>identification</a:t>
            </a:r>
            <a:r>
              <a:rPr lang="it-IT" sz="1700" dirty="0"/>
              <a:t> by </a:t>
            </a:r>
            <a:r>
              <a:rPr lang="it-IT" sz="1700" dirty="0" err="1"/>
              <a:t>eye</a:t>
            </a:r>
            <a:r>
              <a:rPr lang="it-IT" sz="1700" dirty="0"/>
              <a:t> </a:t>
            </a:r>
            <a:r>
              <a:rPr lang="it-IT" sz="1700" dirty="0" err="1"/>
              <a:t>blinking</a:t>
            </a:r>
            <a:r>
              <a:rPr lang="it-IT" sz="1700" dirty="0"/>
              <a:t> </a:t>
            </a:r>
            <a:r>
              <a:rPr lang="it-IT" sz="1700" dirty="0" err="1"/>
              <a:t>using</a:t>
            </a:r>
            <a:r>
              <a:rPr lang="it-IT" sz="1700" dirty="0"/>
              <a:t> wearable device, IEEE CSPA 2019</a:t>
            </a:r>
          </a:p>
          <a:p>
            <a:r>
              <a:rPr lang="it-IT" sz="1700" dirty="0"/>
              <a:t>U. Yadav, S. Abbas, D. </a:t>
            </a:r>
            <a:r>
              <a:rPr lang="it-IT" sz="1700" dirty="0" err="1"/>
              <a:t>Hatzinakos</a:t>
            </a:r>
            <a:r>
              <a:rPr lang="it-IT" sz="1700" dirty="0"/>
              <a:t>, “Evaluation of PPG </a:t>
            </a:r>
            <a:r>
              <a:rPr lang="it-IT" sz="1700" dirty="0" err="1"/>
              <a:t>biometrics</a:t>
            </a:r>
            <a:r>
              <a:rPr lang="it-IT" sz="1700" dirty="0"/>
              <a:t> for authentication in </a:t>
            </a:r>
            <a:r>
              <a:rPr lang="it-IT" sz="1700" dirty="0" err="1"/>
              <a:t>different</a:t>
            </a:r>
            <a:r>
              <a:rPr lang="it-IT" sz="1700" dirty="0"/>
              <a:t> </a:t>
            </a:r>
            <a:r>
              <a:rPr lang="it-IT" sz="1700" dirty="0" err="1"/>
              <a:t>states</a:t>
            </a:r>
            <a:r>
              <a:rPr lang="it-IT" sz="1700" dirty="0"/>
              <a:t>”, IEEE ICB 2021</a:t>
            </a:r>
          </a:p>
          <a:p>
            <a:r>
              <a:rPr lang="it-IT" sz="1700" dirty="0"/>
              <a:t>B. Yang and W. Lee, “Human body </a:t>
            </a:r>
            <a:r>
              <a:rPr lang="it-IT" sz="1700" dirty="0" err="1"/>
              <a:t>odor</a:t>
            </a:r>
            <a:r>
              <a:rPr lang="it-IT" sz="1700" dirty="0"/>
              <a:t> </a:t>
            </a:r>
            <a:r>
              <a:rPr lang="it-IT" sz="1700" dirty="0" err="1"/>
              <a:t>based</a:t>
            </a:r>
            <a:r>
              <a:rPr lang="it-IT" sz="1700" dirty="0"/>
              <a:t> authentication </a:t>
            </a:r>
            <a:r>
              <a:rPr lang="it-IT" sz="1700" dirty="0" err="1"/>
              <a:t>using</a:t>
            </a:r>
            <a:r>
              <a:rPr lang="it-IT" sz="1700" dirty="0"/>
              <a:t> machine learning”, IEEE Symposium Series on </a:t>
            </a:r>
            <a:r>
              <a:rPr lang="it-IT" sz="1700" dirty="0" err="1"/>
              <a:t>Computational</a:t>
            </a:r>
            <a:r>
              <a:rPr lang="it-IT" sz="1700" dirty="0"/>
              <a:t> Intelligence 2018</a:t>
            </a:r>
          </a:p>
          <a:p>
            <a:endParaRPr lang="it-IT" sz="1700" dirty="0"/>
          </a:p>
          <a:p>
            <a:endParaRPr lang="it-IT" sz="17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447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6C15A7"/>
                </a:solidFill>
              </a:rPr>
              <a:t>Thanks for your attention!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Questions?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6C15A7"/>
                </a:solidFill>
              </a:rPr>
              <a:t>emanuele.maiorana@uniroma3.it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27964" y="44624"/>
            <a:ext cx="12064833" cy="576064"/>
          </a:xfrm>
          <a:solidFill>
            <a:schemeClr val="bg1"/>
          </a:solidFill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Titolo 2"/>
          <p:cNvSpPr txBox="1">
            <a:spLocks/>
          </p:cNvSpPr>
          <p:nvPr/>
        </p:nvSpPr>
        <p:spPr>
          <a:xfrm>
            <a:off x="678" y="6292096"/>
            <a:ext cx="12191322" cy="57606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dirty="0" smtClean="0">
                <a:solidFill>
                  <a:srgbClr val="039FB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91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terms of technology, paradigms, and applications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Evolution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6"/>
          <a:stretch/>
        </p:blipFill>
        <p:spPr>
          <a:xfrm>
            <a:off x="326926" y="1760800"/>
            <a:ext cx="3642651" cy="33896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r="22245"/>
          <a:stretch/>
        </p:blipFill>
        <p:spPr>
          <a:xfrm>
            <a:off x="4313167" y="1760800"/>
            <a:ext cx="3644173" cy="340095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r="17530"/>
          <a:stretch/>
        </p:blipFill>
        <p:spPr>
          <a:xfrm>
            <a:off x="8323115" y="1760800"/>
            <a:ext cx="3644173" cy="338782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96155" y="5358547"/>
            <a:ext cx="288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6C15A7"/>
                </a:solidFill>
                <a:latin typeface="+mj-lt"/>
              </a:rPr>
              <a:t>Desktop</a:t>
            </a:r>
            <a:r>
              <a:rPr lang="it-IT" sz="2400" dirty="0">
                <a:solidFill>
                  <a:srgbClr val="DD8500"/>
                </a:solidFill>
                <a:latin typeface="+mj-lt"/>
              </a:rPr>
              <a:t> </a:t>
            </a:r>
            <a:r>
              <a:rPr lang="it-IT" sz="2400" dirty="0">
                <a:latin typeface="+mj-lt"/>
              </a:rPr>
              <a:t>(</a:t>
            </a:r>
            <a:r>
              <a:rPr lang="it-IT" sz="2400" dirty="0" err="1">
                <a:latin typeface="+mj-lt"/>
              </a:rPr>
              <a:t>since</a:t>
            </a:r>
            <a:r>
              <a:rPr lang="it-IT" sz="2400" dirty="0">
                <a:latin typeface="+mj-lt"/>
              </a:rPr>
              <a:t> 1960s)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803608" y="5358547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6C15A7"/>
                </a:solidFill>
                <a:latin typeface="+mj-lt"/>
              </a:rPr>
              <a:t>Mobile</a:t>
            </a:r>
            <a:r>
              <a:rPr lang="it-IT" sz="2400" dirty="0">
                <a:solidFill>
                  <a:srgbClr val="DD8500"/>
                </a:solidFill>
                <a:latin typeface="+mj-lt"/>
              </a:rPr>
              <a:t> </a:t>
            </a:r>
            <a:r>
              <a:rPr lang="it-IT" sz="2400" dirty="0">
                <a:latin typeface="+mj-lt"/>
              </a:rPr>
              <a:t>(</a:t>
            </a:r>
            <a:r>
              <a:rPr lang="it-IT" sz="2400" dirty="0" err="1">
                <a:latin typeface="+mj-lt"/>
              </a:rPr>
              <a:t>since</a:t>
            </a:r>
            <a:r>
              <a:rPr lang="it-IT" sz="2400" dirty="0">
                <a:latin typeface="+mj-lt"/>
              </a:rPr>
              <a:t> 2010s)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895947" y="5358547"/>
            <a:ext cx="2383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6C15A7"/>
                </a:solidFill>
                <a:latin typeface="+mj-lt"/>
              </a:rPr>
              <a:t>Wearable</a:t>
            </a:r>
            <a:r>
              <a:rPr lang="it-IT" sz="2400" dirty="0">
                <a:latin typeface="+mj-lt"/>
              </a:rPr>
              <a:t> (future)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50"/>
    </mc:Choice>
    <mc:Fallback xmlns="">
      <p:transition spd="slow" advTm="9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Wearables</a:t>
            </a:r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Next step in the </a:t>
            </a:r>
            <a:r>
              <a:rPr lang="en-US" dirty="0">
                <a:solidFill>
                  <a:srgbClr val="6C15A7"/>
                </a:solidFill>
              </a:rPr>
              <a:t>Internet of Things </a:t>
            </a:r>
            <a:r>
              <a:rPr lang="en-US" dirty="0"/>
              <a:t>(</a:t>
            </a:r>
            <a:r>
              <a:rPr lang="en-US" dirty="0" err="1"/>
              <a:t>IoT</a:t>
            </a:r>
            <a:r>
              <a:rPr lang="en-US" dirty="0"/>
              <a:t>) evolution</a:t>
            </a:r>
          </a:p>
          <a:p>
            <a:pPr lvl="1"/>
            <a:r>
              <a:rPr lang="en-US" dirty="0"/>
              <a:t>20% CAGR</a:t>
            </a:r>
          </a:p>
          <a:p>
            <a:pPr lvl="2"/>
            <a:r>
              <a:rPr lang="en-US" dirty="0"/>
              <a:t>450 millions devices sold in 2023</a:t>
            </a:r>
          </a:p>
          <a:p>
            <a:pPr lvl="1"/>
            <a:endParaRPr lang="it-IT" dirty="0"/>
          </a:p>
          <a:p>
            <a:pPr lvl="1"/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9" y="3197924"/>
            <a:ext cx="4497147" cy="324000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63" y="3197924"/>
            <a:ext cx="2849612" cy="3240000"/>
          </a:xfrm>
          <a:prstGeom prst="rect">
            <a:avLst/>
          </a:prstGeom>
        </p:spPr>
      </p:pic>
      <p:sp>
        <p:nvSpPr>
          <p:cNvPr id="32" name="Segnaposto contenuto 9"/>
          <p:cNvSpPr txBox="1">
            <a:spLocks/>
          </p:cNvSpPr>
          <p:nvPr/>
        </p:nvSpPr>
        <p:spPr>
          <a:xfrm>
            <a:off x="4695382" y="1038289"/>
            <a:ext cx="3323761" cy="2098846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6C15A7"/>
              </a:buClr>
            </a:pPr>
            <a:r>
              <a:rPr lang="it-IT" dirty="0"/>
              <a:t>several </a:t>
            </a:r>
            <a:r>
              <a:rPr lang="it-IT" dirty="0" err="1"/>
              <a:t>possibilities</a:t>
            </a:r>
            <a:endParaRPr lang="it-IT" dirty="0"/>
          </a:p>
          <a:p>
            <a:pPr lvl="2">
              <a:buClr>
                <a:srgbClr val="6C15A7"/>
              </a:buClr>
            </a:pPr>
            <a:r>
              <a:rPr lang="it-IT" dirty="0"/>
              <a:t>hearables</a:t>
            </a:r>
          </a:p>
          <a:p>
            <a:pPr lvl="2">
              <a:buClr>
                <a:srgbClr val="6C15A7"/>
              </a:buClr>
            </a:pPr>
            <a:r>
              <a:rPr lang="it-IT" dirty="0" err="1"/>
              <a:t>wristwear</a:t>
            </a:r>
            <a:endParaRPr lang="it-IT" dirty="0"/>
          </a:p>
          <a:p>
            <a:pPr lvl="2">
              <a:buClr>
                <a:srgbClr val="6C15A7"/>
              </a:buClr>
            </a:pPr>
            <a:r>
              <a:rPr lang="it-IT" dirty="0"/>
              <a:t>head </a:t>
            </a:r>
            <a:r>
              <a:rPr lang="it-IT" dirty="0" err="1"/>
              <a:t>mounted</a:t>
            </a:r>
            <a:r>
              <a:rPr lang="it-IT" dirty="0"/>
              <a:t> display</a:t>
            </a:r>
          </a:p>
          <a:p>
            <a:pPr lvl="2">
              <a:buClr>
                <a:srgbClr val="6C15A7"/>
              </a:buClr>
            </a:pPr>
            <a:r>
              <a:rPr lang="it-IT" dirty="0" err="1"/>
              <a:t>goggles</a:t>
            </a:r>
            <a:endParaRPr lang="it-IT" dirty="0"/>
          </a:p>
          <a:p>
            <a:pPr lvl="2">
              <a:buClr>
                <a:srgbClr val="6C15A7"/>
              </a:buClr>
            </a:pPr>
            <a:endParaRPr lang="it-IT" dirty="0"/>
          </a:p>
        </p:txBody>
      </p:sp>
      <p:sp>
        <p:nvSpPr>
          <p:cNvPr id="33" name="Segnaposto contenuto 9"/>
          <p:cNvSpPr txBox="1">
            <a:spLocks/>
          </p:cNvSpPr>
          <p:nvPr/>
        </p:nvSpPr>
        <p:spPr>
          <a:xfrm>
            <a:off x="8278324" y="1038289"/>
            <a:ext cx="3761911" cy="1807552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6C15A7"/>
              </a:buClr>
            </a:pPr>
            <a:r>
              <a:rPr lang="en-US" dirty="0"/>
              <a:t>many </a:t>
            </a:r>
            <a:r>
              <a:rPr lang="en-US" dirty="0">
                <a:solidFill>
                  <a:srgbClr val="6C15A7"/>
                </a:solidFill>
              </a:rPr>
              <a:t>applications</a:t>
            </a:r>
          </a:p>
          <a:p>
            <a:pPr lvl="2">
              <a:buClr>
                <a:srgbClr val="6C15A7"/>
              </a:buClr>
            </a:pPr>
            <a:r>
              <a:rPr lang="it-IT" dirty="0"/>
              <a:t>medical</a:t>
            </a:r>
          </a:p>
          <a:p>
            <a:pPr lvl="2">
              <a:buClr>
                <a:srgbClr val="6C15A7"/>
              </a:buClr>
            </a:pPr>
            <a:r>
              <a:rPr lang="it-IT" dirty="0" err="1"/>
              <a:t>activity</a:t>
            </a:r>
            <a:r>
              <a:rPr lang="it-IT" dirty="0"/>
              <a:t> and fitness </a:t>
            </a:r>
            <a:r>
              <a:rPr lang="it-IT" dirty="0" err="1"/>
              <a:t>tracking</a:t>
            </a:r>
            <a:endParaRPr lang="it-IT" dirty="0"/>
          </a:p>
          <a:p>
            <a:pPr lvl="2">
              <a:buClr>
                <a:srgbClr val="6C15A7"/>
              </a:buClr>
            </a:pPr>
            <a:r>
              <a:rPr lang="en-US" dirty="0"/>
              <a:t>augmented and virtual reality</a:t>
            </a:r>
          </a:p>
          <a:p>
            <a:pPr lvl="2">
              <a:buClr>
                <a:srgbClr val="6C15A7"/>
              </a:buClr>
            </a:pPr>
            <a:r>
              <a:rPr lang="it-IT" dirty="0"/>
              <a:t>smart payment</a:t>
            </a:r>
          </a:p>
          <a:p>
            <a:pPr lvl="1"/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66" y="3197924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17"/>
    </mc:Choice>
    <mc:Fallback xmlns="">
      <p:transition spd="slow" advTm="9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Recognition </a:t>
            </a:r>
            <a:r>
              <a:rPr lang="it-IT" dirty="0" err="1"/>
              <a:t>requiring</a:t>
            </a:r>
            <a:r>
              <a:rPr lang="it-IT" dirty="0"/>
              <a:t> </a:t>
            </a:r>
            <a:r>
              <a:rPr lang="it-IT" dirty="0">
                <a:solidFill>
                  <a:srgbClr val="6C15A7"/>
                </a:solidFill>
              </a:rPr>
              <a:t>minimum </a:t>
            </a:r>
            <a:r>
              <a:rPr lang="it-IT" dirty="0" err="1">
                <a:solidFill>
                  <a:srgbClr val="6C15A7"/>
                </a:solidFill>
              </a:rPr>
              <a:t>interaction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/>
              <a:t>(and no microchip </a:t>
            </a:r>
            <a:r>
              <a:rPr lang="it-IT" dirty="0" err="1"/>
              <a:t>implant</a:t>
            </a:r>
            <a:r>
              <a:rPr lang="it-IT" dirty="0"/>
              <a:t>!)</a:t>
            </a:r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Security</a:t>
            </a:r>
          </a:p>
        </p:txBody>
      </p:sp>
      <p:pic>
        <p:nvPicPr>
          <p:cNvPr id="4" name="Immagine 3" descr="Immagine che contiene edificio, esterni, persona, strada&#10;&#10;Descrizione generata automaticamente">
            <a:extLst>
              <a:ext uri="{FF2B5EF4-FFF2-40B4-BE49-F238E27FC236}">
                <a16:creationId xmlns:a16="http://schemas.microsoft.com/office/drawing/2014/main" id="{FFFC9418-6CB9-8277-DFAD-5D6A7A671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84" y="1236280"/>
            <a:ext cx="8544207" cy="48038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C828FC-9DD0-8DE8-CFA1-DBDC7F743C4F}"/>
              </a:ext>
            </a:extLst>
          </p:cNvPr>
          <p:cNvSpPr txBox="1"/>
          <p:nvPr/>
        </p:nvSpPr>
        <p:spPr>
          <a:xfrm>
            <a:off x="3023685" y="6201667"/>
            <a:ext cx="6144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+mj-lt"/>
                <a:hlinkClick r:id="rId3"/>
              </a:rPr>
              <a:t>https://www.fox2detroit.com/news/metro-detroit-man-implants-tesla-key-into-hand-to-unlock-start-car</a:t>
            </a:r>
            <a:r>
              <a:rPr lang="it-IT" sz="1100" dirty="0">
                <a:latin typeface="+mj-lt"/>
              </a:rPr>
              <a:t> </a:t>
            </a:r>
          </a:p>
        </p:txBody>
      </p:sp>
      <p:sp>
        <p:nvSpPr>
          <p:cNvPr id="6" name="Ovale 5"/>
          <p:cNvSpPr/>
          <p:nvPr/>
        </p:nvSpPr>
        <p:spPr>
          <a:xfrm>
            <a:off x="7177032" y="4229948"/>
            <a:ext cx="756000" cy="756000"/>
          </a:xfrm>
          <a:prstGeom prst="ellipse">
            <a:avLst/>
          </a:prstGeom>
          <a:noFill/>
          <a:ln w="50800">
            <a:solidFill>
              <a:srgbClr val="6C15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0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Traits used to control the access to the </a:t>
            </a:r>
            <a:r>
              <a:rPr lang="en-US" dirty="0">
                <a:solidFill>
                  <a:srgbClr val="6C15A7"/>
                </a:solidFill>
              </a:rPr>
              <a:t>device itself</a:t>
            </a:r>
            <a:r>
              <a:rPr lang="en-US" dirty="0"/>
              <a:t>, or as front-end in systems controlling the access </a:t>
            </a:r>
            <a:r>
              <a:rPr lang="en-US" dirty="0">
                <a:solidFill>
                  <a:srgbClr val="6C15A7"/>
                </a:solidFill>
              </a:rPr>
              <a:t>to physical or virtual locations and services</a:t>
            </a:r>
          </a:p>
          <a:p>
            <a:endParaRPr lang="en-US" sz="1200" dirty="0"/>
          </a:p>
          <a:p>
            <a:r>
              <a:rPr lang="en-US" dirty="0"/>
              <a:t>Advantages </a:t>
            </a:r>
            <a:r>
              <a:rPr lang="en-US" dirty="0" err="1"/>
              <a:t>wrt</a:t>
            </a:r>
            <a:r>
              <a:rPr lang="en-US" dirty="0"/>
              <a:t> traditional approaches</a:t>
            </a:r>
          </a:p>
          <a:p>
            <a:pPr lvl="1"/>
            <a:r>
              <a:rPr lang="en-US" dirty="0"/>
              <a:t>ease of use</a:t>
            </a:r>
          </a:p>
          <a:p>
            <a:pPr lvl="2"/>
            <a:r>
              <a:rPr lang="en-US" dirty="0"/>
              <a:t>recognition with </a:t>
            </a:r>
            <a:r>
              <a:rPr lang="en-US" dirty="0">
                <a:solidFill>
                  <a:srgbClr val="6C15A7"/>
                </a:solidFill>
              </a:rPr>
              <a:t>minimum (if any) interaction</a:t>
            </a:r>
          </a:p>
          <a:p>
            <a:pPr lvl="2"/>
            <a:r>
              <a:rPr lang="en-US" dirty="0"/>
              <a:t>data can be collected </a:t>
            </a:r>
            <a:r>
              <a:rPr lang="en-US" dirty="0">
                <a:solidFill>
                  <a:srgbClr val="6C15A7"/>
                </a:solidFill>
              </a:rPr>
              <a:t>anywhere</a:t>
            </a:r>
            <a:r>
              <a:rPr lang="en-US" dirty="0"/>
              <a:t> and </a:t>
            </a:r>
            <a:r>
              <a:rPr lang="en-US" dirty="0">
                <a:solidFill>
                  <a:srgbClr val="6C15A7"/>
                </a:solidFill>
              </a:rPr>
              <a:t>anytime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robustness against attacks</a:t>
            </a:r>
          </a:p>
          <a:p>
            <a:pPr lvl="2"/>
            <a:r>
              <a:rPr lang="en-US" dirty="0"/>
              <a:t>inherently-provided </a:t>
            </a:r>
            <a:r>
              <a:rPr lang="en-US" dirty="0">
                <a:solidFill>
                  <a:srgbClr val="6C15A7"/>
                </a:solidFill>
              </a:rPr>
              <a:t>liveness</a:t>
            </a:r>
            <a:r>
              <a:rPr lang="en-US" dirty="0"/>
              <a:t> detection</a:t>
            </a:r>
          </a:p>
          <a:p>
            <a:pPr lvl="2"/>
            <a:r>
              <a:rPr lang="en-US" dirty="0"/>
              <a:t>data hard to capture at a distance or replicate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multi-modality</a:t>
            </a:r>
            <a:r>
              <a:rPr lang="en-US" dirty="0"/>
              <a:t> achievable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new services</a:t>
            </a:r>
          </a:p>
          <a:p>
            <a:pPr lvl="2"/>
            <a:r>
              <a:rPr lang="en-US" dirty="0">
                <a:solidFill>
                  <a:srgbClr val="6C15A7"/>
                </a:solidFill>
              </a:rPr>
              <a:t>continuous</a:t>
            </a:r>
            <a:r>
              <a:rPr lang="en-US" dirty="0"/>
              <a:t> user recognition allowed</a:t>
            </a:r>
          </a:p>
          <a:p>
            <a:pPr lvl="3"/>
            <a:r>
              <a:rPr lang="en-US" dirty="0"/>
              <a:t>prevent session hijacking </a:t>
            </a:r>
          </a:p>
          <a:p>
            <a:pPr lvl="2"/>
            <a:endParaRPr lang="en-US" dirty="0"/>
          </a:p>
          <a:p>
            <a:pPr lvl="5"/>
            <a:endParaRPr lang="en-US" dirty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Capabilities</a:t>
            </a:r>
            <a:endParaRPr lang="it-IT" dirty="0"/>
          </a:p>
        </p:txBody>
      </p:sp>
      <p:pic>
        <p:nvPicPr>
          <p:cNvPr id="8" name="Immagine 7" descr="Immagine che contiene persona, automobile, specchio, veicolo&#10;&#10;Descrizione generata automaticamente">
            <a:extLst>
              <a:ext uri="{FF2B5EF4-FFF2-40B4-BE49-F238E27FC236}">
                <a16:creationId xmlns:a16="http://schemas.microsoft.com/office/drawing/2014/main" id="{D8BB1E97-CD36-486B-9912-0F913D7BC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95" y="1741996"/>
            <a:ext cx="6073806" cy="404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A4A0486-882A-B8B3-8D40-B63D3707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5400" dirty="0">
                <a:solidFill>
                  <a:schemeClr val="bg1">
                    <a:lumMod val="85000"/>
                  </a:schemeClr>
                </a:solidFill>
              </a:rPr>
              <a:t>CONTEXT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5400" dirty="0">
                <a:solidFill>
                  <a:srgbClr val="6C15A7"/>
                </a:solidFill>
              </a:rPr>
              <a:t>STATE OF THE ART</a:t>
            </a:r>
          </a:p>
          <a:p>
            <a:pPr marL="0" indent="0">
              <a:buNone/>
            </a:pPr>
            <a:endParaRPr lang="it-IT" sz="5400" dirty="0">
              <a:solidFill>
                <a:srgbClr val="6C15A7"/>
              </a:solidFill>
            </a:endParaRPr>
          </a:p>
          <a:p>
            <a:pPr marL="0" indent="0">
              <a:buNone/>
            </a:pPr>
            <a:r>
              <a:rPr lang="it-IT" sz="5400" dirty="0">
                <a:solidFill>
                  <a:schemeClr val="bg1">
                    <a:lumMod val="85000"/>
                  </a:schemeClr>
                </a:solidFill>
              </a:rPr>
              <a:t>CASE STUDIES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6DA1CA-5AA6-684D-6365-C9286AB05600}"/>
              </a:ext>
            </a:extLst>
          </p:cNvPr>
          <p:cNvSpPr/>
          <p:nvPr/>
        </p:nvSpPr>
        <p:spPr>
          <a:xfrm>
            <a:off x="5727701" y="480447"/>
            <a:ext cx="6464300" cy="11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09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9839" y="620688"/>
            <a:ext cx="11964841" cy="5927432"/>
          </a:xfrm>
        </p:spPr>
        <p:txBody>
          <a:bodyPr/>
          <a:lstStyle/>
          <a:p>
            <a:r>
              <a:rPr lang="it-IT" dirty="0" err="1"/>
              <a:t>Wearables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exploited</a:t>
            </a:r>
            <a:r>
              <a:rPr lang="it-IT" dirty="0"/>
              <a:t> to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fullest</a:t>
            </a:r>
            <a:r>
              <a:rPr lang="it-IT" dirty="0"/>
              <a:t> </a:t>
            </a:r>
            <a:r>
              <a:rPr lang="it-IT" dirty="0" err="1"/>
              <a:t>potential</a:t>
            </a:r>
            <a:endParaRPr lang="it-IT" dirty="0"/>
          </a:p>
          <a:p>
            <a:pPr lvl="1"/>
            <a:r>
              <a:rPr lang="it-IT" dirty="0" err="1">
                <a:solidFill>
                  <a:srgbClr val="6C15A7"/>
                </a:solidFill>
              </a:rPr>
              <a:t>occasional</a:t>
            </a:r>
            <a:r>
              <a:rPr lang="it-IT" dirty="0">
                <a:solidFill>
                  <a:srgbClr val="6C15A7"/>
                </a:solidFill>
              </a:rPr>
              <a:t> </a:t>
            </a:r>
            <a:r>
              <a:rPr lang="it-IT" dirty="0" err="1">
                <a:solidFill>
                  <a:srgbClr val="6C15A7"/>
                </a:solidFill>
              </a:rPr>
              <a:t>recognition</a:t>
            </a:r>
            <a:endParaRPr lang="it-IT" dirty="0">
              <a:solidFill>
                <a:srgbClr val="6C15A7"/>
              </a:solidFill>
            </a:endParaRPr>
          </a:p>
          <a:p>
            <a:pPr lvl="2"/>
            <a:r>
              <a:rPr lang="it-IT" dirty="0"/>
              <a:t>body dynamics (e.g., </a:t>
            </a:r>
            <a:r>
              <a:rPr lang="it-IT" dirty="0" err="1"/>
              <a:t>gait</a:t>
            </a:r>
            <a:r>
              <a:rPr lang="it-IT" dirty="0"/>
              <a:t>)</a:t>
            </a:r>
          </a:p>
          <a:p>
            <a:pPr lvl="1"/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Traditional</a:t>
            </a:r>
            <a:r>
              <a:rPr lang="it-IT" dirty="0"/>
              <a:t> Traits</a:t>
            </a:r>
          </a:p>
        </p:txBody>
      </p:sp>
      <p:sp>
        <p:nvSpPr>
          <p:cNvPr id="5" name="Segnaposto contenuto 9"/>
          <p:cNvSpPr txBox="1">
            <a:spLocks/>
          </p:cNvSpPr>
          <p:nvPr/>
        </p:nvSpPr>
        <p:spPr>
          <a:xfrm>
            <a:off x="4322700" y="1343184"/>
            <a:ext cx="1652441" cy="54449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6C15A7"/>
              </a:buClr>
            </a:pPr>
            <a:r>
              <a:rPr lang="it-IT" dirty="0"/>
              <a:t>voice</a:t>
            </a:r>
          </a:p>
          <a:p>
            <a:pPr lvl="3"/>
            <a:endParaRPr lang="it-IT" dirty="0"/>
          </a:p>
          <a:p>
            <a:pPr lvl="1"/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sp>
        <p:nvSpPr>
          <p:cNvPr id="6" name="Segnaposto contenuto 9"/>
          <p:cNvSpPr txBox="1">
            <a:spLocks/>
          </p:cNvSpPr>
          <p:nvPr/>
        </p:nvSpPr>
        <p:spPr>
          <a:xfrm>
            <a:off x="8336005" y="1343184"/>
            <a:ext cx="1864785" cy="544493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77800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60363" indent="-182563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10000"/>
              <a:buFont typeface="Calibri Light" panose="020F0302020204030204" pitchFamily="34" charset="0"/>
              <a:buChar char="◦"/>
              <a:defRPr sz="2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5381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715963" indent="-177800" algn="just" defTabSz="914400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120000"/>
              <a:buFont typeface="Calibri Light" panose="020F0302020204030204" pitchFamily="34" charset="0"/>
              <a:buChar char="▫"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898525" indent="-182563" algn="just" defTabSz="808038" rtl="0" eaLnBrk="1" latinLnBrk="0" hangingPunct="1">
              <a:lnSpc>
                <a:spcPct val="90000"/>
              </a:lnSpc>
              <a:spcBef>
                <a:spcPts val="350"/>
              </a:spcBef>
              <a:buClr>
                <a:srgbClr val="039FB9"/>
              </a:buClr>
              <a:buSzPct val="80000"/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076325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39FB9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6C15A7"/>
              </a:buClr>
            </a:pPr>
            <a:r>
              <a:rPr lang="it-IT" dirty="0"/>
              <a:t>fingerprint</a:t>
            </a:r>
          </a:p>
          <a:p>
            <a:pPr lvl="3"/>
            <a:endParaRPr lang="it-IT" dirty="0"/>
          </a:p>
          <a:p>
            <a:pPr lvl="1"/>
            <a:endParaRPr lang="en-US" dirty="0"/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/>
          <a:srcRect l="3616" t="437" r="18623" b="4872"/>
          <a:stretch/>
        </p:blipFill>
        <p:spPr>
          <a:xfrm>
            <a:off x="691856" y="2016121"/>
            <a:ext cx="3179841" cy="324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-996" t="13750" r="764" b="11658"/>
          <a:stretch/>
        </p:blipFill>
        <p:spPr>
          <a:xfrm>
            <a:off x="8919400" y="2016121"/>
            <a:ext cx="2520000" cy="1902481"/>
          </a:xfrm>
          <a:prstGeom prst="rect">
            <a:avLst/>
          </a:prstGeom>
        </p:spPr>
      </p:pic>
      <p:pic>
        <p:nvPicPr>
          <p:cNvPr id="27" name="Immagine 26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9" r="11031"/>
          <a:stretch/>
        </p:blipFill>
        <p:spPr>
          <a:xfrm>
            <a:off x="4941158" y="2016121"/>
            <a:ext cx="2376535" cy="324000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5"/>
          <a:srcRect t="7245" b="15436"/>
          <a:stretch/>
        </p:blipFill>
        <p:spPr>
          <a:xfrm>
            <a:off x="8919400" y="4160380"/>
            <a:ext cx="2520000" cy="10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84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39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8497D3BA713F8438ECCA0F1FC08B3B3" ma:contentTypeVersion="18" ma:contentTypeDescription="Creare un nuovo documento." ma:contentTypeScope="" ma:versionID="594ae727137b2073465f693b6d9efcb5">
  <xsd:schema xmlns:xsd="http://www.w3.org/2001/XMLSchema" xmlns:xs="http://www.w3.org/2001/XMLSchema" xmlns:p="http://schemas.microsoft.com/office/2006/metadata/properties" xmlns:ns3="95bc3849-596f-4444-b1b6-7f9dcbf469d9" xmlns:ns4="a9c96744-9e21-4317-b6ce-f47332496f06" targetNamespace="http://schemas.microsoft.com/office/2006/metadata/properties" ma:root="true" ma:fieldsID="48cd272478cab4de670bb22a9670d9b7" ns3:_="" ns4:_="">
    <xsd:import namespace="95bc3849-596f-4444-b1b6-7f9dcbf469d9"/>
    <xsd:import namespace="a9c96744-9e21-4317-b6ce-f47332496f0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Loca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c3849-596f-4444-b1b6-7f9dcbf469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96744-9e21-4317-b6ce-f47332496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9c96744-9e21-4317-b6ce-f47332496f06" xsi:nil="true"/>
  </documentManagement>
</p:properties>
</file>

<file path=customXml/itemProps1.xml><?xml version="1.0" encoding="utf-8"?>
<ds:datastoreItem xmlns:ds="http://schemas.openxmlformats.org/officeDocument/2006/customXml" ds:itemID="{5F59CF01-4799-4985-BDAA-ABF74A9FB5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28BA09-4B1E-4AEA-8494-AEF0D229F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bc3849-596f-4444-b1b6-7f9dcbf469d9"/>
    <ds:schemaRef ds:uri="a9c96744-9e21-4317-b6ce-f47332496f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2B1084-7BEC-4ABC-B6F5-67E2E85F0710}">
  <ds:schemaRefs>
    <ds:schemaRef ds:uri="95bc3849-596f-4444-b1b6-7f9dcbf469d9"/>
    <ds:schemaRef ds:uri="http://schemas.openxmlformats.org/package/2006/metadata/core-properties"/>
    <ds:schemaRef ds:uri="http://schemas.microsoft.com/office/2006/metadata/properties"/>
    <ds:schemaRef ds:uri="http://purl.org/dc/terms/"/>
    <ds:schemaRef ds:uri="a9c96744-9e21-4317-b6ce-f47332496f06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2871</Words>
  <Application>Microsoft Office PowerPoint</Application>
  <PresentationFormat>Widescreen</PresentationFormat>
  <Paragraphs>469</Paragraphs>
  <Slides>35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Tema di Office</vt:lpstr>
      <vt:lpstr>Presentazione standard di PowerPoint</vt:lpstr>
      <vt:lpstr>Presentazione standard di PowerPoint</vt:lpstr>
      <vt:lpstr>Biometric Recognition Systems</vt:lpstr>
      <vt:lpstr>Evolution</vt:lpstr>
      <vt:lpstr>Wearables</vt:lpstr>
      <vt:lpstr>Security</vt:lpstr>
      <vt:lpstr>Capabilities</vt:lpstr>
      <vt:lpstr>Presentazione standard di PowerPoint</vt:lpstr>
      <vt:lpstr>Traditional Traits</vt:lpstr>
      <vt:lpstr>Novel Traits</vt:lpstr>
      <vt:lpstr>Brain</vt:lpstr>
      <vt:lpstr>Heart</vt:lpstr>
      <vt:lpstr>Typical Framework</vt:lpstr>
      <vt:lpstr>Permanence</vt:lpstr>
      <vt:lpstr>Presentazione standard di PowerPoint</vt:lpstr>
      <vt:lpstr>EEG-based biometrics</vt:lpstr>
      <vt:lpstr>EEG Dataset</vt:lpstr>
      <vt:lpstr>Identification results</vt:lpstr>
      <vt:lpstr>Verification</vt:lpstr>
      <vt:lpstr>Performance</vt:lpstr>
      <vt:lpstr>BIOWISH</vt:lpstr>
      <vt:lpstr>SCG/GCG Dataset</vt:lpstr>
      <vt:lpstr>Adopted Representations</vt:lpstr>
      <vt:lpstr>Results</vt:lpstr>
      <vt:lpstr>Activity Recognition</vt:lpstr>
      <vt:lpstr>Explainability</vt:lpstr>
      <vt:lpstr>Semi-supervised learning</vt:lpstr>
      <vt:lpstr>Commercial Wristbands</vt:lpstr>
      <vt:lpstr>PPG/EDA Dataset</vt:lpstr>
      <vt:lpstr>Discriminative Loss Functions</vt:lpstr>
      <vt:lpstr>Performance</vt:lpstr>
      <vt:lpstr>Conclusions</vt:lpstr>
      <vt:lpstr>References</vt:lpstr>
      <vt:lpstr>References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Emanuele Maiorana</dc:creator>
  <cp:lastModifiedBy>Emanuele Maiorana</cp:lastModifiedBy>
  <cp:revision>182</cp:revision>
  <dcterms:created xsi:type="dcterms:W3CDTF">2022-09-30T12:11:37Z</dcterms:created>
  <dcterms:modified xsi:type="dcterms:W3CDTF">2024-07-09T15:44:14Z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0x01010078497D3BA713F8438ECCA0F1FC08B3B3</vt:lpwstr>
  </property>
</Properties>
</file>