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73" r:id="rId1"/>
    <p:sldMasterId id="2147483686" r:id="rId2"/>
  </p:sldMasterIdLst>
  <p:notesMasterIdLst>
    <p:notesMasterId r:id="rId37"/>
  </p:notesMasterIdLst>
  <p:sldIdLst>
    <p:sldId id="256" r:id="rId3"/>
    <p:sldId id="257" r:id="rId4"/>
    <p:sldId id="258" r:id="rId5"/>
    <p:sldId id="268" r:id="rId6"/>
    <p:sldId id="277" r:id="rId7"/>
    <p:sldId id="291" r:id="rId8"/>
    <p:sldId id="318" r:id="rId9"/>
    <p:sldId id="271" r:id="rId10"/>
    <p:sldId id="288" r:id="rId11"/>
    <p:sldId id="292" r:id="rId12"/>
    <p:sldId id="293" r:id="rId13"/>
    <p:sldId id="294" r:id="rId14"/>
    <p:sldId id="295" r:id="rId15"/>
    <p:sldId id="296" r:id="rId16"/>
    <p:sldId id="297" r:id="rId17"/>
    <p:sldId id="298" r:id="rId18"/>
    <p:sldId id="299" r:id="rId19"/>
    <p:sldId id="300" r:id="rId20"/>
    <p:sldId id="301" r:id="rId21"/>
    <p:sldId id="302" r:id="rId22"/>
    <p:sldId id="303" r:id="rId23"/>
    <p:sldId id="304" r:id="rId24"/>
    <p:sldId id="305" r:id="rId25"/>
    <p:sldId id="306" r:id="rId26"/>
    <p:sldId id="308" r:id="rId27"/>
    <p:sldId id="311" r:id="rId28"/>
    <p:sldId id="312" r:id="rId29"/>
    <p:sldId id="313" r:id="rId30"/>
    <p:sldId id="314" r:id="rId31"/>
    <p:sldId id="315" r:id="rId32"/>
    <p:sldId id="317" r:id="rId33"/>
    <p:sldId id="316" r:id="rId34"/>
    <p:sldId id="278" r:id="rId35"/>
    <p:sldId id="319" r:id="rId36"/>
  </p:sldIdLst>
  <p:sldSz cx="12192000" cy="6858000"/>
  <p:notesSz cx="7104063" cy="10234613"/>
  <p:embeddedFontLst>
    <p:embeddedFont>
      <p:font typeface="Helvetica" panose="020B0604020202020204" pitchFamily="34" charset="0"/>
      <p:regular r:id="rId38"/>
      <p:bold r:id="rId39"/>
      <p:italic r:id="rId40"/>
      <p:boldItalic r:id="rId41"/>
    </p:embeddedFont>
    <p:embeddedFont>
      <p:font typeface="Wingdings 3" panose="05040102010807070707" pitchFamily="18" charset="2"/>
      <p:regular r:id="rId42"/>
    </p:embeddedFont>
    <p:embeddedFont>
      <p:font typeface="Cambria Math" panose="02040503050406030204" pitchFamily="18" charset="0"/>
      <p:regular r:id="rId43"/>
    </p:embeddedFont>
    <p:embeddedFont>
      <p:font typeface="Calibri Light" panose="020F0302020204030204" pitchFamily="34" charset="0"/>
      <p:regular r:id="rId44"/>
      <p:italic r:id="rId45"/>
    </p:embeddedFont>
    <p:embeddedFont>
      <p:font typeface="Bookman Old Style" panose="02050604050505020204" pitchFamily="18" charset="0"/>
      <p:regular r:id="rId46"/>
      <p:bold r:id="rId47"/>
      <p:italic r:id="rId48"/>
      <p:boldItalic r:id="rId49"/>
    </p:embeddedFont>
    <p:embeddedFont>
      <p:font typeface="Calibri" panose="020F0502020204030204" pitchFamily="34" charset="0"/>
      <p:regular r:id="rId50"/>
      <p:bold r:id="rId51"/>
      <p:italic r:id="rId52"/>
      <p:boldItalic r:id="rId53"/>
    </p:embeddedFont>
    <p:embeddedFont>
      <p:font typeface="DengXian" panose="02010600030101010101" pitchFamily="2" charset="-122"/>
      <p:regular r:id="rId54"/>
      <p:bold r:id="rId55"/>
    </p:embeddedFont>
  </p:embeddedFontLst>
  <p:defaultTex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n-ea"/>
        <a:cs typeface="DejaVu Sans" charset="0"/>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n-ea"/>
        <a:cs typeface="DejaVu Sans" charset="0"/>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DejaVu Sans" charset="0"/>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DejaVu Sans" charset="0"/>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DejaVu Sans" charset="0"/>
      </a:defRPr>
    </a:lvl5pPr>
    <a:lvl6pPr marL="2286000" algn="l" defTabSz="914400" rtl="0" eaLnBrk="1" latinLnBrk="0" hangingPunct="1">
      <a:defRPr kern="1200">
        <a:solidFill>
          <a:schemeClr val="bg1"/>
        </a:solidFill>
        <a:latin typeface="Arial" panose="020B0604020202020204" pitchFamily="34" charset="0"/>
        <a:ea typeface="+mn-ea"/>
        <a:cs typeface="DejaVu Sans" charset="0"/>
      </a:defRPr>
    </a:lvl6pPr>
    <a:lvl7pPr marL="2743200" algn="l" defTabSz="914400" rtl="0" eaLnBrk="1" latinLnBrk="0" hangingPunct="1">
      <a:defRPr kern="1200">
        <a:solidFill>
          <a:schemeClr val="bg1"/>
        </a:solidFill>
        <a:latin typeface="Arial" panose="020B0604020202020204" pitchFamily="34" charset="0"/>
        <a:ea typeface="+mn-ea"/>
        <a:cs typeface="DejaVu Sans" charset="0"/>
      </a:defRPr>
    </a:lvl7pPr>
    <a:lvl8pPr marL="3200400" algn="l" defTabSz="914400" rtl="0" eaLnBrk="1" latinLnBrk="0" hangingPunct="1">
      <a:defRPr kern="1200">
        <a:solidFill>
          <a:schemeClr val="bg1"/>
        </a:solidFill>
        <a:latin typeface="Arial" panose="020B0604020202020204" pitchFamily="34" charset="0"/>
        <a:ea typeface="+mn-ea"/>
        <a:cs typeface="DejaVu Sans" charset="0"/>
      </a:defRPr>
    </a:lvl8pPr>
    <a:lvl9pPr marL="3657600" algn="l" defTabSz="914400" rtl="0" eaLnBrk="1" latinLnBrk="0" hangingPunct="1">
      <a:defRPr kern="1200">
        <a:solidFill>
          <a:schemeClr val="bg1"/>
        </a:solidFill>
        <a:latin typeface="Arial" panose="020B0604020202020204" pitchFamily="34" charset="0"/>
        <a:ea typeface="+mn-ea"/>
        <a:cs typeface="DejaVu Sans"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EB4B8"/>
    <a:srgbClr val="15B511"/>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50" autoAdjust="0"/>
    <p:restoredTop sz="93979" autoAdjust="0"/>
  </p:normalViewPr>
  <p:slideViewPr>
    <p:cSldViewPr>
      <p:cViewPr varScale="1">
        <p:scale>
          <a:sx n="65" d="100"/>
          <a:sy n="65" d="100"/>
        </p:scale>
        <p:origin x="984" y="40"/>
      </p:cViewPr>
      <p:guideLst>
        <p:guide orient="horz" pos="2160"/>
        <p:guide pos="3840"/>
      </p:guideLst>
    </p:cSldViewPr>
  </p:slideViewPr>
  <p:outlineViewPr>
    <p:cViewPr varScale="1">
      <p:scale>
        <a:sx n="170" d="200"/>
        <a:sy n="170" d="200"/>
      </p:scale>
      <p:origin x="0" y="-1272"/>
    </p:cViewPr>
  </p:outlineViewPr>
  <p:notesTextViewPr>
    <p:cViewPr>
      <p:scale>
        <a:sx n="1" d="1"/>
        <a:sy n="1" d="1"/>
      </p:scale>
      <p:origin x="0" y="0"/>
    </p:cViewPr>
  </p:notesTextViewPr>
  <p:sorterViewPr>
    <p:cViewPr varScale="1">
      <p:scale>
        <a:sx n="100" d="100"/>
        <a:sy n="100" d="100"/>
      </p:scale>
      <p:origin x="0" y="-13796"/>
    </p:cViewPr>
  </p:sorterViewPr>
  <p:notesViewPr>
    <p:cSldViewPr>
      <p:cViewPr varScale="1">
        <p:scale>
          <a:sx n="59" d="100"/>
          <a:sy n="59" d="100"/>
        </p:scale>
        <p:origin x="-1752" y="-72"/>
      </p:cViewPr>
      <p:guideLst>
        <p:guide orient="horz" pos="2880"/>
        <p:guide pos="216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2.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font" Target="fonts/font1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1.fntdata"/><Relationship Id="rId46" Type="http://schemas.openxmlformats.org/officeDocument/2006/relationships/font" Target="fonts/font9.fntdata"/><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4.fntdata"/><Relationship Id="rId54"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2.fntdata"/><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7.fntdata"/><Relationship Id="rId52" Type="http://schemas.openxmlformats.org/officeDocument/2006/relationships/font" Target="fonts/font1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font" Target="fonts/font14.fntdata"/><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00648D-CBC0-2C4A-AD1E-A678FD70813E}" type="doc">
      <dgm:prSet loTypeId="urn:microsoft.com/office/officeart/2005/8/layout/arrow4" loCatId="" qsTypeId="urn:microsoft.com/office/officeart/2005/8/quickstyle/simple1" qsCatId="simple" csTypeId="urn:microsoft.com/office/officeart/2005/8/colors/accent4_2" csCatId="accent4" phldr="1"/>
      <dgm:spPr/>
      <dgm:t>
        <a:bodyPr/>
        <a:lstStyle/>
        <a:p>
          <a:endParaRPr lang="en-GB"/>
        </a:p>
      </dgm:t>
    </dgm:pt>
    <dgm:pt modelId="{E396968E-16F7-6440-8826-B448F3C8D080}">
      <dgm:prSet phldrT="[Text]"/>
      <dgm:spPr/>
      <dgm:t>
        <a:bodyPr/>
        <a:lstStyle/>
        <a:p>
          <a:r>
            <a:rPr lang="en-GB" dirty="0">
              <a:latin typeface="Helvetica Neue" panose="02000503000000020004" pitchFamily="2" charset="0"/>
              <a:ea typeface="Helvetica Neue" panose="02000503000000020004" pitchFamily="2" charset="0"/>
              <a:cs typeface="Helvetica Neue" panose="02000503000000020004" pitchFamily="2" charset="0"/>
            </a:rPr>
            <a:t>Spectral Efficiency </a:t>
          </a:r>
        </a:p>
      </dgm:t>
    </dgm:pt>
    <dgm:pt modelId="{213F34E0-5E61-6F42-A8F9-5B94A31AB681}" type="parTrans" cxnId="{AAF8280B-A1CA-6848-9552-02CB91CCC9C4}">
      <dgm:prSet/>
      <dgm:spPr/>
      <dgm:t>
        <a:bodyPr/>
        <a:lstStyle/>
        <a:p>
          <a:endParaRPr lang="en-GB">
            <a:latin typeface="Helvetica Neue" panose="02000503000000020004" pitchFamily="2" charset="0"/>
            <a:ea typeface="Helvetica Neue" panose="02000503000000020004" pitchFamily="2" charset="0"/>
            <a:cs typeface="Helvetica Neue" panose="02000503000000020004" pitchFamily="2" charset="0"/>
          </a:endParaRPr>
        </a:p>
      </dgm:t>
    </dgm:pt>
    <dgm:pt modelId="{471A5662-8653-AA49-8886-6CDA36619F75}" type="sibTrans" cxnId="{AAF8280B-A1CA-6848-9552-02CB91CCC9C4}">
      <dgm:prSet/>
      <dgm:spPr/>
      <dgm:t>
        <a:bodyPr/>
        <a:lstStyle/>
        <a:p>
          <a:endParaRPr lang="en-GB">
            <a:latin typeface="Helvetica Neue" panose="02000503000000020004" pitchFamily="2" charset="0"/>
            <a:ea typeface="Helvetica Neue" panose="02000503000000020004" pitchFamily="2" charset="0"/>
            <a:cs typeface="Helvetica Neue" panose="02000503000000020004" pitchFamily="2" charset="0"/>
          </a:endParaRPr>
        </a:p>
      </dgm:t>
    </dgm:pt>
    <dgm:pt modelId="{5B6FBFF6-A791-4F4F-9E18-4841FFEA8D74}">
      <dgm:prSet phldrT="[Text]"/>
      <dgm:spPr/>
      <dgm:t>
        <a:bodyPr/>
        <a:lstStyle/>
        <a:p>
          <a:r>
            <a:rPr lang="en-GB" dirty="0">
              <a:latin typeface="Helvetica Neue" panose="02000503000000020004" pitchFamily="2" charset="0"/>
              <a:ea typeface="Helvetica Neue" panose="02000503000000020004" pitchFamily="2" charset="0"/>
              <a:cs typeface="Helvetica Neue" panose="02000503000000020004" pitchFamily="2" charset="0"/>
            </a:rPr>
            <a:t>Beam Training Overhead</a:t>
          </a:r>
        </a:p>
      </dgm:t>
    </dgm:pt>
    <dgm:pt modelId="{AC094B28-8D43-0849-BF39-D09F76AAA7D3}" type="parTrans" cxnId="{80CC6009-C9FF-C74D-9129-00FD619C4EEB}">
      <dgm:prSet/>
      <dgm:spPr/>
      <dgm:t>
        <a:bodyPr/>
        <a:lstStyle/>
        <a:p>
          <a:endParaRPr lang="en-GB">
            <a:latin typeface="Helvetica Neue" panose="02000503000000020004" pitchFamily="2" charset="0"/>
            <a:ea typeface="Helvetica Neue" panose="02000503000000020004" pitchFamily="2" charset="0"/>
            <a:cs typeface="Helvetica Neue" panose="02000503000000020004" pitchFamily="2" charset="0"/>
          </a:endParaRPr>
        </a:p>
      </dgm:t>
    </dgm:pt>
    <dgm:pt modelId="{9EF50B92-2572-0548-9801-C652039E97AC}" type="sibTrans" cxnId="{80CC6009-C9FF-C74D-9129-00FD619C4EEB}">
      <dgm:prSet/>
      <dgm:spPr/>
      <dgm:t>
        <a:bodyPr/>
        <a:lstStyle/>
        <a:p>
          <a:endParaRPr lang="en-GB">
            <a:latin typeface="Helvetica Neue" panose="02000503000000020004" pitchFamily="2" charset="0"/>
            <a:ea typeface="Helvetica Neue" panose="02000503000000020004" pitchFamily="2" charset="0"/>
            <a:cs typeface="Helvetica Neue" panose="02000503000000020004" pitchFamily="2" charset="0"/>
          </a:endParaRPr>
        </a:p>
      </dgm:t>
    </dgm:pt>
    <dgm:pt modelId="{56759C46-02F3-5142-9266-624B394D8123}" type="pres">
      <dgm:prSet presAssocID="{7100648D-CBC0-2C4A-AD1E-A678FD70813E}" presName="compositeShape" presStyleCnt="0">
        <dgm:presLayoutVars>
          <dgm:chMax val="2"/>
          <dgm:dir/>
          <dgm:resizeHandles val="exact"/>
        </dgm:presLayoutVars>
      </dgm:prSet>
      <dgm:spPr/>
      <dgm:t>
        <a:bodyPr/>
        <a:lstStyle/>
        <a:p>
          <a:endParaRPr lang="en-US"/>
        </a:p>
      </dgm:t>
    </dgm:pt>
    <dgm:pt modelId="{A6A02152-83E6-A949-8D26-9F44ED314D89}" type="pres">
      <dgm:prSet presAssocID="{E396968E-16F7-6440-8826-B448F3C8D080}" presName="upArrow" presStyleLbl="node1" presStyleIdx="0" presStyleCnt="2"/>
      <dgm:spPr/>
    </dgm:pt>
    <dgm:pt modelId="{A075E98B-471C-9940-8E3C-277FBFC9708A}" type="pres">
      <dgm:prSet presAssocID="{E396968E-16F7-6440-8826-B448F3C8D080}" presName="upArrowText" presStyleLbl="revTx" presStyleIdx="0" presStyleCnt="2">
        <dgm:presLayoutVars>
          <dgm:chMax val="0"/>
          <dgm:bulletEnabled val="1"/>
        </dgm:presLayoutVars>
      </dgm:prSet>
      <dgm:spPr/>
      <dgm:t>
        <a:bodyPr/>
        <a:lstStyle/>
        <a:p>
          <a:endParaRPr lang="en-US"/>
        </a:p>
      </dgm:t>
    </dgm:pt>
    <dgm:pt modelId="{4A413B39-6342-4F44-B35F-F68EA40CE06D}" type="pres">
      <dgm:prSet presAssocID="{5B6FBFF6-A791-4F4F-9E18-4841FFEA8D74}" presName="downArrow" presStyleLbl="node1" presStyleIdx="1" presStyleCnt="2"/>
      <dgm:spPr/>
    </dgm:pt>
    <dgm:pt modelId="{541D03BB-C4DD-0F48-8250-98711976E644}" type="pres">
      <dgm:prSet presAssocID="{5B6FBFF6-A791-4F4F-9E18-4841FFEA8D74}" presName="downArrowText" presStyleLbl="revTx" presStyleIdx="1" presStyleCnt="2">
        <dgm:presLayoutVars>
          <dgm:chMax val="0"/>
          <dgm:bulletEnabled val="1"/>
        </dgm:presLayoutVars>
      </dgm:prSet>
      <dgm:spPr/>
      <dgm:t>
        <a:bodyPr/>
        <a:lstStyle/>
        <a:p>
          <a:endParaRPr lang="en-US"/>
        </a:p>
      </dgm:t>
    </dgm:pt>
  </dgm:ptLst>
  <dgm:cxnLst>
    <dgm:cxn modelId="{F33D3F92-956B-1E48-9425-D20182DEA390}" type="presOf" srcId="{E396968E-16F7-6440-8826-B448F3C8D080}" destId="{A075E98B-471C-9940-8E3C-277FBFC9708A}" srcOrd="0" destOrd="0" presId="urn:microsoft.com/office/officeart/2005/8/layout/arrow4"/>
    <dgm:cxn modelId="{0E06CD04-B882-CA46-831F-FC2A2B43A68E}" type="presOf" srcId="{7100648D-CBC0-2C4A-AD1E-A678FD70813E}" destId="{56759C46-02F3-5142-9266-624B394D8123}" srcOrd="0" destOrd="0" presId="urn:microsoft.com/office/officeart/2005/8/layout/arrow4"/>
    <dgm:cxn modelId="{AAF8280B-A1CA-6848-9552-02CB91CCC9C4}" srcId="{7100648D-CBC0-2C4A-AD1E-A678FD70813E}" destId="{E396968E-16F7-6440-8826-B448F3C8D080}" srcOrd="0" destOrd="0" parTransId="{213F34E0-5E61-6F42-A8F9-5B94A31AB681}" sibTransId="{471A5662-8653-AA49-8886-6CDA36619F75}"/>
    <dgm:cxn modelId="{CE9C04B1-BA8B-4C46-B496-C40664195D2D}" type="presOf" srcId="{5B6FBFF6-A791-4F4F-9E18-4841FFEA8D74}" destId="{541D03BB-C4DD-0F48-8250-98711976E644}" srcOrd="0" destOrd="0" presId="urn:microsoft.com/office/officeart/2005/8/layout/arrow4"/>
    <dgm:cxn modelId="{80CC6009-C9FF-C74D-9129-00FD619C4EEB}" srcId="{7100648D-CBC0-2C4A-AD1E-A678FD70813E}" destId="{5B6FBFF6-A791-4F4F-9E18-4841FFEA8D74}" srcOrd="1" destOrd="0" parTransId="{AC094B28-8D43-0849-BF39-D09F76AAA7D3}" sibTransId="{9EF50B92-2572-0548-9801-C652039E97AC}"/>
    <dgm:cxn modelId="{D12B775F-7527-0C4B-8398-8BC85CE7B234}" type="presParOf" srcId="{56759C46-02F3-5142-9266-624B394D8123}" destId="{A6A02152-83E6-A949-8D26-9F44ED314D89}" srcOrd="0" destOrd="0" presId="urn:microsoft.com/office/officeart/2005/8/layout/arrow4"/>
    <dgm:cxn modelId="{68193D5F-7C60-D74E-93BA-3625A35111F1}" type="presParOf" srcId="{56759C46-02F3-5142-9266-624B394D8123}" destId="{A075E98B-471C-9940-8E3C-277FBFC9708A}" srcOrd="1" destOrd="0" presId="urn:microsoft.com/office/officeart/2005/8/layout/arrow4"/>
    <dgm:cxn modelId="{F3676B17-0CF1-EA4A-BCC7-E6FA55519C55}" type="presParOf" srcId="{56759C46-02F3-5142-9266-624B394D8123}" destId="{4A413B39-6342-4F44-B35F-F68EA40CE06D}" srcOrd="2" destOrd="0" presId="urn:microsoft.com/office/officeart/2005/8/layout/arrow4"/>
    <dgm:cxn modelId="{77D7BC84-2AFB-184E-B31A-473139BEF9BD}" type="presParOf" srcId="{56759C46-02F3-5142-9266-624B394D8123}" destId="{541D03BB-C4DD-0F48-8250-98711976E644}" srcOrd="3" destOrd="0" presId="urn:microsoft.com/office/officeart/2005/8/layout/arrow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A02152-83E6-A949-8D26-9F44ED314D89}">
      <dsp:nvSpPr>
        <dsp:cNvPr id="0" name=""/>
        <dsp:cNvSpPr/>
      </dsp:nvSpPr>
      <dsp:spPr>
        <a:xfrm>
          <a:off x="500044" y="0"/>
          <a:ext cx="564504" cy="423378"/>
        </a:xfrm>
        <a:prstGeom prst="upArrow">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75E98B-471C-9940-8E3C-277FBFC9708A}">
      <dsp:nvSpPr>
        <dsp:cNvPr id="0" name=""/>
        <dsp:cNvSpPr/>
      </dsp:nvSpPr>
      <dsp:spPr>
        <a:xfrm>
          <a:off x="1081483" y="0"/>
          <a:ext cx="2228391" cy="423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0" rIns="106680" bIns="106680" numCol="1" spcCol="1270" anchor="ctr" anchorCtr="0">
          <a:noAutofit/>
        </a:bodyPr>
        <a:lstStyle/>
        <a:p>
          <a:pPr lvl="0" algn="l" defTabSz="666750">
            <a:lnSpc>
              <a:spcPct val="90000"/>
            </a:lnSpc>
            <a:spcBef>
              <a:spcPct val="0"/>
            </a:spcBef>
            <a:spcAft>
              <a:spcPct val="35000"/>
            </a:spcAft>
          </a:pPr>
          <a:r>
            <a:rPr lang="en-GB" sz="1500" kern="1200" dirty="0">
              <a:latin typeface="Helvetica Neue" panose="02000503000000020004" pitchFamily="2" charset="0"/>
              <a:ea typeface="Helvetica Neue" panose="02000503000000020004" pitchFamily="2" charset="0"/>
              <a:cs typeface="Helvetica Neue" panose="02000503000000020004" pitchFamily="2" charset="0"/>
            </a:rPr>
            <a:t>Spectral Efficiency </a:t>
          </a:r>
        </a:p>
      </dsp:txBody>
      <dsp:txXfrm>
        <a:off x="1081483" y="0"/>
        <a:ext cx="2228391" cy="423378"/>
      </dsp:txXfrm>
    </dsp:sp>
    <dsp:sp modelId="{4A413B39-6342-4F44-B35F-F68EA40CE06D}">
      <dsp:nvSpPr>
        <dsp:cNvPr id="0" name=""/>
        <dsp:cNvSpPr/>
      </dsp:nvSpPr>
      <dsp:spPr>
        <a:xfrm>
          <a:off x="669395" y="458659"/>
          <a:ext cx="564504" cy="423378"/>
        </a:xfrm>
        <a:prstGeom prst="downArrow">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1D03BB-C4DD-0F48-8250-98711976E644}">
      <dsp:nvSpPr>
        <dsp:cNvPr id="0" name=""/>
        <dsp:cNvSpPr/>
      </dsp:nvSpPr>
      <dsp:spPr>
        <a:xfrm>
          <a:off x="1250834" y="458659"/>
          <a:ext cx="2228391" cy="423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0" rIns="106680" bIns="106680" numCol="1" spcCol="1270" anchor="ctr" anchorCtr="0">
          <a:noAutofit/>
        </a:bodyPr>
        <a:lstStyle/>
        <a:p>
          <a:pPr lvl="0" algn="l" defTabSz="666750">
            <a:lnSpc>
              <a:spcPct val="90000"/>
            </a:lnSpc>
            <a:spcBef>
              <a:spcPct val="0"/>
            </a:spcBef>
            <a:spcAft>
              <a:spcPct val="35000"/>
            </a:spcAft>
          </a:pPr>
          <a:r>
            <a:rPr lang="en-GB" sz="1500" kern="1200" dirty="0">
              <a:latin typeface="Helvetica Neue" panose="02000503000000020004" pitchFamily="2" charset="0"/>
              <a:ea typeface="Helvetica Neue" panose="02000503000000020004" pitchFamily="2" charset="0"/>
              <a:cs typeface="Helvetica Neue" panose="02000503000000020004" pitchFamily="2" charset="0"/>
            </a:rPr>
            <a:t>Beam Training Overhead</a:t>
          </a:r>
        </a:p>
      </dsp:txBody>
      <dsp:txXfrm>
        <a:off x="1250834" y="458659"/>
        <a:ext cx="2228391" cy="423378"/>
      </dsp:txXfrm>
    </dsp:sp>
  </dsp:spTree>
</dsp:drawing>
</file>

<file path=ppt/diagrams/layout1.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672CAE2C-E2F1-44C6-9A56-2E1640B82ECF}"/>
              </a:ext>
            </a:extLst>
          </p:cNvPr>
          <p:cNvSpPr>
            <a:spLocks noChangeArrowheads="1"/>
          </p:cNvSpPr>
          <p:nvPr/>
        </p:nvSpPr>
        <p:spPr bwMode="auto">
          <a:xfrm>
            <a:off x="0" y="1"/>
            <a:ext cx="7104063" cy="10234613"/>
          </a:xfrm>
          <a:prstGeom prst="roundRect">
            <a:avLst>
              <a:gd name="adj" fmla="val 19"/>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F176CE11-8BCA-47E5-B5FF-D8CB09878DEA}"/>
              </a:ext>
            </a:extLst>
          </p:cNvPr>
          <p:cNvSpPr>
            <a:spLocks noChangeArrowheads="1"/>
          </p:cNvSpPr>
          <p:nvPr/>
        </p:nvSpPr>
        <p:spPr bwMode="auto">
          <a:xfrm>
            <a:off x="0" y="1"/>
            <a:ext cx="7104063" cy="102346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F8143BF5-A3B0-4C70-946C-F05FE2137C09}"/>
              </a:ext>
            </a:extLst>
          </p:cNvPr>
          <p:cNvSpPr>
            <a:spLocks noChangeArrowheads="1"/>
          </p:cNvSpPr>
          <p:nvPr/>
        </p:nvSpPr>
        <p:spPr bwMode="auto">
          <a:xfrm>
            <a:off x="0" y="1"/>
            <a:ext cx="7104063" cy="102346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Text Box 4">
            <a:extLst>
              <a:ext uri="{FF2B5EF4-FFF2-40B4-BE49-F238E27FC236}">
                <a16:creationId xmlns:a16="http://schemas.microsoft.com/office/drawing/2014/main" id="{299DEC85-D70C-458C-BB1C-764670B7BC50}"/>
              </a:ext>
            </a:extLst>
          </p:cNvPr>
          <p:cNvSpPr txBox="1">
            <a:spLocks noChangeArrowheads="1"/>
          </p:cNvSpPr>
          <p:nvPr/>
        </p:nvSpPr>
        <p:spPr bwMode="auto">
          <a:xfrm>
            <a:off x="1" y="1"/>
            <a:ext cx="3078639"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5">
            <a:extLst>
              <a:ext uri="{FF2B5EF4-FFF2-40B4-BE49-F238E27FC236}">
                <a16:creationId xmlns:a16="http://schemas.microsoft.com/office/drawing/2014/main" id="{F9651678-AA65-4856-9529-FBA9F2C7EAD7}"/>
              </a:ext>
            </a:extLst>
          </p:cNvPr>
          <p:cNvSpPr>
            <a:spLocks noGrp="1" noChangeArrowheads="1"/>
          </p:cNvSpPr>
          <p:nvPr>
            <p:ph type="dt"/>
          </p:nvPr>
        </p:nvSpPr>
        <p:spPr bwMode="auto">
          <a:xfrm>
            <a:off x="4023836" y="0"/>
            <a:ext cx="3073873"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00" tIns="49680" rIns="99000" bIns="49680" numCol="1" anchor="t" anchorCtr="0" compatLnSpc="1">
            <a:prstTxWarp prst="textNoShape">
              <a:avLst/>
            </a:prstTxWarp>
          </a:bodyPr>
          <a:lstStyle>
            <a:lvl1pPr algn="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000000"/>
                </a:solidFill>
                <a:latin typeface="Calibri" panose="020F0502020204030204" pitchFamily="34" charset="0"/>
                <a:ea typeface="+mn-ea"/>
                <a:cs typeface="Arial" panose="020B0604020202020204" pitchFamily="34" charset="0"/>
              </a:defRPr>
            </a:lvl1pPr>
          </a:lstStyle>
          <a:p>
            <a:pPr>
              <a:defRPr/>
            </a:pPr>
            <a:endParaRPr lang="en-US" altLang="en-US"/>
          </a:p>
        </p:txBody>
      </p:sp>
      <p:sp>
        <p:nvSpPr>
          <p:cNvPr id="3079" name="Rectangle 6">
            <a:extLst>
              <a:ext uri="{FF2B5EF4-FFF2-40B4-BE49-F238E27FC236}">
                <a16:creationId xmlns:a16="http://schemas.microsoft.com/office/drawing/2014/main" id="{AC2F4985-F8E1-4707-ACA8-ABEAE1919B81}"/>
              </a:ext>
            </a:extLst>
          </p:cNvPr>
          <p:cNvSpPr>
            <a:spLocks noGrp="1" noRot="1" noChangeAspect="1" noChangeArrowheads="1"/>
          </p:cNvSpPr>
          <p:nvPr>
            <p:ph type="sldImg"/>
          </p:nvPr>
        </p:nvSpPr>
        <p:spPr bwMode="auto">
          <a:xfrm>
            <a:off x="142875" y="768350"/>
            <a:ext cx="6813550" cy="3832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 name="Rectangle 7">
            <a:extLst>
              <a:ext uri="{FF2B5EF4-FFF2-40B4-BE49-F238E27FC236}">
                <a16:creationId xmlns:a16="http://schemas.microsoft.com/office/drawing/2014/main" id="{3CDC2826-A567-4D59-AED6-4F49CF7209F8}"/>
              </a:ext>
            </a:extLst>
          </p:cNvPr>
          <p:cNvSpPr>
            <a:spLocks noGrp="1" noChangeArrowheads="1"/>
          </p:cNvSpPr>
          <p:nvPr>
            <p:ph type="body"/>
          </p:nvPr>
        </p:nvSpPr>
        <p:spPr bwMode="auto">
          <a:xfrm>
            <a:off x="710089" y="4860926"/>
            <a:ext cx="5679120" cy="4600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noProof="0"/>
          </a:p>
        </p:txBody>
      </p:sp>
      <p:sp>
        <p:nvSpPr>
          <p:cNvPr id="3081" name="Text Box 8">
            <a:extLst>
              <a:ext uri="{FF2B5EF4-FFF2-40B4-BE49-F238E27FC236}">
                <a16:creationId xmlns:a16="http://schemas.microsoft.com/office/drawing/2014/main" id="{1ACDFA6A-D4E5-455D-B742-F76F56383D8B}"/>
              </a:ext>
            </a:extLst>
          </p:cNvPr>
          <p:cNvSpPr txBox="1">
            <a:spLocks noChangeArrowheads="1"/>
          </p:cNvSpPr>
          <p:nvPr/>
        </p:nvSpPr>
        <p:spPr bwMode="auto">
          <a:xfrm>
            <a:off x="1" y="9721851"/>
            <a:ext cx="3078639"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9">
            <a:extLst>
              <a:ext uri="{FF2B5EF4-FFF2-40B4-BE49-F238E27FC236}">
                <a16:creationId xmlns:a16="http://schemas.microsoft.com/office/drawing/2014/main" id="{6AB6D005-1836-4B08-84C7-3A82233A8286}"/>
              </a:ext>
            </a:extLst>
          </p:cNvPr>
          <p:cNvSpPr>
            <a:spLocks noGrp="1" noChangeArrowheads="1"/>
          </p:cNvSpPr>
          <p:nvPr>
            <p:ph type="sldNum"/>
          </p:nvPr>
        </p:nvSpPr>
        <p:spPr bwMode="auto">
          <a:xfrm>
            <a:off x="4023836" y="9721851"/>
            <a:ext cx="3073873"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00" tIns="49680" rIns="99000" bIns="49680" numCol="1" anchor="b"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000000"/>
                </a:solidFill>
                <a:latin typeface="Calibri" panose="020F0502020204030204" pitchFamily="34" charset="0"/>
                <a:ea typeface="DejaVu Sans" charset="0"/>
                <a:cs typeface="Arial" panose="020B0604020202020204" pitchFamily="34" charset="0"/>
              </a:defRPr>
            </a:lvl1pPr>
          </a:lstStyle>
          <a:p>
            <a:pPr>
              <a:defRPr/>
            </a:pPr>
            <a:fld id="{2D6D6C4A-46F7-447F-8CC5-1E1AC4E8BEF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9">
            <a:extLst>
              <a:ext uri="{FF2B5EF4-FFF2-40B4-BE49-F238E27FC236}">
                <a16:creationId xmlns:a16="http://schemas.microsoft.com/office/drawing/2014/main" id="{8A39145C-42C4-4321-9D14-3EE66A6E572A}"/>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66A3A2C6-4927-4D76-BA65-111244037B14}" type="slidenum">
              <a:rPr lang="en-US" altLang="en-US" sz="1300" smtClean="0">
                <a:latin typeface="Calibri" panose="020F0502020204030204" pitchFamily="34" charset="0"/>
                <a:cs typeface="DejaVu Sans" charset="0"/>
              </a:rPr>
              <a:pPr>
                <a:spcBef>
                  <a:spcPct val="0"/>
                </a:spcBef>
                <a:buClrTx/>
                <a:buFontTx/>
                <a:buNone/>
              </a:pPr>
              <a:t>1</a:t>
            </a:fld>
            <a:endParaRPr lang="en-US" altLang="en-US" sz="1300">
              <a:latin typeface="Calibri" panose="020F0502020204030204" pitchFamily="34" charset="0"/>
              <a:cs typeface="DejaVu Sans" charset="0"/>
            </a:endParaRPr>
          </a:p>
        </p:txBody>
      </p:sp>
      <p:sp>
        <p:nvSpPr>
          <p:cNvPr id="5123" name="Rectangle 1">
            <a:extLst>
              <a:ext uri="{FF2B5EF4-FFF2-40B4-BE49-F238E27FC236}">
                <a16:creationId xmlns:a16="http://schemas.microsoft.com/office/drawing/2014/main" id="{63D3CBF4-83DB-4250-A864-06B487672CDF}"/>
              </a:ext>
            </a:extLst>
          </p:cNvPr>
          <p:cNvSpPr>
            <a:spLocks noGrp="1" noRot="1" noChangeAspect="1" noChangeArrowheads="1" noTextEdit="1"/>
          </p:cNvSpPr>
          <p:nvPr>
            <p:ph type="sldImg"/>
          </p:nvPr>
        </p:nvSpPr>
        <p:spPr>
          <a:xfrm>
            <a:off x="141288" y="768350"/>
            <a:ext cx="6821487"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4" name="Rectangle 2">
            <a:extLst>
              <a:ext uri="{FF2B5EF4-FFF2-40B4-BE49-F238E27FC236}">
                <a16:creationId xmlns:a16="http://schemas.microsoft.com/office/drawing/2014/main" id="{6B7BE5A6-9835-41BF-8119-C3CCB73462D9}"/>
              </a:ext>
            </a:extLst>
          </p:cNvPr>
          <p:cNvSpPr>
            <a:spLocks noGrp="1" noChangeArrowheads="1"/>
          </p:cNvSpPr>
          <p:nvPr>
            <p:ph type="body" idx="1"/>
          </p:nvPr>
        </p:nvSpPr>
        <p:spPr>
          <a:xfrm>
            <a:off x="710090" y="4860925"/>
            <a:ext cx="5683886" cy="4605338"/>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a:latin typeface="Calibri" panose="020F0502020204030204" pitchFamily="34" charset="0"/>
              <a:cs typeface="DejaVu Sans"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9">
            <a:extLst>
              <a:ext uri="{FF2B5EF4-FFF2-40B4-BE49-F238E27FC236}">
                <a16:creationId xmlns:a16="http://schemas.microsoft.com/office/drawing/2014/main" id="{547FC8F2-3CFC-47E6-B3A4-559E3CF959F5}"/>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929064BC-4D7C-4017-822D-D719EE387734}" type="slidenum">
              <a:rPr lang="en-US" altLang="en-US" sz="1300" smtClean="0">
                <a:latin typeface="Calibri" panose="020F0502020204030204" pitchFamily="34" charset="0"/>
                <a:cs typeface="DejaVu Sans" charset="0"/>
              </a:rPr>
              <a:pPr>
                <a:spcBef>
                  <a:spcPct val="0"/>
                </a:spcBef>
                <a:buClrTx/>
                <a:buFontTx/>
                <a:buNone/>
              </a:pPr>
              <a:t>10</a:t>
            </a:fld>
            <a:endParaRPr lang="en-US" altLang="en-US" sz="1300">
              <a:latin typeface="Calibri" panose="020F0502020204030204" pitchFamily="34" charset="0"/>
              <a:cs typeface="DejaVu Sans" charset="0"/>
            </a:endParaRPr>
          </a:p>
        </p:txBody>
      </p:sp>
      <p:sp>
        <p:nvSpPr>
          <p:cNvPr id="7171" name="Rectangle 1">
            <a:extLst>
              <a:ext uri="{FF2B5EF4-FFF2-40B4-BE49-F238E27FC236}">
                <a16:creationId xmlns:a16="http://schemas.microsoft.com/office/drawing/2014/main" id="{65CBDD2C-4B88-4477-A4F5-654E7522B065}"/>
              </a:ext>
            </a:extLst>
          </p:cNvPr>
          <p:cNvSpPr>
            <a:spLocks noGrp="1" noRot="1" noChangeAspect="1" noChangeArrowheads="1" noTextEdit="1"/>
          </p:cNvSpPr>
          <p:nvPr>
            <p:ph type="sldImg"/>
          </p:nvPr>
        </p:nvSpPr>
        <p:spPr>
          <a:xfrm>
            <a:off x="141288" y="768350"/>
            <a:ext cx="6821487"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2" name="Rectangle 2">
            <a:extLst>
              <a:ext uri="{FF2B5EF4-FFF2-40B4-BE49-F238E27FC236}">
                <a16:creationId xmlns:a16="http://schemas.microsoft.com/office/drawing/2014/main" id="{016584F8-8B9B-4FA5-A3FF-893FB1B6C594}"/>
              </a:ext>
            </a:extLst>
          </p:cNvPr>
          <p:cNvSpPr>
            <a:spLocks noGrp="1" noChangeArrowheads="1"/>
          </p:cNvSpPr>
          <p:nvPr>
            <p:ph type="body" idx="1"/>
          </p:nvPr>
        </p:nvSpPr>
        <p:spPr>
          <a:xfrm>
            <a:off x="710090" y="4860925"/>
            <a:ext cx="5683886" cy="4605338"/>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500387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9">
            <a:extLst>
              <a:ext uri="{FF2B5EF4-FFF2-40B4-BE49-F238E27FC236}">
                <a16:creationId xmlns:a16="http://schemas.microsoft.com/office/drawing/2014/main" id="{547FC8F2-3CFC-47E6-B3A4-559E3CF959F5}"/>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929064BC-4D7C-4017-822D-D719EE387734}" type="slidenum">
              <a:rPr lang="en-US" altLang="en-US" sz="1300" smtClean="0">
                <a:latin typeface="Calibri" panose="020F0502020204030204" pitchFamily="34" charset="0"/>
                <a:cs typeface="DejaVu Sans" charset="0"/>
              </a:rPr>
              <a:pPr>
                <a:spcBef>
                  <a:spcPct val="0"/>
                </a:spcBef>
                <a:buClrTx/>
                <a:buFontTx/>
                <a:buNone/>
              </a:pPr>
              <a:t>11</a:t>
            </a:fld>
            <a:endParaRPr lang="en-US" altLang="en-US" sz="1300">
              <a:latin typeface="Calibri" panose="020F0502020204030204" pitchFamily="34" charset="0"/>
              <a:cs typeface="DejaVu Sans" charset="0"/>
            </a:endParaRPr>
          </a:p>
        </p:txBody>
      </p:sp>
      <p:sp>
        <p:nvSpPr>
          <p:cNvPr id="7171" name="Rectangle 1">
            <a:extLst>
              <a:ext uri="{FF2B5EF4-FFF2-40B4-BE49-F238E27FC236}">
                <a16:creationId xmlns:a16="http://schemas.microsoft.com/office/drawing/2014/main" id="{65CBDD2C-4B88-4477-A4F5-654E7522B065}"/>
              </a:ext>
            </a:extLst>
          </p:cNvPr>
          <p:cNvSpPr>
            <a:spLocks noGrp="1" noRot="1" noChangeAspect="1" noChangeArrowheads="1" noTextEdit="1"/>
          </p:cNvSpPr>
          <p:nvPr>
            <p:ph type="sldImg"/>
          </p:nvPr>
        </p:nvSpPr>
        <p:spPr>
          <a:xfrm>
            <a:off x="141288" y="768350"/>
            <a:ext cx="6821487"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2" name="Rectangle 2">
            <a:extLst>
              <a:ext uri="{FF2B5EF4-FFF2-40B4-BE49-F238E27FC236}">
                <a16:creationId xmlns:a16="http://schemas.microsoft.com/office/drawing/2014/main" id="{016584F8-8B9B-4FA5-A3FF-893FB1B6C594}"/>
              </a:ext>
            </a:extLst>
          </p:cNvPr>
          <p:cNvSpPr>
            <a:spLocks noGrp="1" noChangeArrowheads="1"/>
          </p:cNvSpPr>
          <p:nvPr>
            <p:ph type="body" idx="1"/>
          </p:nvPr>
        </p:nvSpPr>
        <p:spPr>
          <a:xfrm>
            <a:off x="710090" y="4860925"/>
            <a:ext cx="5683886" cy="4605338"/>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991109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9">
            <a:extLst>
              <a:ext uri="{FF2B5EF4-FFF2-40B4-BE49-F238E27FC236}">
                <a16:creationId xmlns:a16="http://schemas.microsoft.com/office/drawing/2014/main" id="{547FC8F2-3CFC-47E6-B3A4-559E3CF959F5}"/>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929064BC-4D7C-4017-822D-D719EE387734}" type="slidenum">
              <a:rPr lang="en-US" altLang="en-US" sz="1300" smtClean="0">
                <a:latin typeface="Calibri" panose="020F0502020204030204" pitchFamily="34" charset="0"/>
                <a:cs typeface="DejaVu Sans" charset="0"/>
              </a:rPr>
              <a:pPr>
                <a:spcBef>
                  <a:spcPct val="0"/>
                </a:spcBef>
                <a:buClrTx/>
                <a:buFontTx/>
                <a:buNone/>
              </a:pPr>
              <a:t>12</a:t>
            </a:fld>
            <a:endParaRPr lang="en-US" altLang="en-US" sz="1300">
              <a:latin typeface="Calibri" panose="020F0502020204030204" pitchFamily="34" charset="0"/>
              <a:cs typeface="DejaVu Sans" charset="0"/>
            </a:endParaRPr>
          </a:p>
        </p:txBody>
      </p:sp>
      <p:sp>
        <p:nvSpPr>
          <p:cNvPr id="7171" name="Rectangle 1">
            <a:extLst>
              <a:ext uri="{FF2B5EF4-FFF2-40B4-BE49-F238E27FC236}">
                <a16:creationId xmlns:a16="http://schemas.microsoft.com/office/drawing/2014/main" id="{65CBDD2C-4B88-4477-A4F5-654E7522B065}"/>
              </a:ext>
            </a:extLst>
          </p:cNvPr>
          <p:cNvSpPr>
            <a:spLocks noGrp="1" noRot="1" noChangeAspect="1" noChangeArrowheads="1" noTextEdit="1"/>
          </p:cNvSpPr>
          <p:nvPr>
            <p:ph type="sldImg"/>
          </p:nvPr>
        </p:nvSpPr>
        <p:spPr>
          <a:xfrm>
            <a:off x="141288" y="768350"/>
            <a:ext cx="6821487"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2" name="Rectangle 2">
            <a:extLst>
              <a:ext uri="{FF2B5EF4-FFF2-40B4-BE49-F238E27FC236}">
                <a16:creationId xmlns:a16="http://schemas.microsoft.com/office/drawing/2014/main" id="{016584F8-8B9B-4FA5-A3FF-893FB1B6C594}"/>
              </a:ext>
            </a:extLst>
          </p:cNvPr>
          <p:cNvSpPr>
            <a:spLocks noGrp="1" noChangeArrowheads="1"/>
          </p:cNvSpPr>
          <p:nvPr>
            <p:ph type="body" idx="1"/>
          </p:nvPr>
        </p:nvSpPr>
        <p:spPr>
          <a:xfrm>
            <a:off x="710090" y="4860925"/>
            <a:ext cx="5683886" cy="4605338"/>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041936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9">
            <a:extLst>
              <a:ext uri="{FF2B5EF4-FFF2-40B4-BE49-F238E27FC236}">
                <a16:creationId xmlns:a16="http://schemas.microsoft.com/office/drawing/2014/main" id="{547FC8F2-3CFC-47E6-B3A4-559E3CF959F5}"/>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929064BC-4D7C-4017-822D-D719EE387734}" type="slidenum">
              <a:rPr lang="en-US" altLang="en-US" sz="1300" smtClean="0">
                <a:latin typeface="Calibri" panose="020F0502020204030204" pitchFamily="34" charset="0"/>
                <a:cs typeface="DejaVu Sans" charset="0"/>
              </a:rPr>
              <a:pPr>
                <a:spcBef>
                  <a:spcPct val="0"/>
                </a:spcBef>
                <a:buClrTx/>
                <a:buFontTx/>
                <a:buNone/>
              </a:pPr>
              <a:t>13</a:t>
            </a:fld>
            <a:endParaRPr lang="en-US" altLang="en-US" sz="1300">
              <a:latin typeface="Calibri" panose="020F0502020204030204" pitchFamily="34" charset="0"/>
              <a:cs typeface="DejaVu Sans" charset="0"/>
            </a:endParaRPr>
          </a:p>
        </p:txBody>
      </p:sp>
      <p:sp>
        <p:nvSpPr>
          <p:cNvPr id="7171" name="Rectangle 1">
            <a:extLst>
              <a:ext uri="{FF2B5EF4-FFF2-40B4-BE49-F238E27FC236}">
                <a16:creationId xmlns:a16="http://schemas.microsoft.com/office/drawing/2014/main" id="{65CBDD2C-4B88-4477-A4F5-654E7522B065}"/>
              </a:ext>
            </a:extLst>
          </p:cNvPr>
          <p:cNvSpPr>
            <a:spLocks noGrp="1" noRot="1" noChangeAspect="1" noChangeArrowheads="1" noTextEdit="1"/>
          </p:cNvSpPr>
          <p:nvPr>
            <p:ph type="sldImg"/>
          </p:nvPr>
        </p:nvSpPr>
        <p:spPr>
          <a:xfrm>
            <a:off x="141288" y="768350"/>
            <a:ext cx="6821487"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2" name="Rectangle 2">
            <a:extLst>
              <a:ext uri="{FF2B5EF4-FFF2-40B4-BE49-F238E27FC236}">
                <a16:creationId xmlns:a16="http://schemas.microsoft.com/office/drawing/2014/main" id="{016584F8-8B9B-4FA5-A3FF-893FB1B6C594}"/>
              </a:ext>
            </a:extLst>
          </p:cNvPr>
          <p:cNvSpPr>
            <a:spLocks noGrp="1" noChangeArrowheads="1"/>
          </p:cNvSpPr>
          <p:nvPr>
            <p:ph type="body" idx="1"/>
          </p:nvPr>
        </p:nvSpPr>
        <p:spPr>
          <a:xfrm>
            <a:off x="710090" y="4860925"/>
            <a:ext cx="5683886" cy="4605338"/>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556882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9">
            <a:extLst>
              <a:ext uri="{FF2B5EF4-FFF2-40B4-BE49-F238E27FC236}">
                <a16:creationId xmlns:a16="http://schemas.microsoft.com/office/drawing/2014/main" id="{547FC8F2-3CFC-47E6-B3A4-559E3CF959F5}"/>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929064BC-4D7C-4017-822D-D719EE387734}" type="slidenum">
              <a:rPr lang="en-US" altLang="en-US" sz="1300" smtClean="0">
                <a:latin typeface="Calibri" panose="020F0502020204030204" pitchFamily="34" charset="0"/>
                <a:cs typeface="DejaVu Sans" charset="0"/>
              </a:rPr>
              <a:pPr>
                <a:spcBef>
                  <a:spcPct val="0"/>
                </a:spcBef>
                <a:buClrTx/>
                <a:buFontTx/>
                <a:buNone/>
              </a:pPr>
              <a:t>14</a:t>
            </a:fld>
            <a:endParaRPr lang="en-US" altLang="en-US" sz="1300">
              <a:latin typeface="Calibri" panose="020F0502020204030204" pitchFamily="34" charset="0"/>
              <a:cs typeface="DejaVu Sans" charset="0"/>
            </a:endParaRPr>
          </a:p>
        </p:txBody>
      </p:sp>
      <p:sp>
        <p:nvSpPr>
          <p:cNvPr id="7171" name="Rectangle 1">
            <a:extLst>
              <a:ext uri="{FF2B5EF4-FFF2-40B4-BE49-F238E27FC236}">
                <a16:creationId xmlns:a16="http://schemas.microsoft.com/office/drawing/2014/main" id="{65CBDD2C-4B88-4477-A4F5-654E7522B065}"/>
              </a:ext>
            </a:extLst>
          </p:cNvPr>
          <p:cNvSpPr>
            <a:spLocks noGrp="1" noRot="1" noChangeAspect="1" noChangeArrowheads="1" noTextEdit="1"/>
          </p:cNvSpPr>
          <p:nvPr>
            <p:ph type="sldImg"/>
          </p:nvPr>
        </p:nvSpPr>
        <p:spPr>
          <a:xfrm>
            <a:off x="141288" y="768350"/>
            <a:ext cx="6821487"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2" name="Rectangle 2">
            <a:extLst>
              <a:ext uri="{FF2B5EF4-FFF2-40B4-BE49-F238E27FC236}">
                <a16:creationId xmlns:a16="http://schemas.microsoft.com/office/drawing/2014/main" id="{016584F8-8B9B-4FA5-A3FF-893FB1B6C594}"/>
              </a:ext>
            </a:extLst>
          </p:cNvPr>
          <p:cNvSpPr>
            <a:spLocks noGrp="1" noChangeArrowheads="1"/>
          </p:cNvSpPr>
          <p:nvPr>
            <p:ph type="body" idx="1"/>
          </p:nvPr>
        </p:nvSpPr>
        <p:spPr>
          <a:xfrm>
            <a:off x="710090" y="4860925"/>
            <a:ext cx="5683886" cy="4605338"/>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1682266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9">
            <a:extLst>
              <a:ext uri="{FF2B5EF4-FFF2-40B4-BE49-F238E27FC236}">
                <a16:creationId xmlns:a16="http://schemas.microsoft.com/office/drawing/2014/main" id="{547FC8F2-3CFC-47E6-B3A4-559E3CF959F5}"/>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929064BC-4D7C-4017-822D-D719EE387734}" type="slidenum">
              <a:rPr lang="en-US" altLang="en-US" sz="1300" smtClean="0">
                <a:latin typeface="Calibri" panose="020F0502020204030204" pitchFamily="34" charset="0"/>
                <a:cs typeface="DejaVu Sans" charset="0"/>
              </a:rPr>
              <a:pPr>
                <a:spcBef>
                  <a:spcPct val="0"/>
                </a:spcBef>
                <a:buClrTx/>
                <a:buFontTx/>
                <a:buNone/>
              </a:pPr>
              <a:t>15</a:t>
            </a:fld>
            <a:endParaRPr lang="en-US" altLang="en-US" sz="1300">
              <a:latin typeface="Calibri" panose="020F0502020204030204" pitchFamily="34" charset="0"/>
              <a:cs typeface="DejaVu Sans" charset="0"/>
            </a:endParaRPr>
          </a:p>
        </p:txBody>
      </p:sp>
      <p:sp>
        <p:nvSpPr>
          <p:cNvPr id="7171" name="Rectangle 1">
            <a:extLst>
              <a:ext uri="{FF2B5EF4-FFF2-40B4-BE49-F238E27FC236}">
                <a16:creationId xmlns:a16="http://schemas.microsoft.com/office/drawing/2014/main" id="{65CBDD2C-4B88-4477-A4F5-654E7522B065}"/>
              </a:ext>
            </a:extLst>
          </p:cNvPr>
          <p:cNvSpPr>
            <a:spLocks noGrp="1" noRot="1" noChangeAspect="1" noChangeArrowheads="1" noTextEdit="1"/>
          </p:cNvSpPr>
          <p:nvPr>
            <p:ph type="sldImg"/>
          </p:nvPr>
        </p:nvSpPr>
        <p:spPr>
          <a:xfrm>
            <a:off x="141288" y="768350"/>
            <a:ext cx="6821487"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2" name="Rectangle 2">
            <a:extLst>
              <a:ext uri="{FF2B5EF4-FFF2-40B4-BE49-F238E27FC236}">
                <a16:creationId xmlns:a16="http://schemas.microsoft.com/office/drawing/2014/main" id="{016584F8-8B9B-4FA5-A3FF-893FB1B6C594}"/>
              </a:ext>
            </a:extLst>
          </p:cNvPr>
          <p:cNvSpPr>
            <a:spLocks noGrp="1" noChangeArrowheads="1"/>
          </p:cNvSpPr>
          <p:nvPr>
            <p:ph type="body" idx="1"/>
          </p:nvPr>
        </p:nvSpPr>
        <p:spPr>
          <a:xfrm>
            <a:off x="710090" y="4860925"/>
            <a:ext cx="5683886" cy="4605338"/>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833792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9">
            <a:extLst>
              <a:ext uri="{FF2B5EF4-FFF2-40B4-BE49-F238E27FC236}">
                <a16:creationId xmlns:a16="http://schemas.microsoft.com/office/drawing/2014/main" id="{547FC8F2-3CFC-47E6-B3A4-559E3CF959F5}"/>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929064BC-4D7C-4017-822D-D719EE387734}" type="slidenum">
              <a:rPr lang="en-US" altLang="en-US" sz="1300" smtClean="0">
                <a:latin typeface="Calibri" panose="020F0502020204030204" pitchFamily="34" charset="0"/>
                <a:cs typeface="DejaVu Sans" charset="0"/>
              </a:rPr>
              <a:pPr>
                <a:spcBef>
                  <a:spcPct val="0"/>
                </a:spcBef>
                <a:buClrTx/>
                <a:buFontTx/>
                <a:buNone/>
              </a:pPr>
              <a:t>16</a:t>
            </a:fld>
            <a:endParaRPr lang="en-US" altLang="en-US" sz="1300">
              <a:latin typeface="Calibri" panose="020F0502020204030204" pitchFamily="34" charset="0"/>
              <a:cs typeface="DejaVu Sans" charset="0"/>
            </a:endParaRPr>
          </a:p>
        </p:txBody>
      </p:sp>
      <p:sp>
        <p:nvSpPr>
          <p:cNvPr id="7171" name="Rectangle 1">
            <a:extLst>
              <a:ext uri="{FF2B5EF4-FFF2-40B4-BE49-F238E27FC236}">
                <a16:creationId xmlns:a16="http://schemas.microsoft.com/office/drawing/2014/main" id="{65CBDD2C-4B88-4477-A4F5-654E7522B065}"/>
              </a:ext>
            </a:extLst>
          </p:cNvPr>
          <p:cNvSpPr>
            <a:spLocks noGrp="1" noRot="1" noChangeAspect="1" noChangeArrowheads="1" noTextEdit="1"/>
          </p:cNvSpPr>
          <p:nvPr>
            <p:ph type="sldImg"/>
          </p:nvPr>
        </p:nvSpPr>
        <p:spPr>
          <a:xfrm>
            <a:off x="141288" y="768350"/>
            <a:ext cx="6821487"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2" name="Rectangle 2">
            <a:extLst>
              <a:ext uri="{FF2B5EF4-FFF2-40B4-BE49-F238E27FC236}">
                <a16:creationId xmlns:a16="http://schemas.microsoft.com/office/drawing/2014/main" id="{016584F8-8B9B-4FA5-A3FF-893FB1B6C594}"/>
              </a:ext>
            </a:extLst>
          </p:cNvPr>
          <p:cNvSpPr>
            <a:spLocks noGrp="1" noChangeArrowheads="1"/>
          </p:cNvSpPr>
          <p:nvPr>
            <p:ph type="body" idx="1"/>
          </p:nvPr>
        </p:nvSpPr>
        <p:spPr>
          <a:xfrm>
            <a:off x="710090" y="4860925"/>
            <a:ext cx="5683886" cy="4605338"/>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7484058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9">
            <a:extLst>
              <a:ext uri="{FF2B5EF4-FFF2-40B4-BE49-F238E27FC236}">
                <a16:creationId xmlns:a16="http://schemas.microsoft.com/office/drawing/2014/main" id="{547FC8F2-3CFC-47E6-B3A4-559E3CF959F5}"/>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929064BC-4D7C-4017-822D-D719EE387734}" type="slidenum">
              <a:rPr lang="en-US" altLang="en-US" sz="1300" smtClean="0">
                <a:latin typeface="Calibri" panose="020F0502020204030204" pitchFamily="34" charset="0"/>
                <a:cs typeface="DejaVu Sans" charset="0"/>
              </a:rPr>
              <a:pPr>
                <a:spcBef>
                  <a:spcPct val="0"/>
                </a:spcBef>
                <a:buClrTx/>
                <a:buFontTx/>
                <a:buNone/>
              </a:pPr>
              <a:t>17</a:t>
            </a:fld>
            <a:endParaRPr lang="en-US" altLang="en-US" sz="1300">
              <a:latin typeface="Calibri" panose="020F0502020204030204" pitchFamily="34" charset="0"/>
              <a:cs typeface="DejaVu Sans" charset="0"/>
            </a:endParaRPr>
          </a:p>
        </p:txBody>
      </p:sp>
      <p:sp>
        <p:nvSpPr>
          <p:cNvPr id="7171" name="Rectangle 1">
            <a:extLst>
              <a:ext uri="{FF2B5EF4-FFF2-40B4-BE49-F238E27FC236}">
                <a16:creationId xmlns:a16="http://schemas.microsoft.com/office/drawing/2014/main" id="{65CBDD2C-4B88-4477-A4F5-654E7522B065}"/>
              </a:ext>
            </a:extLst>
          </p:cNvPr>
          <p:cNvSpPr>
            <a:spLocks noGrp="1" noRot="1" noChangeAspect="1" noChangeArrowheads="1" noTextEdit="1"/>
          </p:cNvSpPr>
          <p:nvPr>
            <p:ph type="sldImg"/>
          </p:nvPr>
        </p:nvSpPr>
        <p:spPr>
          <a:xfrm>
            <a:off x="141288" y="768350"/>
            <a:ext cx="6821487"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2" name="Rectangle 2">
            <a:extLst>
              <a:ext uri="{FF2B5EF4-FFF2-40B4-BE49-F238E27FC236}">
                <a16:creationId xmlns:a16="http://schemas.microsoft.com/office/drawing/2014/main" id="{016584F8-8B9B-4FA5-A3FF-893FB1B6C594}"/>
              </a:ext>
            </a:extLst>
          </p:cNvPr>
          <p:cNvSpPr>
            <a:spLocks noGrp="1" noChangeArrowheads="1"/>
          </p:cNvSpPr>
          <p:nvPr>
            <p:ph type="body" idx="1"/>
          </p:nvPr>
        </p:nvSpPr>
        <p:spPr>
          <a:xfrm>
            <a:off x="710090" y="4860925"/>
            <a:ext cx="5683886" cy="4605338"/>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498853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9">
            <a:extLst>
              <a:ext uri="{FF2B5EF4-FFF2-40B4-BE49-F238E27FC236}">
                <a16:creationId xmlns:a16="http://schemas.microsoft.com/office/drawing/2014/main" id="{547FC8F2-3CFC-47E6-B3A4-559E3CF959F5}"/>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929064BC-4D7C-4017-822D-D719EE387734}" type="slidenum">
              <a:rPr lang="en-US" altLang="en-US" sz="1300" smtClean="0">
                <a:latin typeface="Calibri" panose="020F0502020204030204" pitchFamily="34" charset="0"/>
                <a:cs typeface="DejaVu Sans" charset="0"/>
              </a:rPr>
              <a:pPr>
                <a:spcBef>
                  <a:spcPct val="0"/>
                </a:spcBef>
                <a:buClrTx/>
                <a:buFontTx/>
                <a:buNone/>
              </a:pPr>
              <a:t>18</a:t>
            </a:fld>
            <a:endParaRPr lang="en-US" altLang="en-US" sz="1300">
              <a:latin typeface="Calibri" panose="020F0502020204030204" pitchFamily="34" charset="0"/>
              <a:cs typeface="DejaVu Sans" charset="0"/>
            </a:endParaRPr>
          </a:p>
        </p:txBody>
      </p:sp>
      <p:sp>
        <p:nvSpPr>
          <p:cNvPr id="7171" name="Rectangle 1">
            <a:extLst>
              <a:ext uri="{FF2B5EF4-FFF2-40B4-BE49-F238E27FC236}">
                <a16:creationId xmlns:a16="http://schemas.microsoft.com/office/drawing/2014/main" id="{65CBDD2C-4B88-4477-A4F5-654E7522B065}"/>
              </a:ext>
            </a:extLst>
          </p:cNvPr>
          <p:cNvSpPr>
            <a:spLocks noGrp="1" noRot="1" noChangeAspect="1" noChangeArrowheads="1" noTextEdit="1"/>
          </p:cNvSpPr>
          <p:nvPr>
            <p:ph type="sldImg"/>
          </p:nvPr>
        </p:nvSpPr>
        <p:spPr>
          <a:xfrm>
            <a:off x="141288" y="768350"/>
            <a:ext cx="6821487"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2" name="Rectangle 2">
            <a:extLst>
              <a:ext uri="{FF2B5EF4-FFF2-40B4-BE49-F238E27FC236}">
                <a16:creationId xmlns:a16="http://schemas.microsoft.com/office/drawing/2014/main" id="{016584F8-8B9B-4FA5-A3FF-893FB1B6C594}"/>
              </a:ext>
            </a:extLst>
          </p:cNvPr>
          <p:cNvSpPr>
            <a:spLocks noGrp="1" noChangeArrowheads="1"/>
          </p:cNvSpPr>
          <p:nvPr>
            <p:ph type="body" idx="1"/>
          </p:nvPr>
        </p:nvSpPr>
        <p:spPr>
          <a:xfrm>
            <a:off x="710090" y="4860925"/>
            <a:ext cx="5683886" cy="4605338"/>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8422039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9">
            <a:extLst>
              <a:ext uri="{FF2B5EF4-FFF2-40B4-BE49-F238E27FC236}">
                <a16:creationId xmlns:a16="http://schemas.microsoft.com/office/drawing/2014/main" id="{547FC8F2-3CFC-47E6-B3A4-559E3CF959F5}"/>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929064BC-4D7C-4017-822D-D719EE387734}" type="slidenum">
              <a:rPr lang="en-US" altLang="en-US" sz="1300" smtClean="0">
                <a:latin typeface="Calibri" panose="020F0502020204030204" pitchFamily="34" charset="0"/>
                <a:cs typeface="DejaVu Sans" charset="0"/>
              </a:rPr>
              <a:pPr>
                <a:spcBef>
                  <a:spcPct val="0"/>
                </a:spcBef>
                <a:buClrTx/>
                <a:buFontTx/>
                <a:buNone/>
              </a:pPr>
              <a:t>19</a:t>
            </a:fld>
            <a:endParaRPr lang="en-US" altLang="en-US" sz="1300">
              <a:latin typeface="Calibri" panose="020F0502020204030204" pitchFamily="34" charset="0"/>
              <a:cs typeface="DejaVu Sans" charset="0"/>
            </a:endParaRPr>
          </a:p>
        </p:txBody>
      </p:sp>
      <p:sp>
        <p:nvSpPr>
          <p:cNvPr id="7171" name="Rectangle 1">
            <a:extLst>
              <a:ext uri="{FF2B5EF4-FFF2-40B4-BE49-F238E27FC236}">
                <a16:creationId xmlns:a16="http://schemas.microsoft.com/office/drawing/2014/main" id="{65CBDD2C-4B88-4477-A4F5-654E7522B065}"/>
              </a:ext>
            </a:extLst>
          </p:cNvPr>
          <p:cNvSpPr>
            <a:spLocks noGrp="1" noRot="1" noChangeAspect="1" noChangeArrowheads="1" noTextEdit="1"/>
          </p:cNvSpPr>
          <p:nvPr>
            <p:ph type="sldImg"/>
          </p:nvPr>
        </p:nvSpPr>
        <p:spPr>
          <a:xfrm>
            <a:off x="141288" y="768350"/>
            <a:ext cx="6821487"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2" name="Rectangle 2">
            <a:extLst>
              <a:ext uri="{FF2B5EF4-FFF2-40B4-BE49-F238E27FC236}">
                <a16:creationId xmlns:a16="http://schemas.microsoft.com/office/drawing/2014/main" id="{016584F8-8B9B-4FA5-A3FF-893FB1B6C594}"/>
              </a:ext>
            </a:extLst>
          </p:cNvPr>
          <p:cNvSpPr>
            <a:spLocks noGrp="1" noChangeArrowheads="1"/>
          </p:cNvSpPr>
          <p:nvPr>
            <p:ph type="body" idx="1"/>
          </p:nvPr>
        </p:nvSpPr>
        <p:spPr>
          <a:xfrm>
            <a:off x="710090" y="4860925"/>
            <a:ext cx="5683886" cy="4605338"/>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4255959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9">
            <a:extLst>
              <a:ext uri="{FF2B5EF4-FFF2-40B4-BE49-F238E27FC236}">
                <a16:creationId xmlns:a16="http://schemas.microsoft.com/office/drawing/2014/main" id="{547FC8F2-3CFC-47E6-B3A4-559E3CF959F5}"/>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929064BC-4D7C-4017-822D-D719EE387734}" type="slidenum">
              <a:rPr lang="en-US" altLang="en-US" sz="1300" smtClean="0">
                <a:latin typeface="Calibri" panose="020F0502020204030204" pitchFamily="34" charset="0"/>
                <a:cs typeface="DejaVu Sans" charset="0"/>
              </a:rPr>
              <a:pPr>
                <a:spcBef>
                  <a:spcPct val="0"/>
                </a:spcBef>
                <a:buClrTx/>
                <a:buFontTx/>
                <a:buNone/>
              </a:pPr>
              <a:t>2</a:t>
            </a:fld>
            <a:endParaRPr lang="en-US" altLang="en-US" sz="1300">
              <a:latin typeface="Calibri" panose="020F0502020204030204" pitchFamily="34" charset="0"/>
              <a:cs typeface="DejaVu Sans" charset="0"/>
            </a:endParaRPr>
          </a:p>
        </p:txBody>
      </p:sp>
      <p:sp>
        <p:nvSpPr>
          <p:cNvPr id="7171" name="Rectangle 1">
            <a:extLst>
              <a:ext uri="{FF2B5EF4-FFF2-40B4-BE49-F238E27FC236}">
                <a16:creationId xmlns:a16="http://schemas.microsoft.com/office/drawing/2014/main" id="{65CBDD2C-4B88-4477-A4F5-654E7522B065}"/>
              </a:ext>
            </a:extLst>
          </p:cNvPr>
          <p:cNvSpPr>
            <a:spLocks noGrp="1" noRot="1" noChangeAspect="1" noChangeArrowheads="1" noTextEdit="1"/>
          </p:cNvSpPr>
          <p:nvPr>
            <p:ph type="sldImg"/>
          </p:nvPr>
        </p:nvSpPr>
        <p:spPr>
          <a:xfrm>
            <a:off x="141288" y="768350"/>
            <a:ext cx="6821487"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2" name="Rectangle 2">
            <a:extLst>
              <a:ext uri="{FF2B5EF4-FFF2-40B4-BE49-F238E27FC236}">
                <a16:creationId xmlns:a16="http://schemas.microsoft.com/office/drawing/2014/main" id="{016584F8-8B9B-4FA5-A3FF-893FB1B6C594}"/>
              </a:ext>
            </a:extLst>
          </p:cNvPr>
          <p:cNvSpPr>
            <a:spLocks noGrp="1" noChangeArrowheads="1"/>
          </p:cNvSpPr>
          <p:nvPr>
            <p:ph type="body" idx="1"/>
          </p:nvPr>
        </p:nvSpPr>
        <p:spPr>
          <a:xfrm>
            <a:off x="710090" y="4860925"/>
            <a:ext cx="5683886" cy="4605338"/>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 will start with the motivation of this work. </a:t>
            </a:r>
          </a:p>
          <a:p>
            <a:r>
              <a:rPr lang="en-GB" sz="1200" kern="1200" dirty="0">
                <a:solidFill>
                  <a:schemeClr val="tx1"/>
                </a:solidFill>
                <a:effectLst/>
                <a:latin typeface="+mn-lt"/>
                <a:ea typeface="+mn-ea"/>
                <a:cs typeface="+mn-cs"/>
              </a:rPr>
              <a:t>It is already known that </a:t>
            </a:r>
            <a:r>
              <a:rPr lang="en-GB" sz="1200" kern="1200" dirty="0" err="1">
                <a:solidFill>
                  <a:schemeClr val="tx1"/>
                </a:solidFill>
                <a:effectLst/>
                <a:latin typeface="+mn-lt"/>
                <a:ea typeface="+mn-ea"/>
                <a:cs typeface="+mn-cs"/>
              </a:rPr>
              <a:t>millimeter</a:t>
            </a:r>
            <a:r>
              <a:rPr lang="en-GB" sz="1200" kern="1200" dirty="0">
                <a:solidFill>
                  <a:schemeClr val="tx1"/>
                </a:solidFill>
                <a:effectLst/>
                <a:latin typeface="+mn-lt"/>
                <a:ea typeface="+mn-ea"/>
                <a:cs typeface="+mn-cs"/>
              </a:rPr>
              <a:t> wave channels exhibit spatial sparsity. This feature has been exploited by researchers to propose various beam training techniques with low complexity. This indicates that the amount of beam training required is dependent on the channel condition. For a fast-changing environment, the channel condition will change rapidly due to the dynamics in the environment, where frequent beam training will be required. This could cause a large amount of beam training overhead. We want to have an intelligent beam training mechanism, which can adjust the amount of beam training based on the changes in the channel. The goal is to maintain a minimum beam training overhead while achieving a high data rate for a mobile receiver. </a:t>
            </a:r>
          </a:p>
          <a:p>
            <a:endParaRPr lang="en-US" dirty="0"/>
          </a:p>
        </p:txBody>
      </p:sp>
      <p:sp>
        <p:nvSpPr>
          <p:cNvPr id="4" name="Slide Number Placeholder 3"/>
          <p:cNvSpPr>
            <a:spLocks noGrp="1"/>
          </p:cNvSpPr>
          <p:nvPr>
            <p:ph type="sldNum" sz="quarter" idx="5"/>
          </p:nvPr>
        </p:nvSpPr>
        <p:spPr/>
        <p:txBody>
          <a:bodyPr/>
          <a:lstStyle/>
          <a:p>
            <a:fld id="{72957390-269E-B646-A982-11158552AC34}" type="slidenum">
              <a:rPr lang="en-US" smtClean="0"/>
              <a:t>20</a:t>
            </a:fld>
            <a:endParaRPr lang="en-US"/>
          </a:p>
        </p:txBody>
      </p:sp>
    </p:spTree>
    <p:extLst>
      <p:ext uri="{BB962C8B-B14F-4D97-AF65-F5344CB8AC3E}">
        <p14:creationId xmlns:p14="http://schemas.microsoft.com/office/powerpoint/2010/main" val="39109438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proposed DRL-based beam training process is shown on this slide. Firstly, the DRL block will select a beam training method given the current channel measurement and the past beam training data. Then the selected beam training method is implemented to offer a good beam pair for data transmission. The spectral efficiency is evaluated as the performance metric. The DRL block will switch between different beam training methods for different channel conditions.  The ultimate goal is to obtain a good trade-off between the average beam training overhead and the average spectral efficiency when the receiver is constantly moving. </a:t>
            </a:r>
          </a:p>
          <a:p>
            <a:endParaRPr lang="en-US" dirty="0"/>
          </a:p>
        </p:txBody>
      </p:sp>
      <p:sp>
        <p:nvSpPr>
          <p:cNvPr id="4" name="Slide Number Placeholder 3"/>
          <p:cNvSpPr>
            <a:spLocks noGrp="1"/>
          </p:cNvSpPr>
          <p:nvPr>
            <p:ph type="sldNum" sz="quarter" idx="5"/>
          </p:nvPr>
        </p:nvSpPr>
        <p:spPr/>
        <p:txBody>
          <a:bodyPr/>
          <a:lstStyle/>
          <a:p>
            <a:fld id="{72957390-269E-B646-A982-11158552AC34}" type="slidenum">
              <a:rPr lang="en-US" smtClean="0"/>
              <a:t>21</a:t>
            </a:fld>
            <a:endParaRPr lang="en-US"/>
          </a:p>
        </p:txBody>
      </p:sp>
    </p:spTree>
    <p:extLst>
      <p:ext uri="{BB962C8B-B14F-4D97-AF65-F5344CB8AC3E}">
        <p14:creationId xmlns:p14="http://schemas.microsoft.com/office/powerpoint/2010/main" val="19508451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We consider a single-user OFDM MIMO system for the downlink. A single RF chain is used at both the base station and the user equipment for </a:t>
            </a:r>
            <a:r>
              <a:rPr lang="en-GB" sz="1200" kern="1200" dirty="0" err="1">
                <a:solidFill>
                  <a:schemeClr val="tx1"/>
                </a:solidFill>
                <a:effectLst/>
                <a:latin typeface="+mn-lt"/>
                <a:ea typeface="+mn-ea"/>
                <a:cs typeface="+mn-cs"/>
              </a:rPr>
              <a:t>analog</a:t>
            </a:r>
            <a:r>
              <a:rPr lang="en-GB" sz="1200" kern="1200" dirty="0">
                <a:solidFill>
                  <a:schemeClr val="tx1"/>
                </a:solidFill>
                <a:effectLst/>
                <a:latin typeface="+mn-lt"/>
                <a:ea typeface="+mn-ea"/>
                <a:cs typeface="+mn-cs"/>
              </a:rPr>
              <a:t> precoding. The DFT-based beamforming codebook is used. The selection of a particular beam is controlled by a digital switch placed in-between the RF chain and the beamforming matrix. The best beam pair is selected to maximise the received signal power when averaged over N subcarriers. The received signal at a certain subcarrier is given by this equation. The vector w and the vector f are beamformers, which are selected from the DFT codebooks. The same beam pattern will be used for all subcarriers. The spectral efficiency in bit per second per </a:t>
            </a:r>
            <a:r>
              <a:rPr lang="en-GB" sz="1200" kern="1200" dirty="0" err="1">
                <a:solidFill>
                  <a:schemeClr val="tx1"/>
                </a:solidFill>
                <a:effectLst/>
                <a:latin typeface="+mn-lt"/>
                <a:ea typeface="+mn-ea"/>
                <a:cs typeface="+mn-cs"/>
              </a:rPr>
              <a:t>Herz</a:t>
            </a:r>
            <a:r>
              <a:rPr lang="en-GB" sz="1200" kern="1200" dirty="0">
                <a:solidFill>
                  <a:schemeClr val="tx1"/>
                </a:solidFill>
                <a:effectLst/>
                <a:latin typeface="+mn-lt"/>
                <a:ea typeface="+mn-ea"/>
                <a:cs typeface="+mn-cs"/>
              </a:rPr>
              <a:t> is given by this equation.</a:t>
            </a:r>
          </a:p>
          <a:p>
            <a:endParaRPr lang="en-US" dirty="0"/>
          </a:p>
        </p:txBody>
      </p:sp>
      <p:sp>
        <p:nvSpPr>
          <p:cNvPr id="4" name="Slide Number Placeholder 3"/>
          <p:cNvSpPr>
            <a:spLocks noGrp="1"/>
          </p:cNvSpPr>
          <p:nvPr>
            <p:ph type="sldNum" sz="quarter" idx="5"/>
          </p:nvPr>
        </p:nvSpPr>
        <p:spPr/>
        <p:txBody>
          <a:bodyPr/>
          <a:lstStyle/>
          <a:p>
            <a:fld id="{72957390-269E-B646-A982-11158552AC34}" type="slidenum">
              <a:rPr lang="en-US" smtClean="0"/>
              <a:t>22</a:t>
            </a:fld>
            <a:endParaRPr lang="en-US"/>
          </a:p>
        </p:txBody>
      </p:sp>
    </p:spTree>
    <p:extLst>
      <p:ext uri="{BB962C8B-B14F-4D97-AF65-F5344CB8AC3E}">
        <p14:creationId xmlns:p14="http://schemas.microsoft.com/office/powerpoint/2010/main" val="17604811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channel model used in the work is the 3GPP TR 38.901 channel model, which can model the channel at carrier frequency from 500 megahertz to 100 gigahertz. In this research, we only consider the non-line-of-sight channels. The signals are received at the receiver via multipath components. For the multipath components that have similar delays, they are treated as one cluster. In this channel model, each cluster consists of 20 non-resolvable scatterers. response samples when the receiver is constantly moving. We assume that the trajectory of the receiver is sampled with random spacings. The channels at those sampled locations are updated with spatial consistency and followed by the beam training process. </a:t>
            </a:r>
          </a:p>
          <a:p>
            <a:endParaRPr lang="en-US" dirty="0"/>
          </a:p>
        </p:txBody>
      </p:sp>
      <p:sp>
        <p:nvSpPr>
          <p:cNvPr id="4" name="Slide Number Placeholder 3"/>
          <p:cNvSpPr>
            <a:spLocks noGrp="1"/>
          </p:cNvSpPr>
          <p:nvPr>
            <p:ph type="sldNum" sz="quarter" idx="5"/>
          </p:nvPr>
        </p:nvSpPr>
        <p:spPr/>
        <p:txBody>
          <a:bodyPr/>
          <a:lstStyle/>
          <a:p>
            <a:fld id="{72957390-269E-B646-A982-11158552AC34}" type="slidenum">
              <a:rPr lang="en-US" smtClean="0"/>
              <a:t>23</a:t>
            </a:fld>
            <a:endParaRPr lang="en-US"/>
          </a:p>
        </p:txBody>
      </p:sp>
    </p:spTree>
    <p:extLst>
      <p:ext uri="{BB962C8B-B14F-4D97-AF65-F5344CB8AC3E}">
        <p14:creationId xmlns:p14="http://schemas.microsoft.com/office/powerpoint/2010/main" val="37930117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Before describing the DRL framework, I’ll first introduce a low-complexity beam training method which will be used by the DRL approach for efficient beam training. This is a local beam search strategy.</a:t>
            </a:r>
          </a:p>
          <a:p>
            <a:r>
              <a:rPr lang="en-GB" sz="1200" kern="1200" dirty="0">
                <a:solidFill>
                  <a:schemeClr val="tx1"/>
                </a:solidFill>
                <a:effectLst/>
                <a:latin typeface="+mn-lt"/>
                <a:ea typeface="+mn-ea"/>
                <a:cs typeface="+mn-cs"/>
              </a:rPr>
              <a:t>We assume that the beam pair that was used at the previous time-step is known to both the base station and the user equipment at the current time-step. This beam pair will be tracked over time and will determine which beams to search at the current time-step. I’ll explain the process at the base station as an example. The same process can be implemented at the user equipment. Consider that the base station uses an 8-by-8 rectangular antenna array. This table shows the index of the beam pair selected at the previous time-step. The selected transmit beam no. 43 is represented by the red box in the 2-dimensional illustration of the codebook, which is mapped to the sixth beam in the elevation and the third beam in the azimuth. We propose two local beam search strategies, local search 1 and local search 2. As the name suggested, in local search 1, the local beam that are plus and minus 1 beam in both elevation the azimuth dimensions are searched. As a result, 9 beams in total are tested at the base station. The beam search region can be extended to include the local beams that are plus and minus 2 beams in both dimensions in local search 2. This will lead to 25 beams in total to be searched. Given that the millimetre wave channel is sparse in space, there is no need to extend the beam search region any further. This local search strategy also supports spatial multiplexing, which can be applied to for example the second strongest beam that is also tracked over time.</a:t>
            </a:r>
          </a:p>
          <a:p>
            <a:endParaRPr lang="en-US" dirty="0"/>
          </a:p>
        </p:txBody>
      </p:sp>
      <p:sp>
        <p:nvSpPr>
          <p:cNvPr id="4" name="Slide Number Placeholder 3"/>
          <p:cNvSpPr>
            <a:spLocks noGrp="1"/>
          </p:cNvSpPr>
          <p:nvPr>
            <p:ph type="sldNum" sz="quarter" idx="5"/>
          </p:nvPr>
        </p:nvSpPr>
        <p:spPr/>
        <p:txBody>
          <a:bodyPr/>
          <a:lstStyle/>
          <a:p>
            <a:fld id="{72957390-269E-B646-A982-11158552AC34}" type="slidenum">
              <a:rPr lang="en-US" smtClean="0"/>
              <a:t>24</a:t>
            </a:fld>
            <a:endParaRPr lang="en-US"/>
          </a:p>
        </p:txBody>
      </p:sp>
    </p:spTree>
    <p:extLst>
      <p:ext uri="{BB962C8B-B14F-4D97-AF65-F5344CB8AC3E}">
        <p14:creationId xmlns:p14="http://schemas.microsoft.com/office/powerpoint/2010/main" val="36574713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beam training framework is shown on this slide. The environment is modelled by the 3GPP channel model. Features are extracted from the channel and are provided to the agent. The agent will select a beam training method to implement. The reward is defined to reflect the trade-off between the training overhead and the spectral efficiency. At the beginning of the trajectory, exhaustive beam search is performed to obtain an initial beam pair to track. One important step is that, before implementing any beam training,  the current channel condition is evaluated using the tracked beam pair. The result is called a pre-measurement, which will be used to select the beam training method. </a:t>
            </a:r>
          </a:p>
          <a:p>
            <a:endParaRPr lang="en-US" dirty="0"/>
          </a:p>
        </p:txBody>
      </p:sp>
      <p:sp>
        <p:nvSpPr>
          <p:cNvPr id="4" name="Slide Number Placeholder 3"/>
          <p:cNvSpPr>
            <a:spLocks noGrp="1"/>
          </p:cNvSpPr>
          <p:nvPr>
            <p:ph type="sldNum" sz="quarter" idx="5"/>
          </p:nvPr>
        </p:nvSpPr>
        <p:spPr/>
        <p:txBody>
          <a:bodyPr/>
          <a:lstStyle/>
          <a:p>
            <a:fld id="{72957390-269E-B646-A982-11158552AC34}" type="slidenum">
              <a:rPr lang="en-US" smtClean="0"/>
              <a:t>25</a:t>
            </a:fld>
            <a:endParaRPr lang="en-US"/>
          </a:p>
        </p:txBody>
      </p:sp>
    </p:spTree>
    <p:extLst>
      <p:ext uri="{BB962C8B-B14F-4D97-AF65-F5344CB8AC3E}">
        <p14:creationId xmlns:p14="http://schemas.microsoft.com/office/powerpoint/2010/main" val="11939270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reward is defined to evaluate the trade-off between the spectral efficiency and the beam training overhead. Ideally, we want low overhead and high data rate. The training overhead is set equal to the number of beam measurements required, which can be much higher than the spectral efficiency value. To avoid the reward being dominated by the training overhead, we assign a penalty to each beam training method to represent its associated training overhead. The reward of the action is given by this equation, where the penalty is subtracted from the achieved spectral efficiency. There is an important factor alpha, which is called the trade-off factor. Alpha controls the significance of the spectral efficiency when selecting a beam training method. For example, we can choose the alpha to be 1 to provide very high data rate to support high data volume. By tuning the value of alpha, the DNN can be trained to provide different levels of spectral efficiency for different wireless services. We assume the beam training methods A,B,C and D are sorted in the ascending order of the training overheard.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positive difference between adjacent penalty values, such as p of b minus p of a, is the minimum improvement in the spectral efficiency due to the implementation of method B such that the reward for B is greater than the reward for A when alpha equals to 0.5. In another word, this difference is the condition that the method B can be selected rather than the method A.</a:t>
            </a:r>
          </a:p>
          <a:p>
            <a:endParaRPr lang="en-US" dirty="0"/>
          </a:p>
        </p:txBody>
      </p:sp>
      <p:sp>
        <p:nvSpPr>
          <p:cNvPr id="4" name="Slide Number Placeholder 3"/>
          <p:cNvSpPr>
            <a:spLocks noGrp="1"/>
          </p:cNvSpPr>
          <p:nvPr>
            <p:ph type="sldNum" sz="quarter" idx="5"/>
          </p:nvPr>
        </p:nvSpPr>
        <p:spPr/>
        <p:txBody>
          <a:bodyPr/>
          <a:lstStyle/>
          <a:p>
            <a:fld id="{72957390-269E-B646-A982-11158552AC34}" type="slidenum">
              <a:rPr lang="en-US" smtClean="0"/>
              <a:t>26</a:t>
            </a:fld>
            <a:endParaRPr lang="en-US"/>
          </a:p>
        </p:txBody>
      </p:sp>
    </p:spTree>
    <p:extLst>
      <p:ext uri="{BB962C8B-B14F-4D97-AF65-F5344CB8AC3E}">
        <p14:creationId xmlns:p14="http://schemas.microsoft.com/office/powerpoint/2010/main" val="867496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DNN is trained with 2000 to 3000 episodes, where each episode generates an independent trajectory for the user. The user is assumed to move at a constant speed of 1 meter per second. To start with, each component in the state will contain 5 past samples. To stabilise the training of the DNN, we first normalise the channel coefficients to limit the channel gain. Secondly, the spectral efficiency values in the state are scaled to lie within the range from minus 2 to plus 2 approximately. </a:t>
            </a:r>
          </a:p>
          <a:p>
            <a:endParaRPr lang="en-US" dirty="0"/>
          </a:p>
        </p:txBody>
      </p:sp>
      <p:sp>
        <p:nvSpPr>
          <p:cNvPr id="4" name="Slide Number Placeholder 3"/>
          <p:cNvSpPr>
            <a:spLocks noGrp="1"/>
          </p:cNvSpPr>
          <p:nvPr>
            <p:ph type="sldNum" sz="quarter" idx="5"/>
          </p:nvPr>
        </p:nvSpPr>
        <p:spPr/>
        <p:txBody>
          <a:bodyPr/>
          <a:lstStyle/>
          <a:p>
            <a:fld id="{72957390-269E-B646-A982-11158552AC34}" type="slidenum">
              <a:rPr lang="en-US" smtClean="0"/>
              <a:t>27</a:t>
            </a:fld>
            <a:endParaRPr lang="en-US"/>
          </a:p>
        </p:txBody>
      </p:sp>
    </p:spTree>
    <p:extLst>
      <p:ext uri="{BB962C8B-B14F-4D97-AF65-F5344CB8AC3E}">
        <p14:creationId xmlns:p14="http://schemas.microsoft.com/office/powerpoint/2010/main" val="22545798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To compare with the proposed DRL approach, four different beam training strategies are implemented. A multi-armed bandit approach is implemented. The MAB is a simple form of reinforcement learning. Its difference from the Q-learning is that MAB does not exploit the state of the environment. A maximum reward approach is also implemented, which finds the best beam training method in a brute-force way by testing them all. The DRL, MAB and the maximum reward, they use the same reward function. Then, two conventional beam training approaches are implemented. One is a  multi-level beam search, which is also known as the hierarchical beam search. The other one is the exhaustive beam search, which tests all possible beam combinations. </a:t>
            </a:r>
          </a:p>
          <a:p>
            <a:endParaRPr lang="en-US" dirty="0"/>
          </a:p>
        </p:txBody>
      </p:sp>
      <p:sp>
        <p:nvSpPr>
          <p:cNvPr id="4" name="Slide Number Placeholder 3"/>
          <p:cNvSpPr>
            <a:spLocks noGrp="1"/>
          </p:cNvSpPr>
          <p:nvPr>
            <p:ph type="sldNum" sz="quarter" idx="5"/>
          </p:nvPr>
        </p:nvSpPr>
        <p:spPr/>
        <p:txBody>
          <a:bodyPr/>
          <a:lstStyle/>
          <a:p>
            <a:fld id="{72957390-269E-B646-A982-11158552AC34}" type="slidenum">
              <a:rPr lang="en-US" smtClean="0"/>
              <a:t>28</a:t>
            </a:fld>
            <a:endParaRPr lang="en-US"/>
          </a:p>
        </p:txBody>
      </p:sp>
    </p:spTree>
    <p:extLst>
      <p:ext uri="{BB962C8B-B14F-4D97-AF65-F5344CB8AC3E}">
        <p14:creationId xmlns:p14="http://schemas.microsoft.com/office/powerpoint/2010/main" val="41211878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Firstly, we demonstrate the effect of the trade-off factor alpha. In this simulation, we use two penalty vectors to compute the reward. P one is used for alpha less than 0.6. p two is used for alpha greater than 0.6. The only difference is that p two further limits the activation of exhaustive beam search. In the preliminary simulations, we’ve tried different values for the penalties. These values in p one and p two are chosen because they can provide good performance with reasonable training overhead. This figure shows the average spectral efficiency per location. We see that as alpha increases, the spectral efficiency for DRL, MAB and maximum reward also increases. This is because that as alpha increases, the benefit of achieving a higher spectral efficiency increases, whereas the beam training overhead reduces in its significance. As a result, the number of beam measurements required also increases with the alpha. Compared to MAB, for alpha between 0.2 and 0.6, DRL can achieve higher spectral efficiency with lower beam training overhead. When compared with multi-level beam search, for alpha equals to 0.4, DRL achieves higher spectral efficiency and saves about 45% on the required beam measurements. Therefore, we consider 0.4 as a good choice for alpha as it can provide a good trade-off. </a:t>
            </a:r>
          </a:p>
          <a:p>
            <a:endParaRPr lang="en-US" dirty="0"/>
          </a:p>
        </p:txBody>
      </p:sp>
      <p:sp>
        <p:nvSpPr>
          <p:cNvPr id="4" name="Slide Number Placeholder 3"/>
          <p:cNvSpPr>
            <a:spLocks noGrp="1"/>
          </p:cNvSpPr>
          <p:nvPr>
            <p:ph type="sldNum" sz="quarter" idx="5"/>
          </p:nvPr>
        </p:nvSpPr>
        <p:spPr/>
        <p:txBody>
          <a:bodyPr/>
          <a:lstStyle/>
          <a:p>
            <a:fld id="{72957390-269E-B646-A982-11158552AC34}" type="slidenum">
              <a:rPr lang="en-US" smtClean="0"/>
              <a:t>29</a:t>
            </a:fld>
            <a:endParaRPr lang="en-US"/>
          </a:p>
        </p:txBody>
      </p:sp>
    </p:spTree>
    <p:extLst>
      <p:ext uri="{BB962C8B-B14F-4D97-AF65-F5344CB8AC3E}">
        <p14:creationId xmlns:p14="http://schemas.microsoft.com/office/powerpoint/2010/main" val="533770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9">
            <a:extLst>
              <a:ext uri="{FF2B5EF4-FFF2-40B4-BE49-F238E27FC236}">
                <a16:creationId xmlns:a16="http://schemas.microsoft.com/office/drawing/2014/main" id="{547FC8F2-3CFC-47E6-B3A4-559E3CF959F5}"/>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929064BC-4D7C-4017-822D-D719EE387734}" type="slidenum">
              <a:rPr lang="en-US" altLang="en-US" sz="1300" smtClean="0">
                <a:latin typeface="Calibri" panose="020F0502020204030204" pitchFamily="34" charset="0"/>
                <a:cs typeface="DejaVu Sans" charset="0"/>
              </a:rPr>
              <a:pPr>
                <a:spcBef>
                  <a:spcPct val="0"/>
                </a:spcBef>
                <a:buClrTx/>
                <a:buFontTx/>
                <a:buNone/>
              </a:pPr>
              <a:t>3</a:t>
            </a:fld>
            <a:endParaRPr lang="en-US" altLang="en-US" sz="1300">
              <a:latin typeface="Calibri" panose="020F0502020204030204" pitchFamily="34" charset="0"/>
              <a:cs typeface="DejaVu Sans" charset="0"/>
            </a:endParaRPr>
          </a:p>
        </p:txBody>
      </p:sp>
      <p:sp>
        <p:nvSpPr>
          <p:cNvPr id="7171" name="Rectangle 1">
            <a:extLst>
              <a:ext uri="{FF2B5EF4-FFF2-40B4-BE49-F238E27FC236}">
                <a16:creationId xmlns:a16="http://schemas.microsoft.com/office/drawing/2014/main" id="{65CBDD2C-4B88-4477-A4F5-654E7522B065}"/>
              </a:ext>
            </a:extLst>
          </p:cNvPr>
          <p:cNvSpPr>
            <a:spLocks noGrp="1" noRot="1" noChangeAspect="1" noChangeArrowheads="1" noTextEdit="1"/>
          </p:cNvSpPr>
          <p:nvPr>
            <p:ph type="sldImg"/>
          </p:nvPr>
        </p:nvSpPr>
        <p:spPr>
          <a:xfrm>
            <a:off x="141288" y="768350"/>
            <a:ext cx="6821487"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2" name="Rectangle 2">
            <a:extLst>
              <a:ext uri="{FF2B5EF4-FFF2-40B4-BE49-F238E27FC236}">
                <a16:creationId xmlns:a16="http://schemas.microsoft.com/office/drawing/2014/main" id="{016584F8-8B9B-4FA5-A3FF-893FB1B6C594}"/>
              </a:ext>
            </a:extLst>
          </p:cNvPr>
          <p:cNvSpPr>
            <a:spLocks noGrp="1" noChangeArrowheads="1"/>
          </p:cNvSpPr>
          <p:nvPr>
            <p:ph type="body" idx="1"/>
          </p:nvPr>
        </p:nvSpPr>
        <p:spPr>
          <a:xfrm>
            <a:off x="710090" y="4860925"/>
            <a:ext cx="5683886" cy="4605338"/>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9635918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slides shows the probability mass function of action selections for the two reinforcement learning approaches, the DRL and MAB. We see that when alpha equal to 0, the reward is solely described by the penalty. Therefore, DRL always selects the beam training method A for the minimum training overhead. When alpha equals to 1, DRL is equivalent to exhaustive beam search, which achieves the maximum spectral efficiency </a:t>
            </a:r>
            <a:r>
              <a:rPr lang="en-GB" sz="1200" dirty="0">
                <a:latin typeface="Helvetica Neue" panose="02000503000000020004" pitchFamily="2" charset="0"/>
                <a:ea typeface="Helvetica Neue" panose="02000503000000020004" pitchFamily="2" charset="0"/>
                <a:cs typeface="Helvetica Neue" panose="02000503000000020004" pitchFamily="2" charset="0"/>
              </a:rPr>
              <a:t>irrespective</a:t>
            </a:r>
            <a:r>
              <a:rPr lang="en-GB" sz="1200" kern="1200" dirty="0">
                <a:solidFill>
                  <a:schemeClr val="tx1"/>
                </a:solidFill>
                <a:effectLst/>
                <a:latin typeface="+mn-lt"/>
                <a:ea typeface="+mn-ea"/>
                <a:cs typeface="+mn-cs"/>
              </a:rPr>
              <a:t> of the training overhead. As alpha increases, both approaches activate more expensive beam training methods more frequently to improve the spectral efficiency. </a:t>
            </a:r>
          </a:p>
          <a:p>
            <a:endParaRPr lang="en-US" dirty="0"/>
          </a:p>
        </p:txBody>
      </p:sp>
      <p:sp>
        <p:nvSpPr>
          <p:cNvPr id="4" name="Slide Number Placeholder 3"/>
          <p:cNvSpPr>
            <a:spLocks noGrp="1"/>
          </p:cNvSpPr>
          <p:nvPr>
            <p:ph type="sldNum" sz="quarter" idx="5"/>
          </p:nvPr>
        </p:nvSpPr>
        <p:spPr/>
        <p:txBody>
          <a:bodyPr/>
          <a:lstStyle/>
          <a:p>
            <a:fld id="{72957390-269E-B646-A982-11158552AC34}" type="slidenum">
              <a:rPr lang="en-US" smtClean="0"/>
              <a:t>30</a:t>
            </a:fld>
            <a:endParaRPr lang="en-US"/>
          </a:p>
        </p:txBody>
      </p:sp>
    </p:spTree>
    <p:extLst>
      <p:ext uri="{BB962C8B-B14F-4D97-AF65-F5344CB8AC3E}">
        <p14:creationId xmlns:p14="http://schemas.microsoft.com/office/powerpoint/2010/main" val="28015131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 summary, this paper proposes a beam training algorithm using deep reinforcement learning for mobile millimetre wave channels, which can learn from the historical beam measurements and switch between different beam training methods for different channel conditions. Simulation results show that the proposed algorithm can approach the spectral efficiency for exhaustive beam search and save at least 92% on the required beam training overhead. A flexible reward function is proposed, which can be adjusted to meet different data rate requirements. The effect of the amount of past information is also investigated. For future work, it is worthwhile to test the current DRL model using different channel datasets, such as the ray tracing data from the MATLAB ray tracing simulator. </a:t>
            </a:r>
          </a:p>
          <a:p>
            <a:endParaRPr lang="en-US" dirty="0"/>
          </a:p>
        </p:txBody>
      </p:sp>
      <p:sp>
        <p:nvSpPr>
          <p:cNvPr id="4" name="Slide Number Placeholder 3"/>
          <p:cNvSpPr>
            <a:spLocks noGrp="1"/>
          </p:cNvSpPr>
          <p:nvPr>
            <p:ph type="sldNum" sz="quarter" idx="5"/>
          </p:nvPr>
        </p:nvSpPr>
        <p:spPr/>
        <p:txBody>
          <a:bodyPr/>
          <a:lstStyle/>
          <a:p>
            <a:fld id="{72957390-269E-B646-A982-11158552AC34}" type="slidenum">
              <a:rPr lang="en-US" smtClean="0"/>
              <a:t>31</a:t>
            </a:fld>
            <a:endParaRPr lang="en-US"/>
          </a:p>
        </p:txBody>
      </p:sp>
    </p:spTree>
    <p:extLst>
      <p:ext uri="{BB962C8B-B14F-4D97-AF65-F5344CB8AC3E}">
        <p14:creationId xmlns:p14="http://schemas.microsoft.com/office/powerpoint/2010/main" val="20198089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9">
            <a:extLst>
              <a:ext uri="{FF2B5EF4-FFF2-40B4-BE49-F238E27FC236}">
                <a16:creationId xmlns:a16="http://schemas.microsoft.com/office/drawing/2014/main" id="{547FC8F2-3CFC-47E6-B3A4-559E3CF959F5}"/>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929064BC-4D7C-4017-822D-D719EE387734}" type="slidenum">
              <a:rPr lang="en-US" altLang="en-US" sz="1300" smtClean="0">
                <a:latin typeface="Calibri" panose="020F0502020204030204" pitchFamily="34" charset="0"/>
                <a:cs typeface="DejaVu Sans" charset="0"/>
              </a:rPr>
              <a:pPr>
                <a:spcBef>
                  <a:spcPct val="0"/>
                </a:spcBef>
                <a:buClrTx/>
                <a:buFontTx/>
                <a:buNone/>
              </a:pPr>
              <a:t>32</a:t>
            </a:fld>
            <a:endParaRPr lang="en-US" altLang="en-US" sz="1300">
              <a:latin typeface="Calibri" panose="020F0502020204030204" pitchFamily="34" charset="0"/>
              <a:cs typeface="DejaVu Sans" charset="0"/>
            </a:endParaRPr>
          </a:p>
        </p:txBody>
      </p:sp>
      <p:sp>
        <p:nvSpPr>
          <p:cNvPr id="7171" name="Rectangle 1">
            <a:extLst>
              <a:ext uri="{FF2B5EF4-FFF2-40B4-BE49-F238E27FC236}">
                <a16:creationId xmlns:a16="http://schemas.microsoft.com/office/drawing/2014/main" id="{65CBDD2C-4B88-4477-A4F5-654E7522B065}"/>
              </a:ext>
            </a:extLst>
          </p:cNvPr>
          <p:cNvSpPr>
            <a:spLocks noGrp="1" noRot="1" noChangeAspect="1" noChangeArrowheads="1" noTextEdit="1"/>
          </p:cNvSpPr>
          <p:nvPr>
            <p:ph type="sldImg"/>
          </p:nvPr>
        </p:nvSpPr>
        <p:spPr>
          <a:xfrm>
            <a:off x="141288" y="768350"/>
            <a:ext cx="6821487"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2" name="Rectangle 2">
            <a:extLst>
              <a:ext uri="{FF2B5EF4-FFF2-40B4-BE49-F238E27FC236}">
                <a16:creationId xmlns:a16="http://schemas.microsoft.com/office/drawing/2014/main" id="{016584F8-8B9B-4FA5-A3FF-893FB1B6C594}"/>
              </a:ext>
            </a:extLst>
          </p:cNvPr>
          <p:cNvSpPr>
            <a:spLocks noGrp="1" noChangeArrowheads="1"/>
          </p:cNvSpPr>
          <p:nvPr>
            <p:ph type="body" idx="1"/>
          </p:nvPr>
        </p:nvSpPr>
        <p:spPr>
          <a:xfrm>
            <a:off x="710090" y="4860925"/>
            <a:ext cx="5683886" cy="4605338"/>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0525850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9">
            <a:extLst>
              <a:ext uri="{FF2B5EF4-FFF2-40B4-BE49-F238E27FC236}">
                <a16:creationId xmlns:a16="http://schemas.microsoft.com/office/drawing/2014/main" id="{547FC8F2-3CFC-47E6-B3A4-559E3CF959F5}"/>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929064BC-4D7C-4017-822D-D719EE387734}" type="slidenum">
              <a:rPr lang="en-US" altLang="en-US" sz="1300" smtClean="0">
                <a:latin typeface="Calibri" panose="020F0502020204030204" pitchFamily="34" charset="0"/>
                <a:cs typeface="DejaVu Sans" charset="0"/>
              </a:rPr>
              <a:pPr>
                <a:spcBef>
                  <a:spcPct val="0"/>
                </a:spcBef>
                <a:buClrTx/>
                <a:buFontTx/>
                <a:buNone/>
              </a:pPr>
              <a:t>34</a:t>
            </a:fld>
            <a:endParaRPr lang="en-US" altLang="en-US" sz="1300">
              <a:latin typeface="Calibri" panose="020F0502020204030204" pitchFamily="34" charset="0"/>
              <a:cs typeface="DejaVu Sans" charset="0"/>
            </a:endParaRPr>
          </a:p>
        </p:txBody>
      </p:sp>
      <p:sp>
        <p:nvSpPr>
          <p:cNvPr id="7171" name="Rectangle 1">
            <a:extLst>
              <a:ext uri="{FF2B5EF4-FFF2-40B4-BE49-F238E27FC236}">
                <a16:creationId xmlns:a16="http://schemas.microsoft.com/office/drawing/2014/main" id="{65CBDD2C-4B88-4477-A4F5-654E7522B065}"/>
              </a:ext>
            </a:extLst>
          </p:cNvPr>
          <p:cNvSpPr>
            <a:spLocks noGrp="1" noRot="1" noChangeAspect="1" noChangeArrowheads="1" noTextEdit="1"/>
          </p:cNvSpPr>
          <p:nvPr>
            <p:ph type="sldImg"/>
          </p:nvPr>
        </p:nvSpPr>
        <p:spPr>
          <a:xfrm>
            <a:off x="141288" y="768350"/>
            <a:ext cx="6821487"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2" name="Rectangle 2">
            <a:extLst>
              <a:ext uri="{FF2B5EF4-FFF2-40B4-BE49-F238E27FC236}">
                <a16:creationId xmlns:a16="http://schemas.microsoft.com/office/drawing/2014/main" id="{016584F8-8B9B-4FA5-A3FF-893FB1B6C594}"/>
              </a:ext>
            </a:extLst>
          </p:cNvPr>
          <p:cNvSpPr>
            <a:spLocks noGrp="1" noChangeArrowheads="1"/>
          </p:cNvSpPr>
          <p:nvPr>
            <p:ph type="body" idx="1"/>
          </p:nvPr>
        </p:nvSpPr>
        <p:spPr>
          <a:xfrm>
            <a:off x="710090" y="4860925"/>
            <a:ext cx="5683886" cy="4605338"/>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049983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9">
            <a:extLst>
              <a:ext uri="{FF2B5EF4-FFF2-40B4-BE49-F238E27FC236}">
                <a16:creationId xmlns:a16="http://schemas.microsoft.com/office/drawing/2014/main" id="{547FC8F2-3CFC-47E6-B3A4-559E3CF959F5}"/>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929064BC-4D7C-4017-822D-D719EE387734}" type="slidenum">
              <a:rPr lang="en-US" altLang="en-US" sz="1300" smtClean="0">
                <a:latin typeface="Calibri" panose="020F0502020204030204" pitchFamily="34" charset="0"/>
                <a:cs typeface="DejaVu Sans" charset="0"/>
              </a:rPr>
              <a:pPr>
                <a:spcBef>
                  <a:spcPct val="0"/>
                </a:spcBef>
                <a:buClrTx/>
                <a:buFontTx/>
                <a:buNone/>
              </a:pPr>
              <a:t>4</a:t>
            </a:fld>
            <a:endParaRPr lang="en-US" altLang="en-US" sz="1300">
              <a:latin typeface="Calibri" panose="020F0502020204030204" pitchFamily="34" charset="0"/>
              <a:cs typeface="DejaVu Sans" charset="0"/>
            </a:endParaRPr>
          </a:p>
        </p:txBody>
      </p:sp>
      <p:sp>
        <p:nvSpPr>
          <p:cNvPr id="7171" name="Rectangle 1">
            <a:extLst>
              <a:ext uri="{FF2B5EF4-FFF2-40B4-BE49-F238E27FC236}">
                <a16:creationId xmlns:a16="http://schemas.microsoft.com/office/drawing/2014/main" id="{65CBDD2C-4B88-4477-A4F5-654E7522B065}"/>
              </a:ext>
            </a:extLst>
          </p:cNvPr>
          <p:cNvSpPr>
            <a:spLocks noGrp="1" noRot="1" noChangeAspect="1" noChangeArrowheads="1" noTextEdit="1"/>
          </p:cNvSpPr>
          <p:nvPr>
            <p:ph type="sldImg"/>
          </p:nvPr>
        </p:nvSpPr>
        <p:spPr>
          <a:xfrm>
            <a:off x="141288" y="768350"/>
            <a:ext cx="6821487"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2" name="Rectangle 2">
            <a:extLst>
              <a:ext uri="{FF2B5EF4-FFF2-40B4-BE49-F238E27FC236}">
                <a16:creationId xmlns:a16="http://schemas.microsoft.com/office/drawing/2014/main" id="{016584F8-8B9B-4FA5-A3FF-893FB1B6C594}"/>
              </a:ext>
            </a:extLst>
          </p:cNvPr>
          <p:cNvSpPr>
            <a:spLocks noGrp="1" noChangeArrowheads="1"/>
          </p:cNvSpPr>
          <p:nvPr>
            <p:ph type="body" idx="1"/>
          </p:nvPr>
        </p:nvSpPr>
        <p:spPr>
          <a:xfrm>
            <a:off x="710090" y="4860925"/>
            <a:ext cx="5683886" cy="4605338"/>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646198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9">
            <a:extLst>
              <a:ext uri="{FF2B5EF4-FFF2-40B4-BE49-F238E27FC236}">
                <a16:creationId xmlns:a16="http://schemas.microsoft.com/office/drawing/2014/main" id="{547FC8F2-3CFC-47E6-B3A4-559E3CF959F5}"/>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929064BC-4D7C-4017-822D-D719EE387734}" type="slidenum">
              <a:rPr lang="en-US" altLang="en-US" sz="1300" smtClean="0">
                <a:latin typeface="Calibri" panose="020F0502020204030204" pitchFamily="34" charset="0"/>
                <a:cs typeface="DejaVu Sans" charset="0"/>
              </a:rPr>
              <a:pPr>
                <a:spcBef>
                  <a:spcPct val="0"/>
                </a:spcBef>
                <a:buClrTx/>
                <a:buFontTx/>
                <a:buNone/>
              </a:pPr>
              <a:t>5</a:t>
            </a:fld>
            <a:endParaRPr lang="en-US" altLang="en-US" sz="1300">
              <a:latin typeface="Calibri" panose="020F0502020204030204" pitchFamily="34" charset="0"/>
              <a:cs typeface="DejaVu Sans" charset="0"/>
            </a:endParaRPr>
          </a:p>
        </p:txBody>
      </p:sp>
      <p:sp>
        <p:nvSpPr>
          <p:cNvPr id="7171" name="Rectangle 1">
            <a:extLst>
              <a:ext uri="{FF2B5EF4-FFF2-40B4-BE49-F238E27FC236}">
                <a16:creationId xmlns:a16="http://schemas.microsoft.com/office/drawing/2014/main" id="{65CBDD2C-4B88-4477-A4F5-654E7522B065}"/>
              </a:ext>
            </a:extLst>
          </p:cNvPr>
          <p:cNvSpPr>
            <a:spLocks noGrp="1" noRot="1" noChangeAspect="1" noChangeArrowheads="1" noTextEdit="1"/>
          </p:cNvSpPr>
          <p:nvPr>
            <p:ph type="sldImg"/>
          </p:nvPr>
        </p:nvSpPr>
        <p:spPr>
          <a:xfrm>
            <a:off x="141288" y="768350"/>
            <a:ext cx="6821487"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2" name="Rectangle 2">
            <a:extLst>
              <a:ext uri="{FF2B5EF4-FFF2-40B4-BE49-F238E27FC236}">
                <a16:creationId xmlns:a16="http://schemas.microsoft.com/office/drawing/2014/main" id="{016584F8-8B9B-4FA5-A3FF-893FB1B6C594}"/>
              </a:ext>
            </a:extLst>
          </p:cNvPr>
          <p:cNvSpPr>
            <a:spLocks noGrp="1" noChangeArrowheads="1"/>
          </p:cNvSpPr>
          <p:nvPr>
            <p:ph type="body" idx="1"/>
          </p:nvPr>
        </p:nvSpPr>
        <p:spPr>
          <a:xfrm>
            <a:off x="710090" y="4860925"/>
            <a:ext cx="5683886" cy="4605338"/>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87599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9">
            <a:extLst>
              <a:ext uri="{FF2B5EF4-FFF2-40B4-BE49-F238E27FC236}">
                <a16:creationId xmlns:a16="http://schemas.microsoft.com/office/drawing/2014/main" id="{547FC8F2-3CFC-47E6-B3A4-559E3CF959F5}"/>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929064BC-4D7C-4017-822D-D719EE387734}" type="slidenum">
              <a:rPr lang="en-US" altLang="en-US" sz="1300" smtClean="0">
                <a:latin typeface="Calibri" panose="020F0502020204030204" pitchFamily="34" charset="0"/>
                <a:cs typeface="DejaVu Sans" charset="0"/>
              </a:rPr>
              <a:pPr>
                <a:spcBef>
                  <a:spcPct val="0"/>
                </a:spcBef>
                <a:buClrTx/>
                <a:buFontTx/>
                <a:buNone/>
              </a:pPr>
              <a:t>6</a:t>
            </a:fld>
            <a:endParaRPr lang="en-US" altLang="en-US" sz="1300">
              <a:latin typeface="Calibri" panose="020F0502020204030204" pitchFamily="34" charset="0"/>
              <a:cs typeface="DejaVu Sans" charset="0"/>
            </a:endParaRPr>
          </a:p>
        </p:txBody>
      </p:sp>
      <p:sp>
        <p:nvSpPr>
          <p:cNvPr id="7171" name="Rectangle 1">
            <a:extLst>
              <a:ext uri="{FF2B5EF4-FFF2-40B4-BE49-F238E27FC236}">
                <a16:creationId xmlns:a16="http://schemas.microsoft.com/office/drawing/2014/main" id="{65CBDD2C-4B88-4477-A4F5-654E7522B065}"/>
              </a:ext>
            </a:extLst>
          </p:cNvPr>
          <p:cNvSpPr>
            <a:spLocks noGrp="1" noRot="1" noChangeAspect="1" noChangeArrowheads="1" noTextEdit="1"/>
          </p:cNvSpPr>
          <p:nvPr>
            <p:ph type="sldImg"/>
          </p:nvPr>
        </p:nvSpPr>
        <p:spPr>
          <a:xfrm>
            <a:off x="141288" y="768350"/>
            <a:ext cx="6821487"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2" name="Rectangle 2">
            <a:extLst>
              <a:ext uri="{FF2B5EF4-FFF2-40B4-BE49-F238E27FC236}">
                <a16:creationId xmlns:a16="http://schemas.microsoft.com/office/drawing/2014/main" id="{016584F8-8B9B-4FA5-A3FF-893FB1B6C594}"/>
              </a:ext>
            </a:extLst>
          </p:cNvPr>
          <p:cNvSpPr>
            <a:spLocks noGrp="1" noChangeArrowheads="1"/>
          </p:cNvSpPr>
          <p:nvPr>
            <p:ph type="body" idx="1"/>
          </p:nvPr>
        </p:nvSpPr>
        <p:spPr>
          <a:xfrm>
            <a:off x="710090" y="4860925"/>
            <a:ext cx="5683886" cy="4605338"/>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065507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9">
            <a:extLst>
              <a:ext uri="{FF2B5EF4-FFF2-40B4-BE49-F238E27FC236}">
                <a16:creationId xmlns:a16="http://schemas.microsoft.com/office/drawing/2014/main" id="{547FC8F2-3CFC-47E6-B3A4-559E3CF959F5}"/>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929064BC-4D7C-4017-822D-D719EE387734}" type="slidenum">
              <a:rPr lang="en-US" altLang="en-US" sz="1300" smtClean="0">
                <a:latin typeface="Calibri" panose="020F0502020204030204" pitchFamily="34" charset="0"/>
                <a:cs typeface="DejaVu Sans" charset="0"/>
              </a:rPr>
              <a:pPr>
                <a:spcBef>
                  <a:spcPct val="0"/>
                </a:spcBef>
                <a:buClrTx/>
                <a:buFontTx/>
                <a:buNone/>
              </a:pPr>
              <a:t>7</a:t>
            </a:fld>
            <a:endParaRPr lang="en-US" altLang="en-US" sz="1300">
              <a:latin typeface="Calibri" panose="020F0502020204030204" pitchFamily="34" charset="0"/>
              <a:cs typeface="DejaVu Sans" charset="0"/>
            </a:endParaRPr>
          </a:p>
        </p:txBody>
      </p:sp>
      <p:sp>
        <p:nvSpPr>
          <p:cNvPr id="7171" name="Rectangle 1">
            <a:extLst>
              <a:ext uri="{FF2B5EF4-FFF2-40B4-BE49-F238E27FC236}">
                <a16:creationId xmlns:a16="http://schemas.microsoft.com/office/drawing/2014/main" id="{65CBDD2C-4B88-4477-A4F5-654E7522B065}"/>
              </a:ext>
            </a:extLst>
          </p:cNvPr>
          <p:cNvSpPr>
            <a:spLocks noGrp="1" noRot="1" noChangeAspect="1" noChangeArrowheads="1" noTextEdit="1"/>
          </p:cNvSpPr>
          <p:nvPr>
            <p:ph type="sldImg"/>
          </p:nvPr>
        </p:nvSpPr>
        <p:spPr>
          <a:xfrm>
            <a:off x="141288" y="768350"/>
            <a:ext cx="6821487"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2" name="Rectangle 2">
            <a:extLst>
              <a:ext uri="{FF2B5EF4-FFF2-40B4-BE49-F238E27FC236}">
                <a16:creationId xmlns:a16="http://schemas.microsoft.com/office/drawing/2014/main" id="{016584F8-8B9B-4FA5-A3FF-893FB1B6C594}"/>
              </a:ext>
            </a:extLst>
          </p:cNvPr>
          <p:cNvSpPr>
            <a:spLocks noGrp="1" noChangeArrowheads="1"/>
          </p:cNvSpPr>
          <p:nvPr>
            <p:ph type="body" idx="1"/>
          </p:nvPr>
        </p:nvSpPr>
        <p:spPr>
          <a:xfrm>
            <a:off x="710090" y="4860925"/>
            <a:ext cx="5683886" cy="4605338"/>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268524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9">
            <a:extLst>
              <a:ext uri="{FF2B5EF4-FFF2-40B4-BE49-F238E27FC236}">
                <a16:creationId xmlns:a16="http://schemas.microsoft.com/office/drawing/2014/main" id="{547FC8F2-3CFC-47E6-B3A4-559E3CF959F5}"/>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929064BC-4D7C-4017-822D-D719EE387734}" type="slidenum">
              <a:rPr lang="en-US" altLang="en-US" sz="1300" smtClean="0">
                <a:latin typeface="Calibri" panose="020F0502020204030204" pitchFamily="34" charset="0"/>
                <a:cs typeface="DejaVu Sans" charset="0"/>
              </a:rPr>
              <a:pPr>
                <a:spcBef>
                  <a:spcPct val="0"/>
                </a:spcBef>
                <a:buClrTx/>
                <a:buFontTx/>
                <a:buNone/>
              </a:pPr>
              <a:t>8</a:t>
            </a:fld>
            <a:endParaRPr lang="en-US" altLang="en-US" sz="1300">
              <a:latin typeface="Calibri" panose="020F0502020204030204" pitchFamily="34" charset="0"/>
              <a:cs typeface="DejaVu Sans" charset="0"/>
            </a:endParaRPr>
          </a:p>
        </p:txBody>
      </p:sp>
      <p:sp>
        <p:nvSpPr>
          <p:cNvPr id="7171" name="Rectangle 1">
            <a:extLst>
              <a:ext uri="{FF2B5EF4-FFF2-40B4-BE49-F238E27FC236}">
                <a16:creationId xmlns:a16="http://schemas.microsoft.com/office/drawing/2014/main" id="{65CBDD2C-4B88-4477-A4F5-654E7522B065}"/>
              </a:ext>
            </a:extLst>
          </p:cNvPr>
          <p:cNvSpPr>
            <a:spLocks noGrp="1" noRot="1" noChangeAspect="1" noChangeArrowheads="1" noTextEdit="1"/>
          </p:cNvSpPr>
          <p:nvPr>
            <p:ph type="sldImg"/>
          </p:nvPr>
        </p:nvSpPr>
        <p:spPr>
          <a:xfrm>
            <a:off x="141288" y="768350"/>
            <a:ext cx="6821487"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2" name="Rectangle 2">
            <a:extLst>
              <a:ext uri="{FF2B5EF4-FFF2-40B4-BE49-F238E27FC236}">
                <a16:creationId xmlns:a16="http://schemas.microsoft.com/office/drawing/2014/main" id="{016584F8-8B9B-4FA5-A3FF-893FB1B6C594}"/>
              </a:ext>
            </a:extLst>
          </p:cNvPr>
          <p:cNvSpPr>
            <a:spLocks noGrp="1" noChangeArrowheads="1"/>
          </p:cNvSpPr>
          <p:nvPr>
            <p:ph type="body" idx="1"/>
          </p:nvPr>
        </p:nvSpPr>
        <p:spPr>
          <a:xfrm>
            <a:off x="710090" y="4860925"/>
            <a:ext cx="5683886" cy="4605338"/>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69008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9">
            <a:extLst>
              <a:ext uri="{FF2B5EF4-FFF2-40B4-BE49-F238E27FC236}">
                <a16:creationId xmlns:a16="http://schemas.microsoft.com/office/drawing/2014/main" id="{547FC8F2-3CFC-47E6-B3A4-559E3CF959F5}"/>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929064BC-4D7C-4017-822D-D719EE387734}" type="slidenum">
              <a:rPr lang="en-US" altLang="en-US" sz="1300" smtClean="0">
                <a:latin typeface="Calibri" panose="020F0502020204030204" pitchFamily="34" charset="0"/>
                <a:cs typeface="DejaVu Sans" charset="0"/>
              </a:rPr>
              <a:pPr>
                <a:spcBef>
                  <a:spcPct val="0"/>
                </a:spcBef>
                <a:buClrTx/>
                <a:buFontTx/>
                <a:buNone/>
              </a:pPr>
              <a:t>9</a:t>
            </a:fld>
            <a:endParaRPr lang="en-US" altLang="en-US" sz="1300">
              <a:latin typeface="Calibri" panose="020F0502020204030204" pitchFamily="34" charset="0"/>
              <a:cs typeface="DejaVu Sans" charset="0"/>
            </a:endParaRPr>
          </a:p>
        </p:txBody>
      </p:sp>
      <p:sp>
        <p:nvSpPr>
          <p:cNvPr id="7171" name="Rectangle 1">
            <a:extLst>
              <a:ext uri="{FF2B5EF4-FFF2-40B4-BE49-F238E27FC236}">
                <a16:creationId xmlns:a16="http://schemas.microsoft.com/office/drawing/2014/main" id="{65CBDD2C-4B88-4477-A4F5-654E7522B065}"/>
              </a:ext>
            </a:extLst>
          </p:cNvPr>
          <p:cNvSpPr>
            <a:spLocks noGrp="1" noRot="1" noChangeAspect="1" noChangeArrowheads="1" noTextEdit="1"/>
          </p:cNvSpPr>
          <p:nvPr>
            <p:ph type="sldImg"/>
          </p:nvPr>
        </p:nvSpPr>
        <p:spPr>
          <a:xfrm>
            <a:off x="141288" y="768350"/>
            <a:ext cx="6821487"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2" name="Rectangle 2">
            <a:extLst>
              <a:ext uri="{FF2B5EF4-FFF2-40B4-BE49-F238E27FC236}">
                <a16:creationId xmlns:a16="http://schemas.microsoft.com/office/drawing/2014/main" id="{016584F8-8B9B-4FA5-A3FF-893FB1B6C594}"/>
              </a:ext>
            </a:extLst>
          </p:cNvPr>
          <p:cNvSpPr>
            <a:spLocks noGrp="1" noChangeArrowheads="1"/>
          </p:cNvSpPr>
          <p:nvPr>
            <p:ph type="body" idx="1"/>
          </p:nvPr>
        </p:nvSpPr>
        <p:spPr>
          <a:xfrm>
            <a:off x="710090" y="4860925"/>
            <a:ext cx="5683886" cy="4605338"/>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460715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r>
              <a:rPr lang="en-US" altLang="en-US" smtClean="0"/>
              <a:t>15 April 2014</a:t>
            </a:r>
            <a:endParaRPr lang="en-GB" altLang="en-US"/>
          </a:p>
        </p:txBody>
      </p:sp>
      <p:sp>
        <p:nvSpPr>
          <p:cNvPr id="5" name="Footer Placeholder 4"/>
          <p:cNvSpPr>
            <a:spLocks noGrp="1"/>
          </p:cNvSpPr>
          <p:nvPr>
            <p:ph type="ftr" sz="quarter" idx="11"/>
          </p:nvPr>
        </p:nvSpPr>
        <p:spPr/>
        <p:txBody>
          <a:bodyPr/>
          <a:lstStyle/>
          <a:p>
            <a:pPr>
              <a:defRPr/>
            </a:pPr>
            <a:endParaRPr lang="en-GB" alt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3581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r>
              <a:rPr lang="en-US" altLang="en-US" smtClean="0"/>
              <a:t>15 April 2014</a:t>
            </a:r>
            <a:endParaRPr lang="en-GB" altLang="en-US"/>
          </a:p>
        </p:txBody>
      </p:sp>
      <p:sp>
        <p:nvSpPr>
          <p:cNvPr id="5" name="Footer Placeholder 4"/>
          <p:cNvSpPr>
            <a:spLocks noGrp="1"/>
          </p:cNvSpPr>
          <p:nvPr>
            <p:ph type="ftr" sz="quarter" idx="11"/>
          </p:nvPr>
        </p:nvSpPr>
        <p:spPr/>
        <p:txBody>
          <a:bodyPr/>
          <a:lstStyle/>
          <a:p>
            <a:pPr>
              <a:defRPr/>
            </a:pPr>
            <a:endParaRPr lang="en-GB" alt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040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r>
              <a:rPr lang="en-US" altLang="en-US" smtClean="0"/>
              <a:t>15 April 2014</a:t>
            </a:r>
            <a:endParaRPr lang="en-GB" altLang="en-US"/>
          </a:p>
        </p:txBody>
      </p:sp>
      <p:sp>
        <p:nvSpPr>
          <p:cNvPr id="5" name="Footer Placeholder 4"/>
          <p:cNvSpPr>
            <a:spLocks noGrp="1"/>
          </p:cNvSpPr>
          <p:nvPr>
            <p:ph type="ftr" sz="quarter" idx="11"/>
          </p:nvPr>
        </p:nvSpPr>
        <p:spPr/>
        <p:txBody>
          <a:bodyPr/>
          <a:lstStyle/>
          <a:p>
            <a:pPr>
              <a:defRPr/>
            </a:pPr>
            <a:endParaRPr lang="en-GB" alt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46221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150814"/>
            <a:ext cx="10966451" cy="985837"/>
          </a:xfrm>
        </p:spPr>
        <p:txBody>
          <a:bodyPr/>
          <a:lstStyle/>
          <a:p>
            <a:r>
              <a:rPr lang="en-US"/>
              <a:t>Click to edit Master title style</a:t>
            </a:r>
            <a:endParaRPr lang="en-GB"/>
          </a:p>
        </p:txBody>
      </p:sp>
      <p:sp>
        <p:nvSpPr>
          <p:cNvPr id="3" name="Rectangle 7">
            <a:extLst>
              <a:ext uri="{FF2B5EF4-FFF2-40B4-BE49-F238E27FC236}">
                <a16:creationId xmlns:a16="http://schemas.microsoft.com/office/drawing/2014/main" id="{A7CEA399-CDEC-4A9F-8100-25801A040C34}"/>
              </a:ext>
            </a:extLst>
          </p:cNvPr>
          <p:cNvSpPr>
            <a:spLocks noGrp="1" noChangeArrowheads="1"/>
          </p:cNvSpPr>
          <p:nvPr>
            <p:ph type="dt" idx="10"/>
          </p:nvPr>
        </p:nvSpPr>
        <p:spPr>
          <a:ln/>
        </p:spPr>
        <p:txBody>
          <a:bodyPr/>
          <a:lstStyle>
            <a:lvl1pPr>
              <a:defRPr/>
            </a:lvl1pPr>
          </a:lstStyle>
          <a:p>
            <a:pPr>
              <a:defRPr/>
            </a:pPr>
            <a:r>
              <a:rPr lang="en-US" altLang="en-US" smtClean="0"/>
              <a:t>15 April 2014</a:t>
            </a:r>
            <a:endParaRPr lang="en-GB" altLang="en-US"/>
          </a:p>
        </p:txBody>
      </p:sp>
      <p:sp>
        <p:nvSpPr>
          <p:cNvPr id="4" name="Rectangle 8">
            <a:extLst>
              <a:ext uri="{FF2B5EF4-FFF2-40B4-BE49-F238E27FC236}">
                <a16:creationId xmlns:a16="http://schemas.microsoft.com/office/drawing/2014/main" id="{286197CA-E00A-45F6-8498-1C76932FE0D9}"/>
              </a:ext>
            </a:extLst>
          </p:cNvPr>
          <p:cNvSpPr>
            <a:spLocks noGrp="1" noChangeArrowheads="1"/>
          </p:cNvSpPr>
          <p:nvPr>
            <p:ph type="ftr" idx="11"/>
          </p:nvPr>
        </p:nvSpPr>
        <p:spPr>
          <a:ln/>
        </p:spPr>
        <p:txBody>
          <a:bodyPr/>
          <a:lstStyle>
            <a:lvl1pPr>
              <a:defRPr/>
            </a:lvl1pPr>
          </a:lstStyle>
          <a:p>
            <a:pPr>
              <a:defRPr/>
            </a:pPr>
            <a:endParaRPr lang="en-GB" altLang="en-US"/>
          </a:p>
        </p:txBody>
      </p:sp>
    </p:spTree>
    <p:extLst>
      <p:ext uri="{BB962C8B-B14F-4D97-AF65-F5344CB8AC3E}">
        <p14:creationId xmlns:p14="http://schemas.microsoft.com/office/powerpoint/2010/main" val="2062373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r>
              <a:rPr lang="en-US" altLang="en-US" smtClean="0"/>
              <a:t>15 April 2014</a:t>
            </a:r>
            <a:endParaRPr lang="en-GB" altLang="en-US"/>
          </a:p>
        </p:txBody>
      </p:sp>
      <p:sp>
        <p:nvSpPr>
          <p:cNvPr id="5" name="Footer Placeholder 4"/>
          <p:cNvSpPr>
            <a:spLocks noGrp="1"/>
          </p:cNvSpPr>
          <p:nvPr>
            <p:ph type="ftr" sz="quarter" idx="11"/>
          </p:nvPr>
        </p:nvSpPr>
        <p:spPr/>
        <p:txBody>
          <a:bodyPr/>
          <a:lstStyle/>
          <a:p>
            <a:pPr>
              <a:defRPr/>
            </a:pPr>
            <a:endParaRPr lang="en-GB" altLang="en-US"/>
          </a:p>
        </p:txBody>
      </p:sp>
      <p:sp>
        <p:nvSpPr>
          <p:cNvPr id="6" name="Slide Number Placeholder 5"/>
          <p:cNvSpPr>
            <a:spLocks noGrp="1"/>
          </p:cNvSpPr>
          <p:nvPr>
            <p:ph type="sldNum" sz="quarter" idx="12"/>
          </p:nvPr>
        </p:nvSpPr>
        <p:spPr/>
        <p:txBody>
          <a:bodyPr/>
          <a:lstStyle/>
          <a:p>
            <a:pPr>
              <a:defRPr/>
            </a:pPr>
            <a:fld id="{50D214DC-0950-4127-BE11-9D8C9FEB4832}" type="slidenum">
              <a:rPr lang="en-GB" altLang="en-US" smtClean="0"/>
              <a:pPr>
                <a:defRPr/>
              </a:pPr>
              <a:t>‹#›</a:t>
            </a:fld>
            <a:endParaRPr lang="en-GB" altLang="en-US"/>
          </a:p>
        </p:txBody>
      </p:sp>
    </p:spTree>
    <p:extLst>
      <p:ext uri="{BB962C8B-B14F-4D97-AF65-F5344CB8AC3E}">
        <p14:creationId xmlns:p14="http://schemas.microsoft.com/office/powerpoint/2010/main" val="958077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r>
              <a:rPr lang="en-US" altLang="en-US" smtClean="0"/>
              <a:t>15 April 2014</a:t>
            </a:r>
            <a:endParaRPr lang="en-GB" altLang="en-US"/>
          </a:p>
        </p:txBody>
      </p:sp>
      <p:sp>
        <p:nvSpPr>
          <p:cNvPr id="5" name="Footer Placeholder 4"/>
          <p:cNvSpPr>
            <a:spLocks noGrp="1"/>
          </p:cNvSpPr>
          <p:nvPr>
            <p:ph type="ftr" sz="quarter" idx="11"/>
          </p:nvPr>
        </p:nvSpPr>
        <p:spPr/>
        <p:txBody>
          <a:bodyPr/>
          <a:lstStyle/>
          <a:p>
            <a:pPr>
              <a:defRPr/>
            </a:pPr>
            <a:endParaRPr lang="en-GB" altLang="en-US"/>
          </a:p>
        </p:txBody>
      </p:sp>
      <p:sp>
        <p:nvSpPr>
          <p:cNvPr id="6" name="Slide Number Placeholder 5"/>
          <p:cNvSpPr>
            <a:spLocks noGrp="1"/>
          </p:cNvSpPr>
          <p:nvPr>
            <p:ph type="sldNum" sz="quarter" idx="12"/>
          </p:nvPr>
        </p:nvSpPr>
        <p:spPr/>
        <p:txBody>
          <a:bodyPr/>
          <a:lstStyle/>
          <a:p>
            <a:pPr>
              <a:defRPr/>
            </a:pPr>
            <a:fld id="{23FE589A-34F3-42BF-BA6F-D5C6BDE27FB3}" type="slidenum">
              <a:rPr lang="en-GB" altLang="en-US" smtClean="0"/>
              <a:pPr>
                <a:defRPr/>
              </a:pPr>
              <a:t>‹#›</a:t>
            </a:fld>
            <a:endParaRPr lang="en-GB" altLang="en-US"/>
          </a:p>
        </p:txBody>
      </p:sp>
    </p:spTree>
    <p:extLst>
      <p:ext uri="{BB962C8B-B14F-4D97-AF65-F5344CB8AC3E}">
        <p14:creationId xmlns:p14="http://schemas.microsoft.com/office/powerpoint/2010/main" val="924142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r>
              <a:rPr lang="en-US" altLang="en-US" smtClean="0"/>
              <a:t>15 April 2014</a:t>
            </a:r>
            <a:endParaRPr lang="en-GB" altLang="en-US"/>
          </a:p>
        </p:txBody>
      </p:sp>
      <p:sp>
        <p:nvSpPr>
          <p:cNvPr id="5" name="Footer Placeholder 4"/>
          <p:cNvSpPr>
            <a:spLocks noGrp="1"/>
          </p:cNvSpPr>
          <p:nvPr>
            <p:ph type="ftr" sz="quarter" idx="11"/>
          </p:nvPr>
        </p:nvSpPr>
        <p:spPr/>
        <p:txBody>
          <a:bodyPr/>
          <a:lstStyle/>
          <a:p>
            <a:pPr>
              <a:defRPr/>
            </a:pPr>
            <a:endParaRPr lang="en-GB" altLang="en-US"/>
          </a:p>
        </p:txBody>
      </p:sp>
      <p:sp>
        <p:nvSpPr>
          <p:cNvPr id="6" name="Slide Number Placeholder 5"/>
          <p:cNvSpPr>
            <a:spLocks noGrp="1"/>
          </p:cNvSpPr>
          <p:nvPr>
            <p:ph type="sldNum" sz="quarter" idx="12"/>
          </p:nvPr>
        </p:nvSpPr>
        <p:spPr/>
        <p:txBody>
          <a:bodyPr/>
          <a:lstStyle/>
          <a:p>
            <a:pPr>
              <a:defRPr/>
            </a:pPr>
            <a:fld id="{FDCF49CD-FF2C-416B-9707-666A7D4687B5}" type="slidenum">
              <a:rPr lang="en-GB" altLang="en-US" smtClean="0"/>
              <a:pPr>
                <a:defRPr/>
              </a:pPr>
              <a:t>‹#›</a:t>
            </a:fld>
            <a:endParaRPr lang="en-GB" altLang="en-US"/>
          </a:p>
        </p:txBody>
      </p:sp>
    </p:spTree>
    <p:extLst>
      <p:ext uri="{BB962C8B-B14F-4D97-AF65-F5344CB8AC3E}">
        <p14:creationId xmlns:p14="http://schemas.microsoft.com/office/powerpoint/2010/main" val="2811257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r>
              <a:rPr lang="en-US" altLang="en-US" smtClean="0"/>
              <a:t>15 April 2014</a:t>
            </a:r>
            <a:endParaRPr lang="en-GB" altLang="en-US"/>
          </a:p>
        </p:txBody>
      </p:sp>
      <p:sp>
        <p:nvSpPr>
          <p:cNvPr id="6" name="Footer Placeholder 5"/>
          <p:cNvSpPr>
            <a:spLocks noGrp="1"/>
          </p:cNvSpPr>
          <p:nvPr>
            <p:ph type="ftr" sz="quarter" idx="11"/>
          </p:nvPr>
        </p:nvSpPr>
        <p:spPr/>
        <p:txBody>
          <a:bodyPr/>
          <a:lstStyle/>
          <a:p>
            <a:pPr>
              <a:defRPr/>
            </a:pPr>
            <a:endParaRPr lang="en-GB" altLang="en-US"/>
          </a:p>
        </p:txBody>
      </p:sp>
      <p:sp>
        <p:nvSpPr>
          <p:cNvPr id="7" name="Slide Number Placeholder 6"/>
          <p:cNvSpPr>
            <a:spLocks noGrp="1"/>
          </p:cNvSpPr>
          <p:nvPr>
            <p:ph type="sldNum" sz="quarter" idx="12"/>
          </p:nvPr>
        </p:nvSpPr>
        <p:spPr/>
        <p:txBody>
          <a:bodyPr/>
          <a:lstStyle/>
          <a:p>
            <a:pPr>
              <a:defRPr/>
            </a:pPr>
            <a:fld id="{C9C3D14A-BBE6-4464-9094-B449FE9AEB09}" type="slidenum">
              <a:rPr lang="en-GB" altLang="en-US" smtClean="0"/>
              <a:pPr>
                <a:defRPr/>
              </a:pPr>
              <a:t>‹#›</a:t>
            </a:fld>
            <a:endParaRPr lang="en-GB" altLang="en-US"/>
          </a:p>
        </p:txBody>
      </p:sp>
    </p:spTree>
    <p:extLst>
      <p:ext uri="{BB962C8B-B14F-4D97-AF65-F5344CB8AC3E}">
        <p14:creationId xmlns:p14="http://schemas.microsoft.com/office/powerpoint/2010/main" val="5568453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r>
              <a:rPr lang="en-US" altLang="en-US" smtClean="0"/>
              <a:t>15 April 2014</a:t>
            </a:r>
            <a:endParaRPr lang="en-GB" altLang="en-US"/>
          </a:p>
        </p:txBody>
      </p:sp>
      <p:sp>
        <p:nvSpPr>
          <p:cNvPr id="8" name="Footer Placeholder 7"/>
          <p:cNvSpPr>
            <a:spLocks noGrp="1"/>
          </p:cNvSpPr>
          <p:nvPr>
            <p:ph type="ftr" sz="quarter" idx="11"/>
          </p:nvPr>
        </p:nvSpPr>
        <p:spPr/>
        <p:txBody>
          <a:bodyPr/>
          <a:lstStyle/>
          <a:p>
            <a:pPr>
              <a:defRPr/>
            </a:pPr>
            <a:endParaRPr lang="en-GB" altLang="en-US"/>
          </a:p>
        </p:txBody>
      </p:sp>
      <p:sp>
        <p:nvSpPr>
          <p:cNvPr id="9" name="Slide Number Placeholder 8"/>
          <p:cNvSpPr>
            <a:spLocks noGrp="1"/>
          </p:cNvSpPr>
          <p:nvPr>
            <p:ph type="sldNum" sz="quarter" idx="12"/>
          </p:nvPr>
        </p:nvSpPr>
        <p:spPr/>
        <p:txBody>
          <a:bodyPr/>
          <a:lstStyle/>
          <a:p>
            <a:pPr>
              <a:defRPr/>
            </a:pPr>
            <a:fld id="{6FF7A594-ECF3-4D1E-9D54-E1DD9E08F7B9}" type="slidenum">
              <a:rPr lang="en-GB" altLang="en-US" smtClean="0"/>
              <a:pPr>
                <a:defRPr/>
              </a:pPr>
              <a:t>‹#›</a:t>
            </a:fld>
            <a:endParaRPr lang="en-GB" altLang="en-US"/>
          </a:p>
        </p:txBody>
      </p:sp>
    </p:spTree>
    <p:extLst>
      <p:ext uri="{BB962C8B-B14F-4D97-AF65-F5344CB8AC3E}">
        <p14:creationId xmlns:p14="http://schemas.microsoft.com/office/powerpoint/2010/main" val="29904662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r>
              <a:rPr lang="en-US" altLang="en-US" smtClean="0"/>
              <a:t>15 April 2014</a:t>
            </a:r>
            <a:endParaRPr lang="en-GB" altLang="en-US"/>
          </a:p>
        </p:txBody>
      </p:sp>
      <p:sp>
        <p:nvSpPr>
          <p:cNvPr id="4" name="Footer Placeholder 3"/>
          <p:cNvSpPr>
            <a:spLocks noGrp="1"/>
          </p:cNvSpPr>
          <p:nvPr>
            <p:ph type="ftr" sz="quarter" idx="11"/>
          </p:nvPr>
        </p:nvSpPr>
        <p:spPr/>
        <p:txBody>
          <a:bodyPr/>
          <a:lstStyle/>
          <a:p>
            <a:pPr>
              <a:defRPr/>
            </a:pPr>
            <a:endParaRPr lang="en-GB" altLang="en-US"/>
          </a:p>
        </p:txBody>
      </p:sp>
      <p:sp>
        <p:nvSpPr>
          <p:cNvPr id="5" name="Slide Number Placeholder 4"/>
          <p:cNvSpPr>
            <a:spLocks noGrp="1"/>
          </p:cNvSpPr>
          <p:nvPr>
            <p:ph type="sldNum" sz="quarter" idx="12"/>
          </p:nvPr>
        </p:nvSpPr>
        <p:spPr/>
        <p:txBody>
          <a:bodyPr/>
          <a:lstStyle/>
          <a:p>
            <a:pPr>
              <a:defRPr/>
            </a:pPr>
            <a:fld id="{2487B8DA-7129-4749-BD26-688D34860D42}" type="slidenum">
              <a:rPr lang="en-GB" altLang="en-US" smtClean="0"/>
              <a:pPr>
                <a:defRPr/>
              </a:pPr>
              <a:t>‹#›</a:t>
            </a:fld>
            <a:endParaRPr lang="en-GB" altLang="en-US"/>
          </a:p>
        </p:txBody>
      </p:sp>
    </p:spTree>
    <p:extLst>
      <p:ext uri="{BB962C8B-B14F-4D97-AF65-F5344CB8AC3E}">
        <p14:creationId xmlns:p14="http://schemas.microsoft.com/office/powerpoint/2010/main" val="29469221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ltLang="en-US" smtClean="0"/>
              <a:t>15 April 2014</a:t>
            </a:r>
            <a:endParaRPr lang="en-GB" altLang="en-US"/>
          </a:p>
        </p:txBody>
      </p:sp>
      <p:sp>
        <p:nvSpPr>
          <p:cNvPr id="3" name="Footer Placeholder 2"/>
          <p:cNvSpPr>
            <a:spLocks noGrp="1"/>
          </p:cNvSpPr>
          <p:nvPr>
            <p:ph type="ftr" sz="quarter" idx="11"/>
          </p:nvPr>
        </p:nvSpPr>
        <p:spPr/>
        <p:txBody>
          <a:bodyPr/>
          <a:lstStyle/>
          <a:p>
            <a:pPr>
              <a:defRPr/>
            </a:pPr>
            <a:endParaRPr lang="en-GB" altLang="en-US"/>
          </a:p>
        </p:txBody>
      </p:sp>
      <p:sp>
        <p:nvSpPr>
          <p:cNvPr id="4" name="Slide Number Placeholder 3"/>
          <p:cNvSpPr>
            <a:spLocks noGrp="1"/>
          </p:cNvSpPr>
          <p:nvPr>
            <p:ph type="sldNum" sz="quarter" idx="12"/>
          </p:nvPr>
        </p:nvSpPr>
        <p:spPr/>
        <p:txBody>
          <a:bodyPr/>
          <a:lstStyle/>
          <a:p>
            <a:pPr>
              <a:defRPr/>
            </a:pPr>
            <a:fld id="{4F601D64-3E37-4D0B-BA3E-D01D577F63C8}" type="slidenum">
              <a:rPr lang="en-GB" altLang="en-US" smtClean="0"/>
              <a:pPr>
                <a:defRPr/>
              </a:pPr>
              <a:t>‹#›</a:t>
            </a:fld>
            <a:endParaRPr lang="en-GB" altLang="en-US"/>
          </a:p>
        </p:txBody>
      </p:sp>
    </p:spTree>
    <p:extLst>
      <p:ext uri="{BB962C8B-B14F-4D97-AF65-F5344CB8AC3E}">
        <p14:creationId xmlns:p14="http://schemas.microsoft.com/office/powerpoint/2010/main" val="4001366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r>
              <a:rPr lang="en-US" altLang="en-US" smtClean="0"/>
              <a:t>15 April 2014</a:t>
            </a:r>
            <a:endParaRPr lang="en-GB" altLang="en-US"/>
          </a:p>
        </p:txBody>
      </p:sp>
      <p:sp>
        <p:nvSpPr>
          <p:cNvPr id="5" name="Footer Placeholder 4"/>
          <p:cNvSpPr>
            <a:spLocks noGrp="1"/>
          </p:cNvSpPr>
          <p:nvPr>
            <p:ph type="ftr" sz="quarter" idx="11"/>
          </p:nvPr>
        </p:nvSpPr>
        <p:spPr/>
        <p:txBody>
          <a:bodyPr/>
          <a:lstStyle/>
          <a:p>
            <a:pPr>
              <a:defRPr/>
            </a:pPr>
            <a:endParaRPr lang="en-GB" alt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66446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r>
              <a:rPr lang="en-US" altLang="en-US" smtClean="0"/>
              <a:t>15 April 2014</a:t>
            </a:r>
            <a:endParaRPr lang="en-GB" altLang="en-US"/>
          </a:p>
        </p:txBody>
      </p:sp>
      <p:sp>
        <p:nvSpPr>
          <p:cNvPr id="6" name="Footer Placeholder 5"/>
          <p:cNvSpPr>
            <a:spLocks noGrp="1"/>
          </p:cNvSpPr>
          <p:nvPr>
            <p:ph type="ftr" sz="quarter" idx="11"/>
          </p:nvPr>
        </p:nvSpPr>
        <p:spPr/>
        <p:txBody>
          <a:bodyPr/>
          <a:lstStyle/>
          <a:p>
            <a:pPr>
              <a:defRPr/>
            </a:pPr>
            <a:endParaRPr lang="en-GB" altLang="en-US"/>
          </a:p>
        </p:txBody>
      </p:sp>
      <p:sp>
        <p:nvSpPr>
          <p:cNvPr id="7" name="Slide Number Placeholder 6"/>
          <p:cNvSpPr>
            <a:spLocks noGrp="1"/>
          </p:cNvSpPr>
          <p:nvPr>
            <p:ph type="sldNum" sz="quarter" idx="12"/>
          </p:nvPr>
        </p:nvSpPr>
        <p:spPr/>
        <p:txBody>
          <a:bodyPr/>
          <a:lstStyle/>
          <a:p>
            <a:pPr>
              <a:defRPr/>
            </a:pPr>
            <a:fld id="{23BFA959-09B8-4C53-80B1-733509FA9713}" type="slidenum">
              <a:rPr lang="en-GB" altLang="en-US" smtClean="0"/>
              <a:pPr>
                <a:defRPr/>
              </a:pPr>
              <a:t>‹#›</a:t>
            </a:fld>
            <a:endParaRPr lang="en-GB" altLang="en-US"/>
          </a:p>
        </p:txBody>
      </p:sp>
    </p:spTree>
    <p:extLst>
      <p:ext uri="{BB962C8B-B14F-4D97-AF65-F5344CB8AC3E}">
        <p14:creationId xmlns:p14="http://schemas.microsoft.com/office/powerpoint/2010/main" val="4650451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r>
              <a:rPr lang="en-US" altLang="en-US" smtClean="0"/>
              <a:t>15 April 2014</a:t>
            </a:r>
            <a:endParaRPr lang="en-GB" altLang="en-US"/>
          </a:p>
        </p:txBody>
      </p:sp>
      <p:sp>
        <p:nvSpPr>
          <p:cNvPr id="6" name="Footer Placeholder 5"/>
          <p:cNvSpPr>
            <a:spLocks noGrp="1"/>
          </p:cNvSpPr>
          <p:nvPr>
            <p:ph type="ftr" sz="quarter" idx="11"/>
          </p:nvPr>
        </p:nvSpPr>
        <p:spPr/>
        <p:txBody>
          <a:bodyPr/>
          <a:lstStyle/>
          <a:p>
            <a:pPr>
              <a:defRPr/>
            </a:pPr>
            <a:endParaRPr lang="en-GB" altLang="en-US"/>
          </a:p>
        </p:txBody>
      </p:sp>
      <p:sp>
        <p:nvSpPr>
          <p:cNvPr id="7" name="Slide Number Placeholder 6"/>
          <p:cNvSpPr>
            <a:spLocks noGrp="1"/>
          </p:cNvSpPr>
          <p:nvPr>
            <p:ph type="sldNum" sz="quarter" idx="12"/>
          </p:nvPr>
        </p:nvSpPr>
        <p:spPr/>
        <p:txBody>
          <a:bodyPr/>
          <a:lstStyle/>
          <a:p>
            <a:pPr>
              <a:defRPr/>
            </a:pPr>
            <a:fld id="{6145090B-0BDD-4806-82A5-38BFEBD1D603}" type="slidenum">
              <a:rPr lang="en-GB" altLang="en-US" smtClean="0"/>
              <a:pPr>
                <a:defRPr/>
              </a:pPr>
              <a:t>‹#›</a:t>
            </a:fld>
            <a:endParaRPr lang="en-GB" altLang="en-US"/>
          </a:p>
        </p:txBody>
      </p:sp>
    </p:spTree>
    <p:extLst>
      <p:ext uri="{BB962C8B-B14F-4D97-AF65-F5344CB8AC3E}">
        <p14:creationId xmlns:p14="http://schemas.microsoft.com/office/powerpoint/2010/main" val="2214238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r>
              <a:rPr lang="en-US" altLang="en-US" smtClean="0"/>
              <a:t>15 April 2014</a:t>
            </a:r>
            <a:endParaRPr lang="en-GB" altLang="en-US"/>
          </a:p>
        </p:txBody>
      </p:sp>
      <p:sp>
        <p:nvSpPr>
          <p:cNvPr id="5" name="Footer Placeholder 4"/>
          <p:cNvSpPr>
            <a:spLocks noGrp="1"/>
          </p:cNvSpPr>
          <p:nvPr>
            <p:ph type="ftr" sz="quarter" idx="11"/>
          </p:nvPr>
        </p:nvSpPr>
        <p:spPr/>
        <p:txBody>
          <a:bodyPr/>
          <a:lstStyle/>
          <a:p>
            <a:pPr>
              <a:defRPr/>
            </a:pPr>
            <a:endParaRPr lang="en-GB" altLang="en-US"/>
          </a:p>
        </p:txBody>
      </p:sp>
      <p:sp>
        <p:nvSpPr>
          <p:cNvPr id="6" name="Slide Number Placeholder 5"/>
          <p:cNvSpPr>
            <a:spLocks noGrp="1"/>
          </p:cNvSpPr>
          <p:nvPr>
            <p:ph type="sldNum" sz="quarter" idx="12"/>
          </p:nvPr>
        </p:nvSpPr>
        <p:spPr/>
        <p:txBody>
          <a:bodyPr/>
          <a:lstStyle/>
          <a:p>
            <a:pPr>
              <a:defRPr/>
            </a:pPr>
            <a:fld id="{4CB5DAF1-AEF0-4EE8-9739-A3FB191E422C}" type="slidenum">
              <a:rPr lang="en-GB" altLang="en-US" smtClean="0"/>
              <a:pPr>
                <a:defRPr/>
              </a:pPr>
              <a:t>‹#›</a:t>
            </a:fld>
            <a:endParaRPr lang="en-GB" altLang="en-US"/>
          </a:p>
        </p:txBody>
      </p:sp>
    </p:spTree>
    <p:extLst>
      <p:ext uri="{BB962C8B-B14F-4D97-AF65-F5344CB8AC3E}">
        <p14:creationId xmlns:p14="http://schemas.microsoft.com/office/powerpoint/2010/main" val="530963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r>
              <a:rPr lang="en-US" altLang="en-US" smtClean="0"/>
              <a:t>15 April 2014</a:t>
            </a:r>
            <a:endParaRPr lang="en-GB" altLang="en-US"/>
          </a:p>
        </p:txBody>
      </p:sp>
      <p:sp>
        <p:nvSpPr>
          <p:cNvPr id="5" name="Footer Placeholder 4"/>
          <p:cNvSpPr>
            <a:spLocks noGrp="1"/>
          </p:cNvSpPr>
          <p:nvPr>
            <p:ph type="ftr" sz="quarter" idx="11"/>
          </p:nvPr>
        </p:nvSpPr>
        <p:spPr/>
        <p:txBody>
          <a:bodyPr/>
          <a:lstStyle/>
          <a:p>
            <a:pPr>
              <a:defRPr/>
            </a:pPr>
            <a:endParaRPr lang="en-GB" altLang="en-US"/>
          </a:p>
        </p:txBody>
      </p:sp>
      <p:sp>
        <p:nvSpPr>
          <p:cNvPr id="6" name="Slide Number Placeholder 5"/>
          <p:cNvSpPr>
            <a:spLocks noGrp="1"/>
          </p:cNvSpPr>
          <p:nvPr>
            <p:ph type="sldNum" sz="quarter" idx="12"/>
          </p:nvPr>
        </p:nvSpPr>
        <p:spPr/>
        <p:txBody>
          <a:bodyPr/>
          <a:lstStyle/>
          <a:p>
            <a:pPr>
              <a:defRPr/>
            </a:pPr>
            <a:fld id="{E78C6047-F3FE-4DBD-9FB2-8407148A8BF2}" type="slidenum">
              <a:rPr lang="en-GB" altLang="en-US" smtClean="0"/>
              <a:pPr>
                <a:defRPr/>
              </a:pPr>
              <a:t>‹#›</a:t>
            </a:fld>
            <a:endParaRPr lang="en-GB" altLang="en-US"/>
          </a:p>
        </p:txBody>
      </p:sp>
    </p:spTree>
    <p:extLst>
      <p:ext uri="{BB962C8B-B14F-4D97-AF65-F5344CB8AC3E}">
        <p14:creationId xmlns:p14="http://schemas.microsoft.com/office/powerpoint/2010/main" val="2909332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r>
              <a:rPr lang="en-US" altLang="en-US" smtClean="0"/>
              <a:t>15 April 2014</a:t>
            </a:r>
            <a:endParaRPr lang="en-GB" altLang="en-US"/>
          </a:p>
        </p:txBody>
      </p:sp>
      <p:sp>
        <p:nvSpPr>
          <p:cNvPr id="5" name="Footer Placeholder 4"/>
          <p:cNvSpPr>
            <a:spLocks noGrp="1"/>
          </p:cNvSpPr>
          <p:nvPr>
            <p:ph type="ftr" sz="quarter" idx="11"/>
          </p:nvPr>
        </p:nvSpPr>
        <p:spPr/>
        <p:txBody>
          <a:bodyPr/>
          <a:lstStyle/>
          <a:p>
            <a:pPr>
              <a:defRPr/>
            </a:pPr>
            <a:endParaRPr lang="en-GB" alt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89808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r>
              <a:rPr lang="en-US" altLang="en-US" smtClean="0"/>
              <a:t>15 April 2014</a:t>
            </a:r>
            <a:endParaRPr lang="en-GB" altLang="en-US"/>
          </a:p>
        </p:txBody>
      </p:sp>
      <p:sp>
        <p:nvSpPr>
          <p:cNvPr id="6" name="Footer Placeholder 5"/>
          <p:cNvSpPr>
            <a:spLocks noGrp="1"/>
          </p:cNvSpPr>
          <p:nvPr>
            <p:ph type="ftr" sz="quarter" idx="11"/>
          </p:nvPr>
        </p:nvSpPr>
        <p:spPr/>
        <p:txBody>
          <a:bodyPr/>
          <a:lstStyle/>
          <a:p>
            <a:pPr>
              <a:defRPr/>
            </a:pPr>
            <a:endParaRPr lang="en-GB" alt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08460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r>
              <a:rPr lang="en-US" altLang="en-US" smtClean="0"/>
              <a:t>15 April 2014</a:t>
            </a:r>
            <a:endParaRPr lang="en-GB" altLang="en-US"/>
          </a:p>
        </p:txBody>
      </p:sp>
      <p:sp>
        <p:nvSpPr>
          <p:cNvPr id="8" name="Footer Placeholder 7"/>
          <p:cNvSpPr>
            <a:spLocks noGrp="1"/>
          </p:cNvSpPr>
          <p:nvPr>
            <p:ph type="ftr" sz="quarter" idx="11"/>
          </p:nvPr>
        </p:nvSpPr>
        <p:spPr/>
        <p:txBody>
          <a:bodyPr/>
          <a:lstStyle/>
          <a:p>
            <a:pPr>
              <a:defRPr/>
            </a:pPr>
            <a:endParaRPr lang="en-GB" alt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18867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r>
              <a:rPr lang="en-US" altLang="en-US" smtClean="0"/>
              <a:t>15 April 2014</a:t>
            </a:r>
            <a:endParaRPr lang="en-GB" altLang="en-US"/>
          </a:p>
        </p:txBody>
      </p:sp>
      <p:sp>
        <p:nvSpPr>
          <p:cNvPr id="4" name="Footer Placeholder 3"/>
          <p:cNvSpPr>
            <a:spLocks noGrp="1"/>
          </p:cNvSpPr>
          <p:nvPr>
            <p:ph type="ftr" sz="quarter" idx="11"/>
          </p:nvPr>
        </p:nvSpPr>
        <p:spPr/>
        <p:txBody>
          <a:bodyPr/>
          <a:lstStyle/>
          <a:p>
            <a:pPr>
              <a:defRPr/>
            </a:pPr>
            <a:endParaRPr lang="en-GB" alt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53006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ltLang="en-US" smtClean="0"/>
              <a:t>15 April 2014</a:t>
            </a:r>
            <a:endParaRPr lang="en-GB" altLang="en-US"/>
          </a:p>
        </p:txBody>
      </p:sp>
      <p:sp>
        <p:nvSpPr>
          <p:cNvPr id="3" name="Footer Placeholder 2"/>
          <p:cNvSpPr>
            <a:spLocks noGrp="1"/>
          </p:cNvSpPr>
          <p:nvPr>
            <p:ph type="ftr" sz="quarter" idx="11"/>
          </p:nvPr>
        </p:nvSpPr>
        <p:spPr/>
        <p:txBody>
          <a:bodyPr/>
          <a:lstStyle/>
          <a:p>
            <a:pPr>
              <a:defRPr/>
            </a:pPr>
            <a:endParaRPr lang="en-GB" alt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19104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r>
              <a:rPr lang="en-US" altLang="en-US" smtClean="0"/>
              <a:t>15 April 2014</a:t>
            </a:r>
            <a:endParaRPr lang="en-GB" altLang="en-US"/>
          </a:p>
        </p:txBody>
      </p:sp>
      <p:sp>
        <p:nvSpPr>
          <p:cNvPr id="6" name="Footer Placeholder 5"/>
          <p:cNvSpPr>
            <a:spLocks noGrp="1"/>
          </p:cNvSpPr>
          <p:nvPr>
            <p:ph type="ftr" sz="quarter" idx="11"/>
          </p:nvPr>
        </p:nvSpPr>
        <p:spPr/>
        <p:txBody>
          <a:bodyPr/>
          <a:lstStyle/>
          <a:p>
            <a:pPr>
              <a:defRPr/>
            </a:pPr>
            <a:endParaRPr lang="en-GB" alt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07922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r>
              <a:rPr lang="en-US" altLang="en-US" smtClean="0"/>
              <a:t>15 April 2014</a:t>
            </a:r>
            <a:endParaRPr lang="en-GB" altLang="en-US"/>
          </a:p>
        </p:txBody>
      </p:sp>
      <p:sp>
        <p:nvSpPr>
          <p:cNvPr id="6" name="Footer Placeholder 5"/>
          <p:cNvSpPr>
            <a:spLocks noGrp="1"/>
          </p:cNvSpPr>
          <p:nvPr>
            <p:ph type="ftr" sz="quarter" idx="11"/>
          </p:nvPr>
        </p:nvSpPr>
        <p:spPr/>
        <p:txBody>
          <a:bodyPr/>
          <a:lstStyle/>
          <a:p>
            <a:pPr>
              <a:defRPr/>
            </a:pPr>
            <a:endParaRPr lang="en-GB" alt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71273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ltLang="en-US" smtClean="0"/>
              <a:t>15 April 2014</a:t>
            </a:r>
            <a:endParaRPr lang="en-GB"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0300340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ltLang="en-US" smtClean="0"/>
              <a:t>15 April 2014</a:t>
            </a:r>
            <a:endParaRPr lang="en-GB"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1DCDD93-8EBB-4C10-B762-E11F7ADAB1A4}" type="slidenum">
              <a:rPr lang="en-GB" altLang="en-US" smtClean="0"/>
              <a:pPr>
                <a:defRPr/>
              </a:pPr>
              <a:t>‹#›</a:t>
            </a:fld>
            <a:endParaRPr lang="en-GB" altLang="en-US"/>
          </a:p>
        </p:txBody>
      </p:sp>
    </p:spTree>
    <p:extLst>
      <p:ext uri="{BB962C8B-B14F-4D97-AF65-F5344CB8AC3E}">
        <p14:creationId xmlns:p14="http://schemas.microsoft.com/office/powerpoint/2010/main" val="140422571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9.emf"/><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2.png"/><Relationship Id="rId4" Type="http://schemas.openxmlformats.org/officeDocument/2006/relationships/image" Target="../media/image19.emf"/></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4.xml"/><Relationship Id="rId1" Type="http://schemas.openxmlformats.org/officeDocument/2006/relationships/slideLayout" Target="../slideLayouts/slideLayout19.xml"/><Relationship Id="rId5" Type="http://schemas.openxmlformats.org/officeDocument/2006/relationships/image" Target="../media/image2.png"/><Relationship Id="rId4" Type="http://schemas.openxmlformats.org/officeDocument/2006/relationships/image" Target="../media/image23.emf"/></Relationships>
</file>

<file path=ppt/slides/_rels/slide1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5.xml"/><Relationship Id="rId1" Type="http://schemas.openxmlformats.org/officeDocument/2006/relationships/slideLayout" Target="../slideLayouts/slideLayout19.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6.xml"/><Relationship Id="rId1" Type="http://schemas.openxmlformats.org/officeDocument/2006/relationships/slideLayout" Target="../slideLayouts/slideLayout19.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7.xml"/><Relationship Id="rId1" Type="http://schemas.openxmlformats.org/officeDocument/2006/relationships/slideLayout" Target="../slideLayouts/slideLayout19.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12.svg"/><Relationship Id="rId18" Type="http://schemas.openxmlformats.org/officeDocument/2006/relationships/image" Target="../media/image2.png"/><Relationship Id="rId3" Type="http://schemas.openxmlformats.org/officeDocument/2006/relationships/image" Target="../media/image28.png"/><Relationship Id="rId7" Type="http://schemas.openxmlformats.org/officeDocument/2006/relationships/image" Target="../media/image6.svg"/><Relationship Id="rId12" Type="http://schemas.openxmlformats.org/officeDocument/2006/relationships/image" Target="../media/image33.png"/><Relationship Id="rId17" Type="http://schemas.openxmlformats.org/officeDocument/2006/relationships/image" Target="../media/image16.svg"/><Relationship Id="rId2" Type="http://schemas.openxmlformats.org/officeDocument/2006/relationships/notesSlide" Target="../notesSlides/notesSlide20.xml"/><Relationship Id="rId16" Type="http://schemas.openxmlformats.org/officeDocument/2006/relationships/image" Target="../media/image35.png"/><Relationship Id="rId1" Type="http://schemas.openxmlformats.org/officeDocument/2006/relationships/slideLayout" Target="../slideLayouts/slideLayout14.xml"/><Relationship Id="rId6" Type="http://schemas.openxmlformats.org/officeDocument/2006/relationships/image" Target="../media/image30.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32.png"/><Relationship Id="rId4" Type="http://schemas.openxmlformats.org/officeDocument/2006/relationships/image" Target="../media/image29.png"/><Relationship Id="rId9" Type="http://schemas.openxmlformats.org/officeDocument/2006/relationships/image" Target="../media/image8.svg"/><Relationship Id="rId1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6.png"/><Relationship Id="rId7"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4.xml"/><Relationship Id="rId5" Type="http://schemas.openxmlformats.org/officeDocument/2006/relationships/image" Target="../media/image38.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2.png"/><Relationship Id="rId3" Type="http://schemas.openxmlformats.org/officeDocument/2006/relationships/image" Target="../media/image34.png"/><Relationship Id="rId7" Type="http://schemas.openxmlformats.org/officeDocument/2006/relationships/image" Target="../media/image10.svg"/><Relationship Id="rId12" Type="http://schemas.openxmlformats.org/officeDocument/2006/relationships/image" Target="../media/image23.svg"/><Relationship Id="rId2" Type="http://schemas.openxmlformats.org/officeDocument/2006/relationships/notesSlide" Target="../notesSlides/notesSlide23.xml"/><Relationship Id="rId1" Type="http://schemas.openxmlformats.org/officeDocument/2006/relationships/slideLayout" Target="../slideLayouts/slideLayout14.xml"/><Relationship Id="rId6" Type="http://schemas.openxmlformats.org/officeDocument/2006/relationships/image" Target="../media/image32.png"/><Relationship Id="rId11" Type="http://schemas.openxmlformats.org/officeDocument/2006/relationships/image" Target="../media/image40.png"/><Relationship Id="rId5" Type="http://schemas.openxmlformats.org/officeDocument/2006/relationships/image" Target="../media/image14.svg"/><Relationship Id="rId10" Type="http://schemas.openxmlformats.org/officeDocument/2006/relationships/image" Target="../media/image39.png"/><Relationship Id="rId9" Type="http://schemas.openxmlformats.org/officeDocument/2006/relationships/image" Target="../media/image8.svg"/></Relationships>
</file>

<file path=ppt/slides/_rels/slide2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1.png"/><Relationship Id="rId7"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14.xml"/><Relationship Id="rId5" Type="http://schemas.openxmlformats.org/officeDocument/2006/relationships/image" Target="../media/image43.png"/><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5.png"/><Relationship Id="rId7" Type="http://schemas.openxmlformats.org/officeDocument/2006/relationships/diagramColors" Target="../diagrams/colors1.xml"/><Relationship Id="rId2" Type="http://schemas.openxmlformats.org/officeDocument/2006/relationships/notesSlide" Target="../notesSlides/notesSlide26.xml"/><Relationship Id="rId1" Type="http://schemas.openxmlformats.org/officeDocument/2006/relationships/slideLayout" Target="../slideLayouts/slideLayout14.xml"/><Relationship Id="rId6" Type="http://schemas.openxmlformats.org/officeDocument/2006/relationships/diagramQuickStyle" Target="../diagrams/quickStyle1.xml"/><Relationship Id="rId11" Type="http://schemas.openxmlformats.org/officeDocument/2006/relationships/image" Target="../media/image2.png"/><Relationship Id="rId5" Type="http://schemas.openxmlformats.org/officeDocument/2006/relationships/diagramLayout" Target="../diagrams/layout1.xml"/><Relationship Id="rId10" Type="http://schemas.openxmlformats.org/officeDocument/2006/relationships/image" Target="../media/image47.png"/><Relationship Id="rId4" Type="http://schemas.openxmlformats.org/officeDocument/2006/relationships/diagramData" Target="../diagrams/data1.xml"/><Relationship Id="rId9" Type="http://schemas.openxmlformats.org/officeDocument/2006/relationships/image" Target="../media/image46.png"/></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14.xml"/><Relationship Id="rId6" Type="http://schemas.openxmlformats.org/officeDocument/2006/relationships/image" Target="../media/image2.png"/><Relationship Id="rId5" Type="http://schemas.openxmlformats.org/officeDocument/2006/relationships/image" Target="../media/image410.png"/></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470.png"/><Relationship Id="rId2" Type="http://schemas.openxmlformats.org/officeDocument/2006/relationships/notesSlide" Target="../notesSlides/notesSlide29.xml"/><Relationship Id="rId1" Type="http://schemas.openxmlformats.org/officeDocument/2006/relationships/slideLayout" Target="../slideLayouts/slideLayout19.xml"/><Relationship Id="rId5" Type="http://schemas.openxmlformats.org/officeDocument/2006/relationships/image" Target="../media/image51.png"/><Relationship Id="rId10" Type="http://schemas.openxmlformats.org/officeDocument/2006/relationships/image" Target="../media/image2.png"/><Relationship Id="rId4" Type="http://schemas.openxmlformats.org/officeDocument/2006/relationships/image" Target="../media/image440.png"/><Relationship Id="rId9" Type="http://schemas.openxmlformats.org/officeDocument/2006/relationships/image" Target="../media/image390.png"/></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6.png"/><Relationship Id="rId11" Type="http://schemas.openxmlformats.org/officeDocument/2006/relationships/image" Target="../media/image2.png"/><Relationship Id="rId5" Type="http://schemas.openxmlformats.org/officeDocument/2006/relationships/image" Target="../media/image5.png"/><Relationship Id="rId10" Type="http://schemas.openxmlformats.org/officeDocument/2006/relationships/image" Target="../media/image10.jpg"/><Relationship Id="rId4" Type="http://schemas.openxmlformats.org/officeDocument/2006/relationships/image" Target="../media/image4.png"/><Relationship Id="rId9"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51.emf"/><Relationship Id="rId7"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9.xml"/><Relationship Id="rId6" Type="http://schemas.openxmlformats.org/officeDocument/2006/relationships/image" Target="../media/image510.png"/><Relationship Id="rId4" Type="http://schemas.openxmlformats.org/officeDocument/2006/relationships/image" Target="../media/image5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9.xml"/><Relationship Id="rId4" Type="http://schemas.openxmlformats.org/officeDocument/2006/relationships/image" Target="../media/image52.emf"/></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9.xml"/><Relationship Id="rId4" Type="http://schemas.openxmlformats.org/officeDocument/2006/relationships/image" Target="../media/image53.emf"/></Relationships>
</file>

<file path=ppt/slides/_rels/slide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image" Target="../media/image13.emf"/><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2.png"/><Relationship Id="rId4" Type="http://schemas.openxmlformats.org/officeDocument/2006/relationships/image" Target="../media/image15.emf"/></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image" Target="../media/image2.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1">
            <a:extLst>
              <a:ext uri="{FF2B5EF4-FFF2-40B4-BE49-F238E27FC236}">
                <a16:creationId xmlns:a16="http://schemas.microsoft.com/office/drawing/2014/main" id="{CDA423DD-9615-48D7-B179-6BE8F7313681}"/>
              </a:ext>
            </a:extLst>
          </p:cNvPr>
          <p:cNvSpPr>
            <a:spLocks noChangeArrowheads="1"/>
          </p:cNvSpPr>
          <p:nvPr/>
        </p:nvSpPr>
        <p:spPr bwMode="auto">
          <a:xfrm>
            <a:off x="1271464" y="1079500"/>
            <a:ext cx="9361040" cy="111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Gill Sans MT" panose="020B0502020104020203" pitchFamily="34" charset="0"/>
                <a:cs typeface="DejaVu Sans" charset="0"/>
              </a:defRPr>
            </a:lvl1pPr>
            <a:lvl2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464653"/>
                </a:solidFill>
                <a:latin typeface="Gill Sans MT" panose="020B0502020104020203" pitchFamily="34" charset="0"/>
                <a:cs typeface="DejaVu Sans" charset="0"/>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ill Sans MT" panose="020B0502020104020203" pitchFamily="34" charset="0"/>
                <a:cs typeface="DejaVu Sans" charset="0"/>
              </a:defRPr>
            </a:lvl3pPr>
            <a:lvl4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Gill Sans MT" panose="020B0502020104020203" pitchFamily="34" charset="0"/>
                <a:cs typeface="DejaVu Sans" charset="0"/>
              </a:defRPr>
            </a:lvl4pPr>
            <a:lvl5pPr>
              <a:spcBef>
                <a:spcPts val="3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5pPr>
            <a:lvl6pPr marL="25146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6pPr>
            <a:lvl7pPr marL="29718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7pPr>
            <a:lvl8pPr marL="34290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8pPr>
            <a:lvl9pPr marL="38862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9pPr>
          </a:lstStyle>
          <a:p>
            <a:pPr algn="ctr" eaLnBrk="1" hangingPunct="1">
              <a:spcBef>
                <a:spcPct val="0"/>
              </a:spcBef>
              <a:buClrTx/>
              <a:buFontTx/>
              <a:buNone/>
            </a:pPr>
            <a:r>
              <a:rPr lang="en-GB" altLang="en-US" sz="4000" b="1" dirty="0"/>
              <a:t>Green Optimization Techniques for Future Wireless Systems</a:t>
            </a:r>
          </a:p>
        </p:txBody>
      </p:sp>
      <p:sp>
        <p:nvSpPr>
          <p:cNvPr id="4099" name="Rectangle 2">
            <a:extLst>
              <a:ext uri="{FF2B5EF4-FFF2-40B4-BE49-F238E27FC236}">
                <a16:creationId xmlns:a16="http://schemas.microsoft.com/office/drawing/2014/main" id="{4F1F79F0-E4ED-458A-881E-94164D49019E}"/>
              </a:ext>
            </a:extLst>
          </p:cNvPr>
          <p:cNvSpPr>
            <a:spLocks noChangeArrowheads="1"/>
          </p:cNvSpPr>
          <p:nvPr/>
        </p:nvSpPr>
        <p:spPr bwMode="auto">
          <a:xfrm>
            <a:off x="2478088" y="3644901"/>
            <a:ext cx="7224712" cy="24951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Gill Sans MT" panose="020B0502020104020203" pitchFamily="34" charset="0"/>
                <a:cs typeface="DejaVu Sans" charset="0"/>
              </a:defRPr>
            </a:lvl1pPr>
            <a:lvl2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464653"/>
                </a:solidFill>
                <a:latin typeface="Gill Sans MT" panose="020B0502020104020203" pitchFamily="34" charset="0"/>
                <a:cs typeface="DejaVu Sans" charset="0"/>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ill Sans MT" panose="020B0502020104020203" pitchFamily="34" charset="0"/>
                <a:cs typeface="DejaVu Sans" charset="0"/>
              </a:defRPr>
            </a:lvl3pPr>
            <a:lvl4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Gill Sans MT" panose="020B0502020104020203" pitchFamily="34" charset="0"/>
                <a:cs typeface="DejaVu Sans" charset="0"/>
              </a:defRPr>
            </a:lvl4pPr>
            <a:lvl5pPr>
              <a:spcBef>
                <a:spcPts val="3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5pPr>
            <a:lvl6pPr marL="25146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6pPr>
            <a:lvl7pPr marL="29718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7pPr>
            <a:lvl8pPr marL="34290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8pPr>
            <a:lvl9pPr marL="38862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9pPr>
          </a:lstStyle>
          <a:p>
            <a:pPr algn="ctr" eaLnBrk="1" hangingPunct="1">
              <a:spcBef>
                <a:spcPct val="0"/>
              </a:spcBef>
              <a:buClrTx/>
              <a:buFontTx/>
              <a:buNone/>
            </a:pPr>
            <a:r>
              <a:rPr lang="en-US" altLang="en-US" sz="2800" baseline="33000" dirty="0">
                <a:solidFill>
                  <a:srgbClr val="464653"/>
                </a:solidFill>
                <a:latin typeface="Arial" panose="020B0604020202020204" pitchFamily="34" charset="0"/>
                <a:cs typeface="Arial" panose="020B0604020202020204" pitchFamily="34" charset="0"/>
              </a:rPr>
              <a:t>1</a:t>
            </a:r>
            <a:r>
              <a:rPr lang="en-US" altLang="en-US" sz="2800" dirty="0">
                <a:solidFill>
                  <a:srgbClr val="464653"/>
                </a:solidFill>
                <a:latin typeface="Arial" panose="020B0604020202020204" pitchFamily="34" charset="0"/>
                <a:cs typeface="Arial" panose="020B0604020202020204" pitchFamily="34" charset="0"/>
              </a:rPr>
              <a:t> </a:t>
            </a:r>
            <a:r>
              <a:rPr lang="en-US" altLang="en-US" sz="2800" b="1" dirty="0">
                <a:solidFill>
                  <a:srgbClr val="464653"/>
                </a:solidFill>
                <a:latin typeface="Arial" panose="020B0604020202020204" pitchFamily="34" charset="0"/>
                <a:cs typeface="Arial" panose="020B0604020202020204" pitchFamily="34" charset="0"/>
              </a:rPr>
              <a:t>Institute for </a:t>
            </a:r>
            <a:r>
              <a:rPr lang="en-US" altLang="en-US" sz="2800" b="1" dirty="0" smtClean="0">
                <a:solidFill>
                  <a:srgbClr val="464653"/>
                </a:solidFill>
                <a:latin typeface="Arial" panose="020B0604020202020204" pitchFamily="34" charset="0"/>
                <a:cs typeface="Arial" panose="020B0604020202020204" pitchFamily="34" charset="0"/>
              </a:rPr>
              <a:t>Digital </a:t>
            </a:r>
            <a:r>
              <a:rPr lang="en-US" altLang="en-US" sz="2800" b="1" dirty="0">
                <a:solidFill>
                  <a:srgbClr val="464653"/>
                </a:solidFill>
                <a:latin typeface="Arial" panose="020B0604020202020204" pitchFamily="34" charset="0"/>
                <a:cs typeface="Arial" panose="020B0604020202020204" pitchFamily="34" charset="0"/>
              </a:rPr>
              <a:t>Communications</a:t>
            </a:r>
            <a:r>
              <a:rPr lang="en-US" altLang="en-US" sz="2800" dirty="0" smtClean="0">
                <a:solidFill>
                  <a:srgbClr val="464653"/>
                </a:solidFill>
                <a:latin typeface="Arial" panose="020B0604020202020204" pitchFamily="34" charset="0"/>
                <a:cs typeface="Arial" panose="020B0604020202020204" pitchFamily="34" charset="0"/>
              </a:rPr>
              <a:t>, School of Engineering, The </a:t>
            </a:r>
            <a:r>
              <a:rPr lang="en-US" altLang="en-US" sz="2800" dirty="0">
                <a:solidFill>
                  <a:srgbClr val="464653"/>
                </a:solidFill>
                <a:latin typeface="Arial" panose="020B0604020202020204" pitchFamily="34" charset="0"/>
                <a:cs typeface="Arial" panose="020B0604020202020204" pitchFamily="34" charset="0"/>
              </a:rPr>
              <a:t>University of </a:t>
            </a:r>
            <a:r>
              <a:rPr lang="en-US" altLang="en-US" sz="2800" dirty="0" smtClean="0">
                <a:solidFill>
                  <a:srgbClr val="464653"/>
                </a:solidFill>
                <a:latin typeface="Arial" panose="020B0604020202020204" pitchFamily="34" charset="0"/>
                <a:cs typeface="Arial" panose="020B0604020202020204" pitchFamily="34" charset="0"/>
              </a:rPr>
              <a:t>Edinburgh, Edinburgh </a:t>
            </a:r>
            <a:r>
              <a:rPr lang="en-US" altLang="en-US" sz="2800" dirty="0">
                <a:solidFill>
                  <a:srgbClr val="464653"/>
                </a:solidFill>
                <a:latin typeface="Arial" panose="020B0604020202020204" pitchFamily="34" charset="0"/>
                <a:cs typeface="Arial" panose="020B0604020202020204" pitchFamily="34" charset="0"/>
              </a:rPr>
              <a:t>UK</a:t>
            </a:r>
          </a:p>
          <a:p>
            <a:pPr algn="ctr" eaLnBrk="1" hangingPunct="1">
              <a:spcBef>
                <a:spcPct val="0"/>
              </a:spcBef>
              <a:buClrTx/>
              <a:buFontTx/>
              <a:buNone/>
            </a:pPr>
            <a:endParaRPr lang="en-US" altLang="en-US" sz="2800" dirty="0">
              <a:solidFill>
                <a:srgbClr val="464653"/>
              </a:solidFill>
              <a:latin typeface="Arial" panose="020B0604020202020204" pitchFamily="34" charset="0"/>
              <a:cs typeface="Arial" panose="020B0604020202020204" pitchFamily="34" charset="0"/>
            </a:endParaRPr>
          </a:p>
          <a:p>
            <a:pPr algn="ctr" eaLnBrk="1" hangingPunct="1">
              <a:spcBef>
                <a:spcPct val="0"/>
              </a:spcBef>
              <a:buClrTx/>
              <a:buFontTx/>
              <a:buNone/>
            </a:pPr>
            <a:r>
              <a:rPr lang="en-US" altLang="en-US" sz="2800" dirty="0" smtClean="0">
                <a:solidFill>
                  <a:srgbClr val="464653"/>
                </a:solidFill>
                <a:latin typeface="Arial" panose="020B0604020202020204" pitchFamily="34" charset="0"/>
                <a:cs typeface="Arial" panose="020B0604020202020204" pitchFamily="34" charset="0"/>
              </a:rPr>
              <a:t>Email: </a:t>
            </a:r>
            <a:r>
              <a:rPr lang="en-US" altLang="en-US" sz="2800" i="1" dirty="0" smtClean="0">
                <a:solidFill>
                  <a:srgbClr val="464653"/>
                </a:solidFill>
                <a:latin typeface="Arial" panose="020B0604020202020204" pitchFamily="34" charset="0"/>
                <a:cs typeface="Arial" panose="020B0604020202020204" pitchFamily="34" charset="0"/>
              </a:rPr>
              <a:t>john.thompson@ed.ac.uk</a:t>
            </a:r>
            <a:endParaRPr lang="en-US" altLang="en-US" sz="2800" i="1" dirty="0">
              <a:solidFill>
                <a:srgbClr val="464653"/>
              </a:solidFill>
              <a:latin typeface="Arial" panose="020B0604020202020204" pitchFamily="34" charset="0"/>
              <a:cs typeface="Arial" panose="020B0604020202020204" pitchFamily="34" charset="0"/>
            </a:endParaRPr>
          </a:p>
          <a:p>
            <a:pPr algn="ctr" eaLnBrk="1" hangingPunct="1">
              <a:spcBef>
                <a:spcPct val="0"/>
              </a:spcBef>
              <a:buClrTx/>
              <a:buFontTx/>
              <a:buNone/>
            </a:pPr>
            <a:endParaRPr lang="en-US" altLang="en-US" sz="1600" dirty="0">
              <a:solidFill>
                <a:srgbClr val="464653"/>
              </a:solidFill>
              <a:latin typeface="Bookman Old Style" panose="02050604050505020204" pitchFamily="18" charset="0"/>
            </a:endParaRPr>
          </a:p>
        </p:txBody>
      </p:sp>
      <p:sp>
        <p:nvSpPr>
          <p:cNvPr id="4100" name="Text Box 3">
            <a:extLst>
              <a:ext uri="{FF2B5EF4-FFF2-40B4-BE49-F238E27FC236}">
                <a16:creationId xmlns:a16="http://schemas.microsoft.com/office/drawing/2014/main" id="{952FA096-E2FA-49B9-93EF-1CF7F85F6408}"/>
              </a:ext>
            </a:extLst>
          </p:cNvPr>
          <p:cNvSpPr txBox="1">
            <a:spLocks noChangeArrowheads="1"/>
          </p:cNvSpPr>
          <p:nvPr/>
        </p:nvSpPr>
        <p:spPr bwMode="auto">
          <a:xfrm>
            <a:off x="2478089" y="2628900"/>
            <a:ext cx="7324725"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Gill Sans MT" panose="020B0502020104020203" pitchFamily="34" charset="0"/>
                <a:cs typeface="DejaVu Sans" charset="0"/>
              </a:defRPr>
            </a:lvl1pPr>
            <a:lvl2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464653"/>
                </a:solidFill>
                <a:latin typeface="Gill Sans MT" panose="020B0502020104020203" pitchFamily="34" charset="0"/>
                <a:cs typeface="DejaVu Sans" charset="0"/>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ill Sans MT" panose="020B0502020104020203" pitchFamily="34" charset="0"/>
                <a:cs typeface="DejaVu Sans" charset="0"/>
              </a:defRPr>
            </a:lvl3pPr>
            <a:lvl4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Gill Sans MT" panose="020B0502020104020203" pitchFamily="34" charset="0"/>
                <a:cs typeface="DejaVu Sans" charset="0"/>
              </a:defRPr>
            </a:lvl4pPr>
            <a:lvl5pPr>
              <a:spcBef>
                <a:spcPts val="3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5pPr>
            <a:lvl6pPr marL="25146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6pPr>
            <a:lvl7pPr marL="29718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7pPr>
            <a:lvl8pPr marL="34290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8pPr>
            <a:lvl9pPr marL="38862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9pPr>
          </a:lstStyle>
          <a:p>
            <a:pPr algn="ctr" eaLnBrk="1" hangingPunct="1">
              <a:buClrTx/>
              <a:buSzPct val="76000"/>
              <a:buFontTx/>
              <a:buNone/>
            </a:pPr>
            <a:r>
              <a:rPr lang="en-GB" altLang="en-US" sz="2000" dirty="0">
                <a:latin typeface="Bookman Old Style" panose="02050604050505020204" pitchFamily="18" charset="0"/>
              </a:rPr>
              <a:t> </a:t>
            </a:r>
            <a:r>
              <a:rPr lang="en-GB" altLang="en-US" sz="3200" dirty="0">
                <a:latin typeface="Arial" panose="020B0604020202020204" pitchFamily="34" charset="0"/>
                <a:cs typeface="Arial" panose="020B0604020202020204" pitchFamily="34" charset="0"/>
              </a:rPr>
              <a:t>Professor John Thompson FIEEE</a:t>
            </a:r>
            <a:r>
              <a:rPr lang="en-GB" altLang="en-US" sz="3200" baseline="33000" dirty="0">
                <a:latin typeface="Arial" panose="020B0604020202020204" pitchFamily="34" charset="0"/>
                <a:cs typeface="Arial" panose="020B0604020202020204" pitchFamily="34" charset="0"/>
              </a:rPr>
              <a:t>1</a:t>
            </a:r>
            <a:r>
              <a:rPr lang="en-GB" altLang="en-US" sz="3200" dirty="0">
                <a:latin typeface="Arial" panose="020B0604020202020204" pitchFamily="34" charset="0"/>
                <a:cs typeface="Arial" panose="020B0604020202020204" pitchFamily="34" charset="0"/>
              </a:rPr>
              <a:t>  </a:t>
            </a:r>
          </a:p>
        </p:txBody>
      </p:sp>
      <p:pic>
        <p:nvPicPr>
          <p:cNvPr id="4101" name="Picture 6">
            <a:extLst>
              <a:ext uri="{FF2B5EF4-FFF2-40B4-BE49-F238E27FC236}">
                <a16:creationId xmlns:a16="http://schemas.microsoft.com/office/drawing/2014/main" id="{C91254EB-2862-4FDC-B57E-F82ADA4C4D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642" y="5300664"/>
            <a:ext cx="1439862" cy="1260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2" name="Picture 6">
            <a:extLst>
              <a:ext uri="{FF2B5EF4-FFF2-40B4-BE49-F238E27FC236}">
                <a16:creationId xmlns:a16="http://schemas.microsoft.com/office/drawing/2014/main" id="{D4DBDDA6-8B95-4E28-AB0D-4CB47CDE76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8746" y="5299076"/>
            <a:ext cx="1439862" cy="1260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a:extLst>
              <a:ext uri="{FF2B5EF4-FFF2-40B4-BE49-F238E27FC236}">
                <a16:creationId xmlns:a16="http://schemas.microsoft.com/office/drawing/2014/main" id="{D6FA57F1-7D32-4ECD-84CE-569DC6579C2E}"/>
              </a:ext>
            </a:extLst>
          </p:cNvPr>
          <p:cNvSpPr>
            <a:spLocks noGrp="1"/>
          </p:cNvSpPr>
          <p:nvPr>
            <p:ph type="sldNum" sz="quarter" idx="12"/>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723900" algn="l"/>
                <a:tab pos="1447800" algn="l"/>
              </a:tabLst>
              <a:defRPr>
                <a:solidFill>
                  <a:schemeClr val="bg1"/>
                </a:solidFill>
                <a:latin typeface="Arial" panose="020B0604020202020204" pitchFamily="34" charset="0"/>
                <a:cs typeface="DejaVu Sans" charset="0"/>
              </a:defRPr>
            </a:lvl1pPr>
            <a:lvl2pPr>
              <a:tabLst>
                <a:tab pos="723900" algn="l"/>
                <a:tab pos="1447800" algn="l"/>
              </a:tabLst>
              <a:defRPr>
                <a:solidFill>
                  <a:schemeClr val="bg1"/>
                </a:solidFill>
                <a:latin typeface="Arial" panose="020B0604020202020204" pitchFamily="34" charset="0"/>
                <a:cs typeface="DejaVu Sans" charset="0"/>
              </a:defRPr>
            </a:lvl2pPr>
            <a:lvl3pPr>
              <a:tabLst>
                <a:tab pos="723900" algn="l"/>
                <a:tab pos="1447800" algn="l"/>
              </a:tabLst>
              <a:defRPr>
                <a:solidFill>
                  <a:schemeClr val="bg1"/>
                </a:solidFill>
                <a:latin typeface="Arial" panose="020B0604020202020204" pitchFamily="34" charset="0"/>
                <a:cs typeface="DejaVu Sans" charset="0"/>
              </a:defRPr>
            </a:lvl3pPr>
            <a:lvl4pPr>
              <a:tabLst>
                <a:tab pos="723900" algn="l"/>
                <a:tab pos="1447800" algn="l"/>
              </a:tabLst>
              <a:defRPr>
                <a:solidFill>
                  <a:schemeClr val="bg1"/>
                </a:solidFill>
                <a:latin typeface="Arial" panose="020B0604020202020204" pitchFamily="34" charset="0"/>
                <a:cs typeface="DejaVu Sans" charset="0"/>
              </a:defRPr>
            </a:lvl4pPr>
            <a:lvl5pPr>
              <a:tabLst>
                <a:tab pos="723900" algn="l"/>
                <a:tab pos="1447800" algn="l"/>
              </a:tabLst>
              <a:defRPr>
                <a:solidFill>
                  <a:schemeClr val="bg1"/>
                </a:solidFill>
                <a:latin typeface="Arial" panose="020B0604020202020204" pitchFamily="34" charset="0"/>
                <a:cs typeface="DejaVu Sans" charset="0"/>
              </a:defRPr>
            </a:lvl5pPr>
            <a:lvl6pPr marL="25146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6pPr>
            <a:lvl7pPr marL="29718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7pPr>
            <a:lvl8pPr marL="34290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8pPr>
            <a:lvl9pPr marL="38862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9pPr>
          </a:lstStyle>
          <a:p>
            <a:fld id="{93168370-D4B1-4095-80D6-4F38897A27DB}" type="slidenum">
              <a:rPr lang="en-GB" altLang="en-US" smtClean="0">
                <a:solidFill>
                  <a:srgbClr val="000000"/>
                </a:solidFill>
                <a:latin typeface="Gill Sans MT" panose="020B0502020104020203" pitchFamily="34" charset="0"/>
                <a:cs typeface="Arial" panose="020B0604020202020204" pitchFamily="34" charset="0"/>
              </a:rPr>
              <a:pPr/>
              <a:t>10</a:t>
            </a:fld>
            <a:endParaRPr lang="en-GB" altLang="en-US">
              <a:solidFill>
                <a:srgbClr val="000000"/>
              </a:solidFill>
              <a:latin typeface="Gill Sans MT" panose="020B0502020104020203" pitchFamily="34" charset="0"/>
              <a:cs typeface="Arial" panose="020B0604020202020204" pitchFamily="34" charset="0"/>
            </a:endParaRPr>
          </a:p>
        </p:txBody>
      </p:sp>
      <p:sp>
        <p:nvSpPr>
          <p:cNvPr id="6148" name="Text Box 2">
            <a:extLst>
              <a:ext uri="{FF2B5EF4-FFF2-40B4-BE49-F238E27FC236}">
                <a16:creationId xmlns:a16="http://schemas.microsoft.com/office/drawing/2014/main" id="{B49A9692-FBED-46EC-AE2D-502336F77437}"/>
              </a:ext>
            </a:extLst>
          </p:cNvPr>
          <p:cNvSpPr txBox="1">
            <a:spLocks noChangeArrowheads="1"/>
          </p:cNvSpPr>
          <p:nvPr/>
        </p:nvSpPr>
        <p:spPr bwMode="auto">
          <a:xfrm>
            <a:off x="1847528" y="152400"/>
            <a:ext cx="82296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Gill Sans MT" panose="020B0502020104020203" pitchFamily="34" charset="0"/>
                <a:cs typeface="DejaVu Sans" charset="0"/>
              </a:defRPr>
            </a:lvl1pPr>
            <a:lvl2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464653"/>
                </a:solidFill>
                <a:latin typeface="Gill Sans MT" panose="020B0502020104020203" pitchFamily="34" charset="0"/>
                <a:cs typeface="DejaVu Sans" charset="0"/>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ill Sans MT" panose="020B0502020104020203" pitchFamily="34" charset="0"/>
                <a:cs typeface="DejaVu Sans" charset="0"/>
              </a:defRPr>
            </a:lvl3pPr>
            <a:lvl4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Gill Sans MT" panose="020B0502020104020203" pitchFamily="34" charset="0"/>
                <a:cs typeface="DejaVu Sans" charset="0"/>
              </a:defRPr>
            </a:lvl4pPr>
            <a:lvl5pPr>
              <a:spcBef>
                <a:spcPts val="3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5pPr>
            <a:lvl6pPr marL="25146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6pPr>
            <a:lvl7pPr marL="29718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7pPr>
            <a:lvl8pPr marL="34290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8pPr>
            <a:lvl9pPr marL="38862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9pPr>
          </a:lstStyle>
          <a:p>
            <a:pPr eaLnBrk="1" hangingPunct="1">
              <a:spcBef>
                <a:spcPct val="0"/>
              </a:spcBef>
              <a:buClrTx/>
              <a:buFontTx/>
              <a:buNone/>
            </a:pPr>
            <a:r>
              <a:rPr lang="en-GB" altLang="en-US" sz="3200" dirty="0">
                <a:solidFill>
                  <a:srgbClr val="464653"/>
                </a:solidFill>
                <a:latin typeface="Bookman Old Style" panose="02050604050505020204" pitchFamily="18" charset="0"/>
              </a:rPr>
              <a:t>Hybrid MIMO System</a:t>
            </a:r>
            <a:endParaRPr lang="en-GB" altLang="en-US" sz="3200" b="1" dirty="0">
              <a:solidFill>
                <a:srgbClr val="464653"/>
              </a:solidFill>
              <a:latin typeface="Bookman Old Style" panose="02050604050505020204" pitchFamily="18" charset="0"/>
            </a:endParaRPr>
          </a:p>
        </p:txBody>
      </p:sp>
      <p:pic>
        <p:nvPicPr>
          <p:cNvPr id="3" name="Picture 2"/>
          <p:cNvPicPr>
            <a:picLocks noChangeAspect="1"/>
          </p:cNvPicPr>
          <p:nvPr/>
        </p:nvPicPr>
        <p:blipFill>
          <a:blip r:embed="rId3"/>
          <a:stretch>
            <a:fillRect/>
          </a:stretch>
        </p:blipFill>
        <p:spPr>
          <a:xfrm>
            <a:off x="2567609" y="1163857"/>
            <a:ext cx="6851103" cy="3258353"/>
          </a:xfrm>
          <a:prstGeom prst="rect">
            <a:avLst/>
          </a:prstGeom>
        </p:spPr>
      </p:pic>
      <p:sp>
        <p:nvSpPr>
          <p:cNvPr id="8" name="Text Box 1">
            <a:extLst>
              <a:ext uri="{FF2B5EF4-FFF2-40B4-BE49-F238E27FC236}">
                <a16:creationId xmlns:a16="http://schemas.microsoft.com/office/drawing/2014/main" id="{D64A7C9B-FBE9-4355-8B04-4D9DD31972E5}"/>
              </a:ext>
            </a:extLst>
          </p:cNvPr>
          <p:cNvSpPr txBox="1">
            <a:spLocks noChangeArrowheads="1"/>
          </p:cNvSpPr>
          <p:nvPr/>
        </p:nvSpPr>
        <p:spPr bwMode="auto">
          <a:xfrm>
            <a:off x="1997388" y="4198972"/>
            <a:ext cx="8563109" cy="2195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68288" indent="-268288">
              <a:spcBef>
                <a:spcPts val="6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600">
                <a:solidFill>
                  <a:srgbClr val="000000"/>
                </a:solidFill>
                <a:latin typeface="Gill Sans MT" panose="020B0502020104020203" pitchFamily="34" charset="0"/>
                <a:cs typeface="DejaVu Sans" charset="0"/>
              </a:defRPr>
            </a:lvl1pPr>
            <a:lvl2pPr>
              <a:spcBef>
                <a:spcPts val="5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300">
                <a:solidFill>
                  <a:srgbClr val="464653"/>
                </a:solidFill>
                <a:latin typeface="Gill Sans MT" panose="020B0502020104020203" pitchFamily="34" charset="0"/>
                <a:cs typeface="DejaVu Sans" charset="0"/>
              </a:defRPr>
            </a:lvl2pPr>
            <a:lvl3pPr>
              <a:spcBef>
                <a:spcPts val="5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000000"/>
                </a:solidFill>
                <a:latin typeface="Gill Sans MT" panose="020B0502020104020203" pitchFamily="34" charset="0"/>
                <a:cs typeface="DejaVu Sans" charset="0"/>
              </a:defRPr>
            </a:lvl3pPr>
            <a:lvl4pPr>
              <a:spcBef>
                <a:spcPts val="4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rgbClr val="000000"/>
                </a:solidFill>
                <a:latin typeface="Gill Sans MT" panose="020B0502020104020203" pitchFamily="34" charset="0"/>
                <a:cs typeface="DejaVu Sans" charset="0"/>
              </a:defRPr>
            </a:lvl4pPr>
            <a:lvl5pPr>
              <a:spcBef>
                <a:spcPts val="3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000000"/>
                </a:solidFill>
                <a:latin typeface="Gill Sans MT" panose="020B0502020104020203" pitchFamily="34" charset="0"/>
                <a:cs typeface="DejaVu Sans" charset="0"/>
              </a:defRPr>
            </a:lvl5pPr>
            <a:lvl6pPr marL="2514600" indent="-228600" defTabSz="449263" eaLnBrk="0" fontAlgn="base" hangingPunct="0">
              <a:spcBef>
                <a:spcPts val="30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000000"/>
                </a:solidFill>
                <a:latin typeface="Gill Sans MT" panose="020B0502020104020203" pitchFamily="34" charset="0"/>
                <a:cs typeface="DejaVu Sans" charset="0"/>
              </a:defRPr>
            </a:lvl6pPr>
            <a:lvl7pPr marL="2971800" indent="-228600" defTabSz="449263" eaLnBrk="0" fontAlgn="base" hangingPunct="0">
              <a:spcBef>
                <a:spcPts val="30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000000"/>
                </a:solidFill>
                <a:latin typeface="Gill Sans MT" panose="020B0502020104020203" pitchFamily="34" charset="0"/>
                <a:cs typeface="DejaVu Sans" charset="0"/>
              </a:defRPr>
            </a:lvl7pPr>
            <a:lvl8pPr marL="3429000" indent="-228600" defTabSz="449263" eaLnBrk="0" fontAlgn="base" hangingPunct="0">
              <a:spcBef>
                <a:spcPts val="30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000000"/>
                </a:solidFill>
                <a:latin typeface="Gill Sans MT" panose="020B0502020104020203" pitchFamily="34" charset="0"/>
                <a:cs typeface="DejaVu Sans" charset="0"/>
              </a:defRPr>
            </a:lvl8pPr>
            <a:lvl9pPr marL="3886200" indent="-228600" defTabSz="449263" eaLnBrk="0" fontAlgn="base" hangingPunct="0">
              <a:spcBef>
                <a:spcPts val="30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000000"/>
                </a:solidFill>
                <a:latin typeface="Gill Sans MT" panose="020B0502020104020203" pitchFamily="34" charset="0"/>
                <a:cs typeface="DejaVu Sans" charset="0"/>
              </a:defRPr>
            </a:lvl9pPr>
          </a:lstStyle>
          <a:p>
            <a:pPr eaLnBrk="1" hangingPunct="1">
              <a:spcBef>
                <a:spcPct val="0"/>
              </a:spcBef>
              <a:buClr>
                <a:srgbClr val="727CA3"/>
              </a:buClr>
              <a:buSzPct val="76000"/>
              <a:buFont typeface="Wingdings 3" panose="05040102010807070707" pitchFamily="18" charset="2"/>
              <a:buChar char=""/>
            </a:pPr>
            <a:r>
              <a:rPr lang="en-GB" altLang="en-US" sz="2800" dirty="0">
                <a:solidFill>
                  <a:schemeClr val="tx1"/>
                </a:solidFill>
                <a:latin typeface="Arial" panose="020B0604020202020204" pitchFamily="34" charset="0"/>
              </a:rPr>
              <a:t>N</a:t>
            </a:r>
            <a:r>
              <a:rPr lang="en-GB" altLang="en-US" sz="2800" baseline="30000" dirty="0">
                <a:solidFill>
                  <a:schemeClr val="tx1"/>
                </a:solidFill>
                <a:latin typeface="Arial" panose="020B0604020202020204" pitchFamily="34" charset="0"/>
              </a:rPr>
              <a:t>o</a:t>
            </a:r>
            <a:r>
              <a:rPr lang="en-GB" altLang="en-US" sz="2800" dirty="0">
                <a:solidFill>
                  <a:schemeClr val="tx1"/>
                </a:solidFill>
                <a:latin typeface="Arial" panose="020B0604020202020204" pitchFamily="34" charset="0"/>
              </a:rPr>
              <a:t> TX Antennas </a:t>
            </a:r>
            <a:r>
              <a:rPr lang="en-GB" altLang="en-US" sz="2800" i="1" dirty="0">
                <a:solidFill>
                  <a:schemeClr val="tx1"/>
                </a:solidFill>
                <a:latin typeface="Arial" panose="020B0604020202020204" pitchFamily="34" charset="0"/>
              </a:rPr>
              <a:t>N</a:t>
            </a:r>
            <a:r>
              <a:rPr lang="en-GB" altLang="en-US" sz="2800" baseline="-25000" dirty="0">
                <a:solidFill>
                  <a:schemeClr val="tx1"/>
                </a:solidFill>
                <a:latin typeface="Arial" panose="020B0604020202020204" pitchFamily="34" charset="0"/>
              </a:rPr>
              <a:t>T</a:t>
            </a:r>
            <a:r>
              <a:rPr lang="en-GB" altLang="en-US" sz="2800" dirty="0">
                <a:solidFill>
                  <a:schemeClr val="tx1"/>
                </a:solidFill>
                <a:latin typeface="Arial" panose="020B0604020202020204" pitchFamily="34" charset="0"/>
              </a:rPr>
              <a:t> &gt;&gt; N</a:t>
            </a:r>
            <a:r>
              <a:rPr lang="en-GB" altLang="en-US" sz="2800" baseline="30000" dirty="0">
                <a:solidFill>
                  <a:schemeClr val="tx1"/>
                </a:solidFill>
                <a:latin typeface="Arial" panose="020B0604020202020204" pitchFamily="34" charset="0"/>
              </a:rPr>
              <a:t>o</a:t>
            </a:r>
            <a:r>
              <a:rPr lang="en-GB" altLang="en-US" sz="2800" dirty="0">
                <a:solidFill>
                  <a:schemeClr val="tx1"/>
                </a:solidFill>
                <a:latin typeface="Arial" panose="020B0604020202020204" pitchFamily="34" charset="0"/>
              </a:rPr>
              <a:t> of Spatial Streams </a:t>
            </a:r>
            <a:r>
              <a:rPr lang="en-GB" altLang="en-US" sz="2800" i="1" dirty="0">
                <a:solidFill>
                  <a:schemeClr val="tx1"/>
                </a:solidFill>
                <a:latin typeface="Arial" panose="020B0604020202020204" pitchFamily="34" charset="0"/>
              </a:rPr>
              <a:t>N</a:t>
            </a:r>
            <a:r>
              <a:rPr lang="en-GB" altLang="en-US" sz="2800" baseline="-25000" dirty="0">
                <a:solidFill>
                  <a:schemeClr val="tx1"/>
                </a:solidFill>
                <a:latin typeface="Arial" panose="020B0604020202020204" pitchFamily="34" charset="0"/>
              </a:rPr>
              <a:t>S</a:t>
            </a:r>
            <a:endParaRPr lang="en-GB" altLang="en-US" sz="2800" dirty="0">
              <a:solidFill>
                <a:schemeClr val="tx1"/>
              </a:solidFill>
              <a:latin typeface="Arial" panose="020B0604020202020204" pitchFamily="34" charset="0"/>
            </a:endParaRPr>
          </a:p>
          <a:p>
            <a:pPr eaLnBrk="1" hangingPunct="1">
              <a:spcBef>
                <a:spcPct val="0"/>
              </a:spcBef>
              <a:buClr>
                <a:srgbClr val="727CA3"/>
              </a:buClr>
              <a:buSzPct val="76000"/>
              <a:buFont typeface="Wingdings 3" panose="05040102010807070707" pitchFamily="18" charset="2"/>
              <a:buChar char=""/>
            </a:pPr>
            <a:endParaRPr lang="en-GB" altLang="en-US" sz="2800" baseline="-25000" dirty="0">
              <a:solidFill>
                <a:schemeClr val="tx1"/>
              </a:solidFill>
              <a:latin typeface="Arial" panose="020B0604020202020204" pitchFamily="34" charset="0"/>
            </a:endParaRPr>
          </a:p>
          <a:p>
            <a:pPr eaLnBrk="1" hangingPunct="1">
              <a:spcBef>
                <a:spcPct val="0"/>
              </a:spcBef>
              <a:buClr>
                <a:srgbClr val="727CA3"/>
              </a:buClr>
              <a:buSzPct val="76000"/>
              <a:buFont typeface="Wingdings 3" panose="05040102010807070707" pitchFamily="18" charset="2"/>
              <a:buChar char=""/>
            </a:pPr>
            <a:r>
              <a:rPr lang="en-GB" altLang="en-US" sz="2800" dirty="0">
                <a:solidFill>
                  <a:schemeClr val="tx1"/>
                </a:solidFill>
                <a:latin typeface="Arial" panose="020B0604020202020204" pitchFamily="34" charset="0"/>
              </a:rPr>
              <a:t>Want to minimise No of activated RF Chains </a:t>
            </a:r>
            <a:r>
              <a:rPr lang="en-GB" altLang="en-US" sz="2800" i="1" dirty="0">
                <a:solidFill>
                  <a:schemeClr val="tx1"/>
                </a:solidFill>
                <a:latin typeface="Arial" panose="020B0604020202020204" pitchFamily="34" charset="0"/>
              </a:rPr>
              <a:t>L</a:t>
            </a:r>
            <a:r>
              <a:rPr lang="en-GB" altLang="en-US" sz="2800" baseline="-25000" dirty="0">
                <a:solidFill>
                  <a:schemeClr val="tx1"/>
                </a:solidFill>
                <a:latin typeface="Arial" panose="020B0604020202020204" pitchFamily="34" charset="0"/>
              </a:rPr>
              <a:t>T</a:t>
            </a:r>
            <a:r>
              <a:rPr lang="en-GB" altLang="en-US" sz="2800" dirty="0">
                <a:solidFill>
                  <a:schemeClr val="tx1"/>
                </a:solidFill>
                <a:latin typeface="Arial" panose="020B0604020202020204" pitchFamily="34" charset="0"/>
              </a:rPr>
              <a:t> to reduce power consumption</a:t>
            </a:r>
          </a:p>
        </p:txBody>
      </p:sp>
      <p:pic>
        <p:nvPicPr>
          <p:cNvPr id="7" name="Picture 4">
            <a:extLst>
              <a:ext uri="{FF2B5EF4-FFF2-40B4-BE49-F238E27FC236}">
                <a16:creationId xmlns:a16="http://schemas.microsoft.com/office/drawing/2014/main" id="{E86CE5F8-9C80-4E8F-9DD0-54EEDEFA03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78319" y="98425"/>
            <a:ext cx="922337" cy="927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472772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a:extLst>
              <a:ext uri="{FF2B5EF4-FFF2-40B4-BE49-F238E27FC236}">
                <a16:creationId xmlns:a16="http://schemas.microsoft.com/office/drawing/2014/main" id="{D6FA57F1-7D32-4ECD-84CE-569DC6579C2E}"/>
              </a:ext>
            </a:extLst>
          </p:cNvPr>
          <p:cNvSpPr>
            <a:spLocks noGrp="1"/>
          </p:cNvSpPr>
          <p:nvPr>
            <p:ph type="sldNum" sz="quarter" idx="12"/>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723900" algn="l"/>
                <a:tab pos="1447800" algn="l"/>
              </a:tabLst>
              <a:defRPr>
                <a:solidFill>
                  <a:schemeClr val="bg1"/>
                </a:solidFill>
                <a:latin typeface="Arial" panose="020B0604020202020204" pitchFamily="34" charset="0"/>
                <a:cs typeface="DejaVu Sans" charset="0"/>
              </a:defRPr>
            </a:lvl1pPr>
            <a:lvl2pPr>
              <a:tabLst>
                <a:tab pos="723900" algn="l"/>
                <a:tab pos="1447800" algn="l"/>
              </a:tabLst>
              <a:defRPr>
                <a:solidFill>
                  <a:schemeClr val="bg1"/>
                </a:solidFill>
                <a:latin typeface="Arial" panose="020B0604020202020204" pitchFamily="34" charset="0"/>
                <a:cs typeface="DejaVu Sans" charset="0"/>
              </a:defRPr>
            </a:lvl2pPr>
            <a:lvl3pPr>
              <a:tabLst>
                <a:tab pos="723900" algn="l"/>
                <a:tab pos="1447800" algn="l"/>
              </a:tabLst>
              <a:defRPr>
                <a:solidFill>
                  <a:schemeClr val="bg1"/>
                </a:solidFill>
                <a:latin typeface="Arial" panose="020B0604020202020204" pitchFamily="34" charset="0"/>
                <a:cs typeface="DejaVu Sans" charset="0"/>
              </a:defRPr>
            </a:lvl3pPr>
            <a:lvl4pPr>
              <a:tabLst>
                <a:tab pos="723900" algn="l"/>
                <a:tab pos="1447800" algn="l"/>
              </a:tabLst>
              <a:defRPr>
                <a:solidFill>
                  <a:schemeClr val="bg1"/>
                </a:solidFill>
                <a:latin typeface="Arial" panose="020B0604020202020204" pitchFamily="34" charset="0"/>
                <a:cs typeface="DejaVu Sans" charset="0"/>
              </a:defRPr>
            </a:lvl4pPr>
            <a:lvl5pPr>
              <a:tabLst>
                <a:tab pos="723900" algn="l"/>
                <a:tab pos="1447800" algn="l"/>
              </a:tabLst>
              <a:defRPr>
                <a:solidFill>
                  <a:schemeClr val="bg1"/>
                </a:solidFill>
                <a:latin typeface="Arial" panose="020B0604020202020204" pitchFamily="34" charset="0"/>
                <a:cs typeface="DejaVu Sans" charset="0"/>
              </a:defRPr>
            </a:lvl5pPr>
            <a:lvl6pPr marL="25146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6pPr>
            <a:lvl7pPr marL="29718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7pPr>
            <a:lvl8pPr marL="34290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8pPr>
            <a:lvl9pPr marL="38862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9pPr>
          </a:lstStyle>
          <a:p>
            <a:fld id="{93168370-D4B1-4095-80D6-4F38897A27DB}" type="slidenum">
              <a:rPr lang="en-GB" altLang="en-US" smtClean="0">
                <a:solidFill>
                  <a:srgbClr val="000000"/>
                </a:solidFill>
                <a:latin typeface="Gill Sans MT" panose="020B0502020104020203" pitchFamily="34" charset="0"/>
                <a:cs typeface="Arial" panose="020B0604020202020204" pitchFamily="34" charset="0"/>
              </a:rPr>
              <a:pPr/>
              <a:t>11</a:t>
            </a:fld>
            <a:endParaRPr lang="en-GB" altLang="en-US">
              <a:solidFill>
                <a:srgbClr val="000000"/>
              </a:solidFill>
              <a:latin typeface="Gill Sans MT" panose="020B0502020104020203" pitchFamily="34" charset="0"/>
              <a:cs typeface="Arial" panose="020B0604020202020204" pitchFamily="34" charset="0"/>
            </a:endParaRPr>
          </a:p>
        </p:txBody>
      </p:sp>
      <p:sp>
        <p:nvSpPr>
          <p:cNvPr id="6148" name="Text Box 2">
            <a:extLst>
              <a:ext uri="{FF2B5EF4-FFF2-40B4-BE49-F238E27FC236}">
                <a16:creationId xmlns:a16="http://schemas.microsoft.com/office/drawing/2014/main" id="{B49A9692-FBED-46EC-AE2D-502336F77437}"/>
              </a:ext>
            </a:extLst>
          </p:cNvPr>
          <p:cNvSpPr txBox="1">
            <a:spLocks noChangeArrowheads="1"/>
          </p:cNvSpPr>
          <p:nvPr/>
        </p:nvSpPr>
        <p:spPr bwMode="auto">
          <a:xfrm>
            <a:off x="839416" y="125506"/>
            <a:ext cx="82296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Gill Sans MT" panose="020B0502020104020203" pitchFamily="34" charset="0"/>
                <a:cs typeface="DejaVu Sans" charset="0"/>
              </a:defRPr>
            </a:lvl1pPr>
            <a:lvl2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464653"/>
                </a:solidFill>
                <a:latin typeface="Gill Sans MT" panose="020B0502020104020203" pitchFamily="34" charset="0"/>
                <a:cs typeface="DejaVu Sans" charset="0"/>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ill Sans MT" panose="020B0502020104020203" pitchFamily="34" charset="0"/>
                <a:cs typeface="DejaVu Sans" charset="0"/>
              </a:defRPr>
            </a:lvl3pPr>
            <a:lvl4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Gill Sans MT" panose="020B0502020104020203" pitchFamily="34" charset="0"/>
                <a:cs typeface="DejaVu Sans" charset="0"/>
              </a:defRPr>
            </a:lvl4pPr>
            <a:lvl5pPr>
              <a:spcBef>
                <a:spcPts val="3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5pPr>
            <a:lvl6pPr marL="25146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6pPr>
            <a:lvl7pPr marL="29718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7pPr>
            <a:lvl8pPr marL="34290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8pPr>
            <a:lvl9pPr marL="38862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9pPr>
          </a:lstStyle>
          <a:p>
            <a:pPr eaLnBrk="1" hangingPunct="1">
              <a:spcBef>
                <a:spcPct val="0"/>
              </a:spcBef>
              <a:buClrTx/>
              <a:buFontTx/>
              <a:buNone/>
            </a:pPr>
            <a:r>
              <a:rPr lang="en-GB" altLang="en-US" sz="3200" dirty="0">
                <a:solidFill>
                  <a:srgbClr val="464653"/>
                </a:solidFill>
                <a:latin typeface="Bookman Old Style" panose="02050604050505020204" pitchFamily="18" charset="0"/>
              </a:rPr>
              <a:t>Energy Efficiency</a:t>
            </a:r>
            <a:endParaRPr lang="en-GB" altLang="en-US" sz="3200" b="1" dirty="0">
              <a:solidFill>
                <a:srgbClr val="464653"/>
              </a:solidFill>
              <a:latin typeface="Bookman Old Style" panose="02050604050505020204" pitchFamily="18" charset="0"/>
            </a:endParaRPr>
          </a:p>
        </p:txBody>
      </p:sp>
      <p:pic>
        <p:nvPicPr>
          <p:cNvPr id="2" name="Picture 1"/>
          <p:cNvPicPr>
            <a:picLocks noChangeAspect="1"/>
          </p:cNvPicPr>
          <p:nvPr/>
        </p:nvPicPr>
        <p:blipFill>
          <a:blip r:embed="rId3"/>
          <a:stretch>
            <a:fillRect/>
          </a:stretch>
        </p:blipFill>
        <p:spPr>
          <a:xfrm>
            <a:off x="2829266" y="2921380"/>
            <a:ext cx="4630366" cy="1011677"/>
          </a:xfrm>
          <a:prstGeom prst="rect">
            <a:avLst/>
          </a:prstGeom>
        </p:spPr>
      </p:pic>
      <p:sp>
        <p:nvSpPr>
          <p:cNvPr id="9" name="Text Box 1">
            <a:extLst>
              <a:ext uri="{FF2B5EF4-FFF2-40B4-BE49-F238E27FC236}">
                <a16:creationId xmlns:a16="http://schemas.microsoft.com/office/drawing/2014/main" id="{D64A7C9B-FBE9-4355-8B04-4D9DD31972E5}"/>
              </a:ext>
            </a:extLst>
          </p:cNvPr>
          <p:cNvSpPr txBox="1">
            <a:spLocks noChangeArrowheads="1"/>
          </p:cNvSpPr>
          <p:nvPr/>
        </p:nvSpPr>
        <p:spPr bwMode="auto">
          <a:xfrm>
            <a:off x="983432" y="1209346"/>
            <a:ext cx="9394123" cy="2195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68288" indent="-268288">
              <a:spcBef>
                <a:spcPts val="6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600">
                <a:solidFill>
                  <a:srgbClr val="000000"/>
                </a:solidFill>
                <a:latin typeface="Gill Sans MT" panose="020B0502020104020203" pitchFamily="34" charset="0"/>
                <a:cs typeface="DejaVu Sans" charset="0"/>
              </a:defRPr>
            </a:lvl1pPr>
            <a:lvl2pPr>
              <a:spcBef>
                <a:spcPts val="5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300">
                <a:solidFill>
                  <a:srgbClr val="464653"/>
                </a:solidFill>
                <a:latin typeface="Gill Sans MT" panose="020B0502020104020203" pitchFamily="34" charset="0"/>
                <a:cs typeface="DejaVu Sans" charset="0"/>
              </a:defRPr>
            </a:lvl2pPr>
            <a:lvl3pPr>
              <a:spcBef>
                <a:spcPts val="5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000000"/>
                </a:solidFill>
                <a:latin typeface="Gill Sans MT" panose="020B0502020104020203" pitchFamily="34" charset="0"/>
                <a:cs typeface="DejaVu Sans" charset="0"/>
              </a:defRPr>
            </a:lvl3pPr>
            <a:lvl4pPr>
              <a:spcBef>
                <a:spcPts val="4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rgbClr val="000000"/>
                </a:solidFill>
                <a:latin typeface="Gill Sans MT" panose="020B0502020104020203" pitchFamily="34" charset="0"/>
                <a:cs typeface="DejaVu Sans" charset="0"/>
              </a:defRPr>
            </a:lvl4pPr>
            <a:lvl5pPr>
              <a:spcBef>
                <a:spcPts val="3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000000"/>
                </a:solidFill>
                <a:latin typeface="Gill Sans MT" panose="020B0502020104020203" pitchFamily="34" charset="0"/>
                <a:cs typeface="DejaVu Sans" charset="0"/>
              </a:defRPr>
            </a:lvl5pPr>
            <a:lvl6pPr marL="2514600" indent="-228600" defTabSz="449263" eaLnBrk="0" fontAlgn="base" hangingPunct="0">
              <a:spcBef>
                <a:spcPts val="30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000000"/>
                </a:solidFill>
                <a:latin typeface="Gill Sans MT" panose="020B0502020104020203" pitchFamily="34" charset="0"/>
                <a:cs typeface="DejaVu Sans" charset="0"/>
              </a:defRPr>
            </a:lvl6pPr>
            <a:lvl7pPr marL="2971800" indent="-228600" defTabSz="449263" eaLnBrk="0" fontAlgn="base" hangingPunct="0">
              <a:spcBef>
                <a:spcPts val="30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000000"/>
                </a:solidFill>
                <a:latin typeface="Gill Sans MT" panose="020B0502020104020203" pitchFamily="34" charset="0"/>
                <a:cs typeface="DejaVu Sans" charset="0"/>
              </a:defRPr>
            </a:lvl7pPr>
            <a:lvl8pPr marL="3429000" indent="-228600" defTabSz="449263" eaLnBrk="0" fontAlgn="base" hangingPunct="0">
              <a:spcBef>
                <a:spcPts val="30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000000"/>
                </a:solidFill>
                <a:latin typeface="Gill Sans MT" panose="020B0502020104020203" pitchFamily="34" charset="0"/>
                <a:cs typeface="DejaVu Sans" charset="0"/>
              </a:defRPr>
            </a:lvl8pPr>
            <a:lvl9pPr marL="3886200" indent="-228600" defTabSz="449263" eaLnBrk="0" fontAlgn="base" hangingPunct="0">
              <a:spcBef>
                <a:spcPts val="30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000000"/>
                </a:solidFill>
                <a:latin typeface="Gill Sans MT" panose="020B0502020104020203" pitchFamily="34" charset="0"/>
                <a:cs typeface="DejaVu Sans" charset="0"/>
              </a:defRPr>
            </a:lvl9pPr>
          </a:lstStyle>
          <a:p>
            <a:pPr marL="457200" indent="-457200" eaLnBrk="1" hangingPunct="1">
              <a:spcBef>
                <a:spcPct val="0"/>
              </a:spcBef>
              <a:buClrTx/>
              <a:buSzPct val="76000"/>
              <a:buFont typeface="Arial" panose="020B0604020202020204" pitchFamily="34" charset="0"/>
              <a:buChar char="•"/>
            </a:pPr>
            <a:r>
              <a:rPr lang="en-GB" altLang="en-US" sz="2800" dirty="0">
                <a:solidFill>
                  <a:schemeClr val="tx1"/>
                </a:solidFill>
                <a:latin typeface="Arial" panose="020B0604020202020204" pitchFamily="34" charset="0"/>
              </a:rPr>
              <a:t>Communications system has TX power levels </a:t>
            </a:r>
            <a:r>
              <a:rPr lang="en-GB" altLang="en-US" sz="2800" b="1" dirty="0">
                <a:solidFill>
                  <a:schemeClr val="tx1"/>
                </a:solidFill>
                <a:latin typeface="Arial" panose="020B0604020202020204" pitchFamily="34" charset="0"/>
              </a:rPr>
              <a:t>P</a:t>
            </a:r>
            <a:r>
              <a:rPr lang="en-GB" altLang="en-US" sz="2800" baseline="-25000" dirty="0">
                <a:solidFill>
                  <a:schemeClr val="tx1"/>
                </a:solidFill>
                <a:latin typeface="Arial" panose="020B0604020202020204" pitchFamily="34" charset="0"/>
              </a:rPr>
              <a:t>TX</a:t>
            </a:r>
          </a:p>
          <a:p>
            <a:pPr marL="457200" indent="-457200" eaLnBrk="1" hangingPunct="1">
              <a:spcBef>
                <a:spcPct val="0"/>
              </a:spcBef>
              <a:buClrTx/>
              <a:buSzPct val="76000"/>
              <a:buFont typeface="Arial" panose="020B0604020202020204" pitchFamily="34" charset="0"/>
              <a:buChar char="•"/>
            </a:pPr>
            <a:r>
              <a:rPr lang="en-GB" altLang="en-US" sz="2800" dirty="0">
                <a:solidFill>
                  <a:schemeClr val="tx1"/>
                </a:solidFill>
                <a:latin typeface="Arial" panose="020B0604020202020204" pitchFamily="34" charset="0"/>
              </a:rPr>
              <a:t>Given the </a:t>
            </a:r>
            <a:r>
              <a:rPr lang="en-GB" altLang="en-US" sz="2800" b="1" dirty="0">
                <a:solidFill>
                  <a:srgbClr val="7030A0"/>
                </a:solidFill>
                <a:latin typeface="Arial" panose="020B0604020202020204" pitchFamily="34" charset="0"/>
              </a:rPr>
              <a:t>spectral efficiency </a:t>
            </a:r>
            <a:r>
              <a:rPr lang="en-GB" altLang="en-US" sz="2800" i="1" dirty="0">
                <a:solidFill>
                  <a:schemeClr val="tx1"/>
                </a:solidFill>
                <a:latin typeface="Arial" panose="020B0604020202020204" pitchFamily="34" charset="0"/>
              </a:rPr>
              <a:t>R</a:t>
            </a:r>
            <a:r>
              <a:rPr lang="en-GB" altLang="en-US" sz="2800" dirty="0">
                <a:solidFill>
                  <a:schemeClr val="tx1"/>
                </a:solidFill>
                <a:latin typeface="Arial" panose="020B0604020202020204" pitchFamily="34" charset="0"/>
              </a:rPr>
              <a:t>(</a:t>
            </a:r>
            <a:r>
              <a:rPr lang="en-GB" altLang="en-US" sz="2800" b="1" dirty="0">
                <a:solidFill>
                  <a:schemeClr val="tx1"/>
                </a:solidFill>
                <a:latin typeface="Arial" panose="020B0604020202020204" pitchFamily="34" charset="0"/>
              </a:rPr>
              <a:t>P</a:t>
            </a:r>
            <a:r>
              <a:rPr lang="en-GB" altLang="en-US" sz="2800" baseline="-25000" dirty="0">
                <a:solidFill>
                  <a:schemeClr val="tx1"/>
                </a:solidFill>
                <a:latin typeface="Arial" panose="020B0604020202020204" pitchFamily="34" charset="0"/>
              </a:rPr>
              <a:t>TX</a:t>
            </a:r>
            <a:r>
              <a:rPr lang="en-GB" altLang="en-US" sz="2800" dirty="0">
                <a:solidFill>
                  <a:schemeClr val="tx1"/>
                </a:solidFill>
                <a:latin typeface="Arial" panose="020B0604020202020204" pitchFamily="34" charset="0"/>
              </a:rPr>
              <a:t>)</a:t>
            </a:r>
          </a:p>
          <a:p>
            <a:pPr marL="457200" indent="-457200" eaLnBrk="1" hangingPunct="1">
              <a:spcBef>
                <a:spcPct val="0"/>
              </a:spcBef>
              <a:buClrTx/>
              <a:buSzPct val="76000"/>
              <a:buFont typeface="Arial" panose="020B0604020202020204" pitchFamily="34" charset="0"/>
              <a:buChar char="•"/>
            </a:pPr>
            <a:r>
              <a:rPr lang="en-GB" altLang="en-US" sz="2800" dirty="0">
                <a:solidFill>
                  <a:schemeClr val="tx1"/>
                </a:solidFill>
                <a:latin typeface="Arial" panose="020B0604020202020204" pitchFamily="34" charset="0"/>
              </a:rPr>
              <a:t>And the TX/RX </a:t>
            </a:r>
            <a:r>
              <a:rPr lang="en-GB" altLang="en-US" sz="2800" b="1" dirty="0">
                <a:solidFill>
                  <a:srgbClr val="C00000"/>
                </a:solidFill>
                <a:latin typeface="Arial" panose="020B0604020202020204" pitchFamily="34" charset="0"/>
              </a:rPr>
              <a:t>power consumed </a:t>
            </a:r>
            <a:r>
              <a:rPr lang="en-GB" altLang="en-US" sz="2800" i="1" dirty="0">
                <a:solidFill>
                  <a:schemeClr val="tx1"/>
                </a:solidFill>
                <a:latin typeface="Arial" panose="020B0604020202020204" pitchFamily="34" charset="0"/>
              </a:rPr>
              <a:t>P</a:t>
            </a:r>
            <a:r>
              <a:rPr lang="en-GB" altLang="en-US" sz="2800" dirty="0">
                <a:solidFill>
                  <a:schemeClr val="tx1"/>
                </a:solidFill>
                <a:latin typeface="Arial" panose="020B0604020202020204" pitchFamily="34" charset="0"/>
              </a:rPr>
              <a:t>(</a:t>
            </a:r>
            <a:r>
              <a:rPr lang="en-GB" altLang="en-US" sz="2800" b="1" dirty="0">
                <a:solidFill>
                  <a:schemeClr val="tx1"/>
                </a:solidFill>
                <a:latin typeface="Arial" panose="020B0604020202020204" pitchFamily="34" charset="0"/>
              </a:rPr>
              <a:t>P</a:t>
            </a:r>
            <a:r>
              <a:rPr lang="en-GB" altLang="en-US" sz="2800" baseline="-25000" dirty="0">
                <a:solidFill>
                  <a:schemeClr val="tx1"/>
                </a:solidFill>
                <a:latin typeface="Arial" panose="020B0604020202020204" pitchFamily="34" charset="0"/>
              </a:rPr>
              <a:t>TX</a:t>
            </a:r>
            <a:r>
              <a:rPr lang="en-GB" altLang="en-US" sz="2800" dirty="0">
                <a:solidFill>
                  <a:schemeClr val="tx1"/>
                </a:solidFill>
                <a:latin typeface="Arial" panose="020B0604020202020204" pitchFamily="34" charset="0"/>
              </a:rPr>
              <a:t>)</a:t>
            </a:r>
          </a:p>
          <a:p>
            <a:pPr marL="457200" indent="-457200" eaLnBrk="1" hangingPunct="1">
              <a:spcBef>
                <a:spcPct val="0"/>
              </a:spcBef>
              <a:buClrTx/>
              <a:buSzPct val="76000"/>
              <a:buFont typeface="Arial" panose="020B0604020202020204" pitchFamily="34" charset="0"/>
              <a:buChar char="•"/>
            </a:pPr>
            <a:r>
              <a:rPr lang="en-GB" altLang="en-US" sz="2800" dirty="0">
                <a:solidFill>
                  <a:schemeClr val="tx1"/>
                </a:solidFill>
                <a:latin typeface="Arial" panose="020B0604020202020204" pitchFamily="34" charset="0"/>
              </a:rPr>
              <a:t>The </a:t>
            </a:r>
            <a:r>
              <a:rPr lang="en-GB" altLang="en-US" sz="2800" b="1" dirty="0">
                <a:solidFill>
                  <a:schemeClr val="accent6">
                    <a:lumMod val="75000"/>
                  </a:schemeClr>
                </a:solidFill>
                <a:latin typeface="Arial" panose="020B0604020202020204" pitchFamily="34" charset="0"/>
              </a:rPr>
              <a:t>Energy Efficiency </a:t>
            </a:r>
            <a:r>
              <a:rPr lang="en-GB" altLang="en-US" sz="2800" dirty="0">
                <a:solidFill>
                  <a:schemeClr val="tx1"/>
                </a:solidFill>
                <a:latin typeface="Arial" panose="020B0604020202020204" pitchFamily="34" charset="0"/>
              </a:rPr>
              <a:t>is defined by:</a:t>
            </a:r>
          </a:p>
          <a:p>
            <a:pPr marL="457200" indent="-457200" eaLnBrk="1" hangingPunct="1">
              <a:spcBef>
                <a:spcPct val="0"/>
              </a:spcBef>
              <a:buClrTx/>
              <a:buSzPct val="76000"/>
              <a:buFont typeface="Arial" panose="020B0604020202020204" pitchFamily="34" charset="0"/>
              <a:buChar char="•"/>
            </a:pPr>
            <a:endParaRPr lang="en-GB" altLang="en-US" sz="2800" dirty="0">
              <a:solidFill>
                <a:schemeClr val="tx1"/>
              </a:solidFill>
              <a:latin typeface="Arial" panose="020B0604020202020204" pitchFamily="34" charset="0"/>
            </a:endParaRPr>
          </a:p>
          <a:p>
            <a:pPr marL="457200" indent="-457200" eaLnBrk="1" hangingPunct="1">
              <a:spcBef>
                <a:spcPct val="0"/>
              </a:spcBef>
              <a:buClrTx/>
              <a:buSzPct val="76000"/>
              <a:buFont typeface="Arial" panose="020B0604020202020204" pitchFamily="34" charset="0"/>
              <a:buChar char="•"/>
            </a:pPr>
            <a:endParaRPr lang="en-GB" altLang="en-US" sz="2800" dirty="0">
              <a:solidFill>
                <a:schemeClr val="tx1"/>
              </a:solidFill>
              <a:latin typeface="Arial" panose="020B0604020202020204" pitchFamily="34" charset="0"/>
            </a:endParaRPr>
          </a:p>
          <a:p>
            <a:pPr marL="457200" indent="-457200" eaLnBrk="1" hangingPunct="1">
              <a:spcBef>
                <a:spcPct val="0"/>
              </a:spcBef>
              <a:buClrTx/>
              <a:buSzPct val="76000"/>
              <a:buFont typeface="Arial" panose="020B0604020202020204" pitchFamily="34" charset="0"/>
              <a:buChar char="•"/>
            </a:pPr>
            <a:r>
              <a:rPr lang="en-GB" altLang="en-US" sz="2800" dirty="0" smtClean="0">
                <a:solidFill>
                  <a:schemeClr val="tx1"/>
                </a:solidFill>
                <a:latin typeface="Arial" panose="020B0604020202020204" pitchFamily="34" charset="0"/>
              </a:rPr>
              <a:t>Minimum </a:t>
            </a:r>
            <a:r>
              <a:rPr lang="en-GB" altLang="en-US" sz="2800" dirty="0">
                <a:solidFill>
                  <a:schemeClr val="tx1"/>
                </a:solidFill>
                <a:latin typeface="Arial" panose="020B0604020202020204" pitchFamily="34" charset="0"/>
              </a:rPr>
              <a:t>rate constraint on </a:t>
            </a:r>
            <a:r>
              <a:rPr lang="en-GB" altLang="en-US" sz="2800" i="1" dirty="0">
                <a:solidFill>
                  <a:schemeClr val="tx1"/>
                </a:solidFill>
                <a:latin typeface="Arial" panose="020B0604020202020204" pitchFamily="34" charset="0"/>
              </a:rPr>
              <a:t>R</a:t>
            </a:r>
            <a:r>
              <a:rPr lang="en-GB" altLang="en-US" sz="2800" dirty="0">
                <a:solidFill>
                  <a:schemeClr val="tx1"/>
                </a:solidFill>
                <a:latin typeface="Arial" panose="020B0604020202020204" pitchFamily="34" charset="0"/>
              </a:rPr>
              <a:t>(</a:t>
            </a:r>
            <a:r>
              <a:rPr lang="en-GB" altLang="en-US" sz="2800" b="1" dirty="0">
                <a:solidFill>
                  <a:schemeClr val="tx1"/>
                </a:solidFill>
                <a:latin typeface="Arial" panose="020B0604020202020204" pitchFamily="34" charset="0"/>
              </a:rPr>
              <a:t>P</a:t>
            </a:r>
            <a:r>
              <a:rPr lang="en-GB" altLang="en-US" sz="2800" baseline="-25000" dirty="0">
                <a:solidFill>
                  <a:schemeClr val="tx1"/>
                </a:solidFill>
                <a:latin typeface="Arial" panose="020B0604020202020204" pitchFamily="34" charset="0"/>
              </a:rPr>
              <a:t>TX</a:t>
            </a:r>
            <a:r>
              <a:rPr lang="en-GB" altLang="en-US" sz="2800" dirty="0">
                <a:solidFill>
                  <a:schemeClr val="tx1"/>
                </a:solidFill>
                <a:latin typeface="Arial" panose="020B0604020202020204" pitchFamily="34" charset="0"/>
              </a:rPr>
              <a:t>)</a:t>
            </a:r>
          </a:p>
          <a:p>
            <a:pPr eaLnBrk="1" hangingPunct="1">
              <a:spcBef>
                <a:spcPct val="0"/>
              </a:spcBef>
              <a:buClr>
                <a:srgbClr val="727CA3"/>
              </a:buClr>
              <a:buSzPct val="76000"/>
              <a:buFont typeface="Wingdings 3" panose="05040102010807070707" pitchFamily="18" charset="2"/>
              <a:buChar char=""/>
            </a:pPr>
            <a:endParaRPr lang="en-GB" altLang="en-US" sz="2800" dirty="0">
              <a:solidFill>
                <a:schemeClr val="tx1"/>
              </a:solidFill>
              <a:latin typeface="Arial" panose="020B0604020202020204" pitchFamily="34" charset="0"/>
            </a:endParaRPr>
          </a:p>
          <a:p>
            <a:pPr eaLnBrk="1" hangingPunct="1">
              <a:spcBef>
                <a:spcPct val="0"/>
              </a:spcBef>
              <a:buClr>
                <a:srgbClr val="727CA3"/>
              </a:buClr>
              <a:buSzPct val="76000"/>
              <a:buFont typeface="Wingdings 3" panose="05040102010807070707" pitchFamily="18" charset="2"/>
              <a:buChar char=""/>
            </a:pPr>
            <a:endParaRPr lang="en-GB" altLang="en-US" sz="2800" dirty="0">
              <a:solidFill>
                <a:schemeClr val="tx1"/>
              </a:solidFill>
              <a:latin typeface="Arial" panose="020B0604020202020204" pitchFamily="34" charset="0"/>
            </a:endParaRPr>
          </a:p>
        </p:txBody>
      </p:sp>
      <p:sp>
        <p:nvSpPr>
          <p:cNvPr id="10" name="Text Box 1">
            <a:extLst>
              <a:ext uri="{FF2B5EF4-FFF2-40B4-BE49-F238E27FC236}">
                <a16:creationId xmlns:a16="http://schemas.microsoft.com/office/drawing/2014/main" id="{D64A7C9B-FBE9-4355-8B04-4D9DD31972E5}"/>
              </a:ext>
            </a:extLst>
          </p:cNvPr>
          <p:cNvSpPr txBox="1">
            <a:spLocks noChangeArrowheads="1"/>
          </p:cNvSpPr>
          <p:nvPr/>
        </p:nvSpPr>
        <p:spPr bwMode="auto">
          <a:xfrm>
            <a:off x="767408" y="4697953"/>
            <a:ext cx="5976664" cy="1107311"/>
          </a:xfrm>
          <a:prstGeom prst="rect">
            <a:avLst/>
          </a:prstGeom>
          <a:noFill/>
          <a:ln w="1905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68288" indent="-268288">
              <a:spcBef>
                <a:spcPts val="6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600">
                <a:solidFill>
                  <a:srgbClr val="000000"/>
                </a:solidFill>
                <a:latin typeface="Gill Sans MT" panose="020B0502020104020203" pitchFamily="34" charset="0"/>
                <a:cs typeface="DejaVu Sans" charset="0"/>
              </a:defRPr>
            </a:lvl1pPr>
            <a:lvl2pPr>
              <a:spcBef>
                <a:spcPts val="5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300">
                <a:solidFill>
                  <a:srgbClr val="464653"/>
                </a:solidFill>
                <a:latin typeface="Gill Sans MT" panose="020B0502020104020203" pitchFamily="34" charset="0"/>
                <a:cs typeface="DejaVu Sans" charset="0"/>
              </a:defRPr>
            </a:lvl2pPr>
            <a:lvl3pPr>
              <a:spcBef>
                <a:spcPts val="5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000000"/>
                </a:solidFill>
                <a:latin typeface="Gill Sans MT" panose="020B0502020104020203" pitchFamily="34" charset="0"/>
                <a:cs typeface="DejaVu Sans" charset="0"/>
              </a:defRPr>
            </a:lvl3pPr>
            <a:lvl4pPr>
              <a:spcBef>
                <a:spcPts val="4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rgbClr val="000000"/>
                </a:solidFill>
                <a:latin typeface="Gill Sans MT" panose="020B0502020104020203" pitchFamily="34" charset="0"/>
                <a:cs typeface="DejaVu Sans" charset="0"/>
              </a:defRPr>
            </a:lvl4pPr>
            <a:lvl5pPr>
              <a:spcBef>
                <a:spcPts val="3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000000"/>
                </a:solidFill>
                <a:latin typeface="Gill Sans MT" panose="020B0502020104020203" pitchFamily="34" charset="0"/>
                <a:cs typeface="DejaVu Sans" charset="0"/>
              </a:defRPr>
            </a:lvl5pPr>
            <a:lvl6pPr marL="2514600" indent="-228600" defTabSz="449263" eaLnBrk="0" fontAlgn="base" hangingPunct="0">
              <a:spcBef>
                <a:spcPts val="30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000000"/>
                </a:solidFill>
                <a:latin typeface="Gill Sans MT" panose="020B0502020104020203" pitchFamily="34" charset="0"/>
                <a:cs typeface="DejaVu Sans" charset="0"/>
              </a:defRPr>
            </a:lvl6pPr>
            <a:lvl7pPr marL="2971800" indent="-228600" defTabSz="449263" eaLnBrk="0" fontAlgn="base" hangingPunct="0">
              <a:spcBef>
                <a:spcPts val="30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000000"/>
                </a:solidFill>
                <a:latin typeface="Gill Sans MT" panose="020B0502020104020203" pitchFamily="34" charset="0"/>
                <a:cs typeface="DejaVu Sans" charset="0"/>
              </a:defRPr>
            </a:lvl7pPr>
            <a:lvl8pPr marL="3429000" indent="-228600" defTabSz="449263" eaLnBrk="0" fontAlgn="base" hangingPunct="0">
              <a:spcBef>
                <a:spcPts val="30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000000"/>
                </a:solidFill>
                <a:latin typeface="Gill Sans MT" panose="020B0502020104020203" pitchFamily="34" charset="0"/>
                <a:cs typeface="DejaVu Sans" charset="0"/>
              </a:defRPr>
            </a:lvl8pPr>
            <a:lvl9pPr marL="3886200" indent="-228600" defTabSz="449263" eaLnBrk="0" fontAlgn="base" hangingPunct="0">
              <a:spcBef>
                <a:spcPts val="30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000000"/>
                </a:solidFill>
                <a:latin typeface="Gill Sans MT" panose="020B0502020104020203" pitchFamily="34" charset="0"/>
                <a:cs typeface="DejaVu Sans" charset="0"/>
              </a:defRPr>
            </a:lvl9pPr>
          </a:lstStyle>
          <a:p>
            <a:pPr marL="0" indent="0" algn="ctr" eaLnBrk="1" hangingPunct="1">
              <a:spcBef>
                <a:spcPct val="0"/>
              </a:spcBef>
              <a:buClr>
                <a:srgbClr val="727CA3"/>
              </a:buClr>
              <a:buSzPct val="76000"/>
            </a:pPr>
            <a:r>
              <a:rPr lang="en-GB" altLang="en-US" sz="2800" dirty="0">
                <a:solidFill>
                  <a:schemeClr val="tx1"/>
                </a:solidFill>
                <a:latin typeface="Arial" panose="020B0604020202020204" pitchFamily="34" charset="0"/>
              </a:rPr>
              <a:t>This is a difficult quantity to </a:t>
            </a:r>
            <a:r>
              <a:rPr lang="en-GB" altLang="en-US" sz="2800" dirty="0" smtClean="0">
                <a:solidFill>
                  <a:schemeClr val="tx1"/>
                </a:solidFill>
                <a:latin typeface="Arial" panose="020B0604020202020204" pitchFamily="34" charset="0"/>
              </a:rPr>
              <a:t>optimise: </a:t>
            </a:r>
            <a:r>
              <a:rPr lang="en-GB" altLang="en-US" sz="2800" b="1" dirty="0" smtClean="0">
                <a:solidFill>
                  <a:schemeClr val="tx1"/>
                </a:solidFill>
                <a:latin typeface="Arial" panose="020B0604020202020204" pitchFamily="34" charset="0"/>
              </a:rPr>
              <a:t>ratio</a:t>
            </a:r>
            <a:r>
              <a:rPr lang="en-GB" altLang="en-US" sz="2800" dirty="0" smtClean="0">
                <a:solidFill>
                  <a:schemeClr val="tx1"/>
                </a:solidFill>
                <a:latin typeface="Arial" panose="020B0604020202020204" pitchFamily="34" charset="0"/>
              </a:rPr>
              <a:t> </a:t>
            </a:r>
            <a:r>
              <a:rPr lang="en-GB" altLang="en-US" sz="2800" dirty="0">
                <a:solidFill>
                  <a:schemeClr val="tx1"/>
                </a:solidFill>
                <a:latin typeface="Arial" panose="020B0604020202020204" pitchFamily="34" charset="0"/>
              </a:rPr>
              <a:t>of two </a:t>
            </a:r>
            <a:r>
              <a:rPr lang="en-GB" altLang="en-US" sz="2800" dirty="0" smtClean="0">
                <a:solidFill>
                  <a:schemeClr val="tx1"/>
                </a:solidFill>
                <a:latin typeface="Arial" panose="020B0604020202020204" pitchFamily="34" charset="0"/>
              </a:rPr>
              <a:t>complex functions</a:t>
            </a:r>
            <a:r>
              <a:rPr lang="en-GB" altLang="en-US" sz="2800" dirty="0">
                <a:solidFill>
                  <a:schemeClr val="tx1"/>
                </a:solidFill>
                <a:latin typeface="Arial" panose="020B0604020202020204" pitchFamily="34" charset="0"/>
              </a:rPr>
              <a:t>!</a:t>
            </a:r>
          </a:p>
        </p:txBody>
      </p:sp>
      <p:pic>
        <p:nvPicPr>
          <p:cNvPr id="11" name="Picture 4">
            <a:extLst>
              <a:ext uri="{FF2B5EF4-FFF2-40B4-BE49-F238E27FC236}">
                <a16:creationId xmlns:a16="http://schemas.microsoft.com/office/drawing/2014/main" id="{E86CE5F8-9C80-4E8F-9DD0-54EEDEFA03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78319" y="98425"/>
            <a:ext cx="922337" cy="927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 name="Picture 12"/>
          <p:cNvPicPr>
            <a:picLocks noChangeAspect="1"/>
          </p:cNvPicPr>
          <p:nvPr/>
        </p:nvPicPr>
        <p:blipFill>
          <a:blip r:embed="rId5"/>
          <a:stretch>
            <a:fillRect/>
          </a:stretch>
        </p:blipFill>
        <p:spPr>
          <a:xfrm>
            <a:off x="6960096" y="4005064"/>
            <a:ext cx="4836368" cy="2300154"/>
          </a:xfrm>
          <a:prstGeom prst="rect">
            <a:avLst/>
          </a:prstGeom>
        </p:spPr>
      </p:pic>
    </p:spTree>
    <p:extLst>
      <p:ext uri="{BB962C8B-B14F-4D97-AF65-F5344CB8AC3E}">
        <p14:creationId xmlns:p14="http://schemas.microsoft.com/office/powerpoint/2010/main" val="156332761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a:extLst>
              <a:ext uri="{FF2B5EF4-FFF2-40B4-BE49-F238E27FC236}">
                <a16:creationId xmlns:a16="http://schemas.microsoft.com/office/drawing/2014/main" id="{D6FA57F1-7D32-4ECD-84CE-569DC6579C2E}"/>
              </a:ext>
            </a:extLst>
          </p:cNvPr>
          <p:cNvSpPr>
            <a:spLocks noGrp="1"/>
          </p:cNvSpPr>
          <p:nvPr>
            <p:ph type="sldNum" sz="quarter" idx="12"/>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723900" algn="l"/>
                <a:tab pos="1447800" algn="l"/>
              </a:tabLst>
              <a:defRPr>
                <a:solidFill>
                  <a:schemeClr val="bg1"/>
                </a:solidFill>
                <a:latin typeface="Arial" panose="020B0604020202020204" pitchFamily="34" charset="0"/>
                <a:cs typeface="DejaVu Sans" charset="0"/>
              </a:defRPr>
            </a:lvl1pPr>
            <a:lvl2pPr>
              <a:tabLst>
                <a:tab pos="723900" algn="l"/>
                <a:tab pos="1447800" algn="l"/>
              </a:tabLst>
              <a:defRPr>
                <a:solidFill>
                  <a:schemeClr val="bg1"/>
                </a:solidFill>
                <a:latin typeface="Arial" panose="020B0604020202020204" pitchFamily="34" charset="0"/>
                <a:cs typeface="DejaVu Sans" charset="0"/>
              </a:defRPr>
            </a:lvl2pPr>
            <a:lvl3pPr>
              <a:tabLst>
                <a:tab pos="723900" algn="l"/>
                <a:tab pos="1447800" algn="l"/>
              </a:tabLst>
              <a:defRPr>
                <a:solidFill>
                  <a:schemeClr val="bg1"/>
                </a:solidFill>
                <a:latin typeface="Arial" panose="020B0604020202020204" pitchFamily="34" charset="0"/>
                <a:cs typeface="DejaVu Sans" charset="0"/>
              </a:defRPr>
            </a:lvl3pPr>
            <a:lvl4pPr>
              <a:tabLst>
                <a:tab pos="723900" algn="l"/>
                <a:tab pos="1447800" algn="l"/>
              </a:tabLst>
              <a:defRPr>
                <a:solidFill>
                  <a:schemeClr val="bg1"/>
                </a:solidFill>
                <a:latin typeface="Arial" panose="020B0604020202020204" pitchFamily="34" charset="0"/>
                <a:cs typeface="DejaVu Sans" charset="0"/>
              </a:defRPr>
            </a:lvl4pPr>
            <a:lvl5pPr>
              <a:tabLst>
                <a:tab pos="723900" algn="l"/>
                <a:tab pos="1447800" algn="l"/>
              </a:tabLst>
              <a:defRPr>
                <a:solidFill>
                  <a:schemeClr val="bg1"/>
                </a:solidFill>
                <a:latin typeface="Arial" panose="020B0604020202020204" pitchFamily="34" charset="0"/>
                <a:cs typeface="DejaVu Sans" charset="0"/>
              </a:defRPr>
            </a:lvl5pPr>
            <a:lvl6pPr marL="25146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6pPr>
            <a:lvl7pPr marL="29718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7pPr>
            <a:lvl8pPr marL="34290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8pPr>
            <a:lvl9pPr marL="38862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9pPr>
          </a:lstStyle>
          <a:p>
            <a:fld id="{93168370-D4B1-4095-80D6-4F38897A27DB}" type="slidenum">
              <a:rPr lang="en-GB" altLang="en-US" smtClean="0">
                <a:solidFill>
                  <a:srgbClr val="000000"/>
                </a:solidFill>
                <a:latin typeface="Gill Sans MT" panose="020B0502020104020203" pitchFamily="34" charset="0"/>
                <a:cs typeface="Arial" panose="020B0604020202020204" pitchFamily="34" charset="0"/>
              </a:rPr>
              <a:pPr/>
              <a:t>12</a:t>
            </a:fld>
            <a:endParaRPr lang="en-GB" altLang="en-US">
              <a:solidFill>
                <a:srgbClr val="000000"/>
              </a:solidFill>
              <a:latin typeface="Gill Sans MT" panose="020B0502020104020203" pitchFamily="34" charset="0"/>
              <a:cs typeface="Arial" panose="020B0604020202020204" pitchFamily="34" charset="0"/>
            </a:endParaRPr>
          </a:p>
        </p:txBody>
      </p:sp>
      <p:sp>
        <p:nvSpPr>
          <p:cNvPr id="6148" name="Text Box 2">
            <a:extLst>
              <a:ext uri="{FF2B5EF4-FFF2-40B4-BE49-F238E27FC236}">
                <a16:creationId xmlns:a16="http://schemas.microsoft.com/office/drawing/2014/main" id="{B49A9692-FBED-46EC-AE2D-502336F77437}"/>
              </a:ext>
            </a:extLst>
          </p:cNvPr>
          <p:cNvSpPr txBox="1">
            <a:spLocks noChangeArrowheads="1"/>
          </p:cNvSpPr>
          <p:nvPr/>
        </p:nvSpPr>
        <p:spPr bwMode="auto">
          <a:xfrm>
            <a:off x="767408" y="152400"/>
            <a:ext cx="82296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Gill Sans MT" panose="020B0502020104020203" pitchFamily="34" charset="0"/>
                <a:cs typeface="DejaVu Sans" charset="0"/>
              </a:defRPr>
            </a:lvl1pPr>
            <a:lvl2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464653"/>
                </a:solidFill>
                <a:latin typeface="Gill Sans MT" panose="020B0502020104020203" pitchFamily="34" charset="0"/>
                <a:cs typeface="DejaVu Sans" charset="0"/>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ill Sans MT" panose="020B0502020104020203" pitchFamily="34" charset="0"/>
                <a:cs typeface="DejaVu Sans" charset="0"/>
              </a:defRPr>
            </a:lvl3pPr>
            <a:lvl4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Gill Sans MT" panose="020B0502020104020203" pitchFamily="34" charset="0"/>
                <a:cs typeface="DejaVu Sans" charset="0"/>
              </a:defRPr>
            </a:lvl4pPr>
            <a:lvl5pPr>
              <a:spcBef>
                <a:spcPts val="3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5pPr>
            <a:lvl6pPr marL="25146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6pPr>
            <a:lvl7pPr marL="29718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7pPr>
            <a:lvl8pPr marL="34290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8pPr>
            <a:lvl9pPr marL="38862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9pPr>
          </a:lstStyle>
          <a:p>
            <a:pPr eaLnBrk="1" hangingPunct="1">
              <a:spcBef>
                <a:spcPct val="0"/>
              </a:spcBef>
              <a:buClrTx/>
              <a:buFontTx/>
              <a:buNone/>
            </a:pPr>
            <a:r>
              <a:rPr lang="en-GB" altLang="en-US" sz="3200" dirty="0">
                <a:solidFill>
                  <a:srgbClr val="464653"/>
                </a:solidFill>
                <a:latin typeface="Bookman Old Style" panose="02050604050505020204" pitchFamily="18" charset="0"/>
              </a:rPr>
              <a:t>Power Modelling</a:t>
            </a:r>
            <a:endParaRPr lang="en-GB" altLang="en-US" sz="3200" b="1" dirty="0">
              <a:solidFill>
                <a:srgbClr val="464653"/>
              </a:solidFill>
              <a:latin typeface="Bookman Old Style" panose="02050604050505020204" pitchFamily="18" charset="0"/>
            </a:endParaRPr>
          </a:p>
        </p:txBody>
      </p:sp>
      <p:sp>
        <p:nvSpPr>
          <p:cNvPr id="11" name="Content Placeholder 2">
            <a:extLst>
              <a:ext uri="{FF2B5EF4-FFF2-40B4-BE49-F238E27FC236}">
                <a16:creationId xmlns:a16="http://schemas.microsoft.com/office/drawing/2014/main" id="{C990616C-FC5D-4757-922F-72109ABACB0E}"/>
              </a:ext>
            </a:extLst>
          </p:cNvPr>
          <p:cNvSpPr txBox="1">
            <a:spLocks/>
          </p:cNvSpPr>
          <p:nvPr/>
        </p:nvSpPr>
        <p:spPr bwMode="auto">
          <a:xfrm>
            <a:off x="767408" y="1196752"/>
            <a:ext cx="10310911" cy="30963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spcBef>
                <a:spcPts val="600"/>
              </a:spcBef>
              <a:buClr>
                <a:srgbClr val="000000"/>
              </a:buClr>
              <a:buSzPct val="100000"/>
              <a:buFont typeface="Times New Roman" panose="02020603050405020304" pitchFamily="18" charset="0"/>
              <a:defRPr sz="2600">
                <a:solidFill>
                  <a:srgbClr val="000000"/>
                </a:solidFill>
                <a:latin typeface="Gill Sans MT" panose="020B0502020104020203" pitchFamily="34" charset="0"/>
                <a:cs typeface="DejaVu Sans" charset="0"/>
              </a:defRPr>
            </a:lvl1pPr>
            <a:lvl2pPr>
              <a:spcBef>
                <a:spcPts val="500"/>
              </a:spcBef>
              <a:buClr>
                <a:srgbClr val="000000"/>
              </a:buClr>
              <a:buSzPct val="100000"/>
              <a:buFont typeface="Times New Roman" panose="02020603050405020304" pitchFamily="18" charset="0"/>
              <a:defRPr sz="2300">
                <a:solidFill>
                  <a:srgbClr val="464653"/>
                </a:solidFill>
                <a:latin typeface="Gill Sans MT" panose="020B0502020104020203" pitchFamily="34" charset="0"/>
                <a:cs typeface="DejaVu Sans" charset="0"/>
              </a:defRPr>
            </a:lvl2pPr>
            <a:lvl3pPr>
              <a:spcBef>
                <a:spcPts val="500"/>
              </a:spcBef>
              <a:buClr>
                <a:srgbClr val="000000"/>
              </a:buClr>
              <a:buSzPct val="100000"/>
              <a:buFont typeface="Times New Roman" panose="02020603050405020304" pitchFamily="18" charset="0"/>
              <a:defRPr sz="2000">
                <a:solidFill>
                  <a:srgbClr val="000000"/>
                </a:solidFill>
                <a:latin typeface="Gill Sans MT" panose="020B0502020104020203" pitchFamily="34" charset="0"/>
                <a:cs typeface="DejaVu Sans" charset="0"/>
              </a:defRPr>
            </a:lvl3pPr>
            <a:lvl4pPr>
              <a:spcBef>
                <a:spcPts val="400"/>
              </a:spcBef>
              <a:buClr>
                <a:srgbClr val="000000"/>
              </a:buClr>
              <a:buSzPct val="100000"/>
              <a:buFont typeface="Times New Roman" panose="02020603050405020304" pitchFamily="18" charset="0"/>
              <a:defRPr>
                <a:solidFill>
                  <a:srgbClr val="000000"/>
                </a:solidFill>
                <a:latin typeface="Gill Sans MT" panose="020B0502020104020203" pitchFamily="34" charset="0"/>
                <a:cs typeface="DejaVu Sans" charset="0"/>
              </a:defRPr>
            </a:lvl4pPr>
            <a:lvl5pPr>
              <a:spcBef>
                <a:spcPts val="300"/>
              </a:spcBef>
              <a:buClr>
                <a:srgbClr val="000000"/>
              </a:buClr>
              <a:buSzPct val="100000"/>
              <a:buFont typeface="Times New Roman" panose="02020603050405020304" pitchFamily="18" charset="0"/>
              <a:defRPr sz="1600">
                <a:solidFill>
                  <a:srgbClr val="000000"/>
                </a:solidFill>
                <a:latin typeface="Gill Sans MT" panose="020B0502020104020203" pitchFamily="34" charset="0"/>
                <a:cs typeface="DejaVu Sans" charset="0"/>
              </a:defRPr>
            </a:lvl5pPr>
            <a:lvl6pPr marL="2514600" indent="-228600" defTabSz="449263" eaLnBrk="0" fontAlgn="base" hangingPunct="0">
              <a:spcBef>
                <a:spcPts val="300"/>
              </a:spcBef>
              <a:spcAft>
                <a:spcPct val="0"/>
              </a:spcAft>
              <a:buClr>
                <a:srgbClr val="000000"/>
              </a:buClr>
              <a:buSzPct val="100000"/>
              <a:buFont typeface="Times New Roman" panose="02020603050405020304" pitchFamily="18" charset="0"/>
              <a:defRPr sz="1600">
                <a:solidFill>
                  <a:srgbClr val="000000"/>
                </a:solidFill>
                <a:latin typeface="Gill Sans MT" panose="020B0502020104020203" pitchFamily="34" charset="0"/>
                <a:cs typeface="DejaVu Sans" charset="0"/>
              </a:defRPr>
            </a:lvl6pPr>
            <a:lvl7pPr marL="2971800" indent="-228600" defTabSz="449263" eaLnBrk="0" fontAlgn="base" hangingPunct="0">
              <a:spcBef>
                <a:spcPts val="300"/>
              </a:spcBef>
              <a:spcAft>
                <a:spcPct val="0"/>
              </a:spcAft>
              <a:buClr>
                <a:srgbClr val="000000"/>
              </a:buClr>
              <a:buSzPct val="100000"/>
              <a:buFont typeface="Times New Roman" panose="02020603050405020304" pitchFamily="18" charset="0"/>
              <a:defRPr sz="1600">
                <a:solidFill>
                  <a:srgbClr val="000000"/>
                </a:solidFill>
                <a:latin typeface="Gill Sans MT" panose="020B0502020104020203" pitchFamily="34" charset="0"/>
                <a:cs typeface="DejaVu Sans" charset="0"/>
              </a:defRPr>
            </a:lvl7pPr>
            <a:lvl8pPr marL="3429000" indent="-228600" defTabSz="449263" eaLnBrk="0" fontAlgn="base" hangingPunct="0">
              <a:spcBef>
                <a:spcPts val="300"/>
              </a:spcBef>
              <a:spcAft>
                <a:spcPct val="0"/>
              </a:spcAft>
              <a:buClr>
                <a:srgbClr val="000000"/>
              </a:buClr>
              <a:buSzPct val="100000"/>
              <a:buFont typeface="Times New Roman" panose="02020603050405020304" pitchFamily="18" charset="0"/>
              <a:defRPr sz="1600">
                <a:solidFill>
                  <a:srgbClr val="000000"/>
                </a:solidFill>
                <a:latin typeface="Gill Sans MT" panose="020B0502020104020203" pitchFamily="34" charset="0"/>
                <a:cs typeface="DejaVu Sans" charset="0"/>
              </a:defRPr>
            </a:lvl8pPr>
            <a:lvl9pPr marL="3886200" indent="-228600" defTabSz="449263" eaLnBrk="0" fontAlgn="base" hangingPunct="0">
              <a:spcBef>
                <a:spcPts val="300"/>
              </a:spcBef>
              <a:spcAft>
                <a:spcPct val="0"/>
              </a:spcAft>
              <a:buClr>
                <a:srgbClr val="000000"/>
              </a:buClr>
              <a:buSzPct val="100000"/>
              <a:buFont typeface="Times New Roman" panose="02020603050405020304" pitchFamily="18" charset="0"/>
              <a:defRPr sz="1600">
                <a:solidFill>
                  <a:srgbClr val="000000"/>
                </a:solidFill>
                <a:latin typeface="Gill Sans MT" panose="020B0502020104020203" pitchFamily="34" charset="0"/>
                <a:cs typeface="DejaVu Sans" charset="0"/>
              </a:defRPr>
            </a:lvl9pPr>
          </a:lstStyle>
          <a:p>
            <a:pPr marL="457200" indent="-457200">
              <a:buFont typeface="Arial" panose="020B0604020202020204" pitchFamily="34" charset="0"/>
              <a:buChar char="•"/>
            </a:pPr>
            <a:r>
              <a:rPr lang="en-GB" altLang="en-US" dirty="0"/>
              <a:t>Interested in the </a:t>
            </a:r>
            <a:r>
              <a:rPr lang="en-GB" altLang="en-US" b="1" dirty="0"/>
              <a:t>total power </a:t>
            </a:r>
            <a:r>
              <a:rPr lang="en-GB" altLang="en-US" i="1" dirty="0"/>
              <a:t>P</a:t>
            </a:r>
            <a:r>
              <a:rPr lang="en-GB" altLang="en-US" b="1" dirty="0"/>
              <a:t> </a:t>
            </a:r>
            <a:r>
              <a:rPr lang="en-GB" altLang="en-US" dirty="0"/>
              <a:t>consumed</a:t>
            </a:r>
            <a:r>
              <a:rPr lang="en-GB" altLang="en-US" b="1" dirty="0"/>
              <a:t> </a:t>
            </a:r>
            <a:r>
              <a:rPr lang="en-GB" altLang="en-US" dirty="0"/>
              <a:t>by the transmit-receive system, not TX power </a:t>
            </a:r>
            <a:r>
              <a:rPr lang="en-GB" altLang="en-US" sz="2400" b="1" dirty="0">
                <a:solidFill>
                  <a:schemeClr val="tx1"/>
                </a:solidFill>
                <a:latin typeface="Arial" panose="020B0604020202020204" pitchFamily="34" charset="0"/>
              </a:rPr>
              <a:t>P</a:t>
            </a:r>
            <a:r>
              <a:rPr lang="en-GB" altLang="en-US" sz="2400" baseline="-25000" dirty="0">
                <a:solidFill>
                  <a:schemeClr val="tx1"/>
                </a:solidFill>
                <a:latin typeface="Arial" panose="020B0604020202020204" pitchFamily="34" charset="0"/>
              </a:rPr>
              <a:t>TX</a:t>
            </a:r>
            <a:endParaRPr lang="en-GB" altLang="en-US" dirty="0"/>
          </a:p>
          <a:p>
            <a:pPr marL="457200" indent="-457200">
              <a:buFont typeface="Arial" panose="020B0604020202020204" pitchFamily="34" charset="0"/>
              <a:buChar char="•"/>
            </a:pPr>
            <a:r>
              <a:rPr lang="en-GB" altLang="en-US" dirty="0"/>
              <a:t>Use a model that computes the power for each element of TX/RX, </a:t>
            </a:r>
            <a:r>
              <a:rPr lang="en-GB" altLang="en-US" dirty="0" err="1"/>
              <a:t>incl</a:t>
            </a:r>
            <a:r>
              <a:rPr lang="en-GB" altLang="en-US" dirty="0"/>
              <a:t> circuit power</a:t>
            </a:r>
          </a:p>
          <a:p>
            <a:pPr marL="457200" indent="-457200">
              <a:buFont typeface="Arial" panose="020B0604020202020204" pitchFamily="34" charset="0"/>
              <a:buChar char="•"/>
            </a:pPr>
            <a:r>
              <a:rPr lang="en-GB" altLang="en-US" dirty="0"/>
              <a:t>Assume TX power amplifier is 40% efficient</a:t>
            </a:r>
          </a:p>
          <a:p>
            <a:pPr marL="457200" indent="-457200">
              <a:buFont typeface="Arial" panose="020B0604020202020204" pitchFamily="34" charset="0"/>
              <a:buChar char="•"/>
            </a:pPr>
            <a:r>
              <a:rPr lang="en-GB" altLang="en-US" dirty="0"/>
              <a:t>Summing these terms gives </a:t>
            </a:r>
            <a:r>
              <a:rPr lang="en-GB" altLang="en-US" u="sng" dirty="0"/>
              <a:t>total power consumed</a:t>
            </a:r>
            <a:r>
              <a:rPr lang="en-GB" altLang="en-US" sz="2400" i="1" dirty="0">
                <a:solidFill>
                  <a:schemeClr val="tx1"/>
                </a:solidFill>
                <a:latin typeface="Arial" panose="020B0604020202020204" pitchFamily="34" charset="0"/>
              </a:rPr>
              <a:t> P</a:t>
            </a:r>
            <a:r>
              <a:rPr lang="en-GB" altLang="en-US" sz="2400" dirty="0">
                <a:solidFill>
                  <a:schemeClr val="tx1"/>
                </a:solidFill>
                <a:latin typeface="Arial" panose="020B0604020202020204" pitchFamily="34" charset="0"/>
              </a:rPr>
              <a:t>(</a:t>
            </a:r>
            <a:r>
              <a:rPr lang="en-GB" altLang="en-US" sz="2400" b="1" dirty="0">
                <a:solidFill>
                  <a:schemeClr val="tx1"/>
                </a:solidFill>
                <a:latin typeface="Arial" panose="020B0604020202020204" pitchFamily="34" charset="0"/>
              </a:rPr>
              <a:t>P</a:t>
            </a:r>
            <a:r>
              <a:rPr lang="en-GB" altLang="en-US" sz="2400" baseline="-25000" dirty="0">
                <a:solidFill>
                  <a:schemeClr val="tx1"/>
                </a:solidFill>
                <a:latin typeface="Arial" panose="020B0604020202020204" pitchFamily="34" charset="0"/>
              </a:rPr>
              <a:t>TX</a:t>
            </a:r>
            <a:r>
              <a:rPr lang="en-GB" altLang="en-US" sz="2400" dirty="0">
                <a:solidFill>
                  <a:schemeClr val="tx1"/>
                </a:solidFill>
                <a:latin typeface="Arial" panose="020B0604020202020204" pitchFamily="34" charset="0"/>
              </a:rPr>
              <a:t>)</a:t>
            </a:r>
            <a:endParaRPr lang="en-GB" altLang="en-US" u="sng" dirty="0"/>
          </a:p>
        </p:txBody>
      </p:sp>
      <p:pic>
        <p:nvPicPr>
          <p:cNvPr id="4" name="Picture 3"/>
          <p:cNvPicPr>
            <a:picLocks noChangeAspect="1"/>
          </p:cNvPicPr>
          <p:nvPr/>
        </p:nvPicPr>
        <p:blipFill>
          <a:blip r:embed="rId3"/>
          <a:stretch>
            <a:fillRect/>
          </a:stretch>
        </p:blipFill>
        <p:spPr>
          <a:xfrm>
            <a:off x="346435" y="4077072"/>
            <a:ext cx="6757677" cy="1800201"/>
          </a:xfrm>
          <a:prstGeom prst="rect">
            <a:avLst/>
          </a:prstGeom>
        </p:spPr>
      </p:pic>
      <p:pic>
        <p:nvPicPr>
          <p:cNvPr id="8" name="Picture 7"/>
          <p:cNvPicPr>
            <a:picLocks noChangeAspect="1"/>
          </p:cNvPicPr>
          <p:nvPr/>
        </p:nvPicPr>
        <p:blipFill>
          <a:blip r:embed="rId4"/>
          <a:stretch>
            <a:fillRect/>
          </a:stretch>
        </p:blipFill>
        <p:spPr>
          <a:xfrm>
            <a:off x="6960096" y="4005064"/>
            <a:ext cx="4836368" cy="2300154"/>
          </a:xfrm>
          <a:prstGeom prst="rect">
            <a:avLst/>
          </a:prstGeom>
        </p:spPr>
      </p:pic>
      <p:pic>
        <p:nvPicPr>
          <p:cNvPr id="9" name="Picture 4">
            <a:extLst>
              <a:ext uri="{FF2B5EF4-FFF2-40B4-BE49-F238E27FC236}">
                <a16:creationId xmlns:a16="http://schemas.microsoft.com/office/drawing/2014/main" id="{E86CE5F8-9C80-4E8F-9DD0-54EEDEFA03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78319" y="98425"/>
            <a:ext cx="922337" cy="927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6534920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6960096" y="4005064"/>
            <a:ext cx="4836368" cy="2300154"/>
          </a:xfrm>
          <a:prstGeom prst="rect">
            <a:avLst/>
          </a:prstGeom>
        </p:spPr>
      </p:pic>
      <p:sp>
        <p:nvSpPr>
          <p:cNvPr id="6146" name="Slide Number Placeholder 3">
            <a:extLst>
              <a:ext uri="{FF2B5EF4-FFF2-40B4-BE49-F238E27FC236}">
                <a16:creationId xmlns:a16="http://schemas.microsoft.com/office/drawing/2014/main" id="{D6FA57F1-7D32-4ECD-84CE-569DC6579C2E}"/>
              </a:ext>
            </a:extLst>
          </p:cNvPr>
          <p:cNvSpPr>
            <a:spLocks noGrp="1"/>
          </p:cNvSpPr>
          <p:nvPr>
            <p:ph type="sldNum" sz="quarter" idx="12"/>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723900" algn="l"/>
                <a:tab pos="1447800" algn="l"/>
              </a:tabLst>
              <a:defRPr>
                <a:solidFill>
                  <a:schemeClr val="bg1"/>
                </a:solidFill>
                <a:latin typeface="Arial" panose="020B0604020202020204" pitchFamily="34" charset="0"/>
                <a:cs typeface="DejaVu Sans" charset="0"/>
              </a:defRPr>
            </a:lvl1pPr>
            <a:lvl2pPr>
              <a:tabLst>
                <a:tab pos="723900" algn="l"/>
                <a:tab pos="1447800" algn="l"/>
              </a:tabLst>
              <a:defRPr>
                <a:solidFill>
                  <a:schemeClr val="bg1"/>
                </a:solidFill>
                <a:latin typeface="Arial" panose="020B0604020202020204" pitchFamily="34" charset="0"/>
                <a:cs typeface="DejaVu Sans" charset="0"/>
              </a:defRPr>
            </a:lvl2pPr>
            <a:lvl3pPr>
              <a:tabLst>
                <a:tab pos="723900" algn="l"/>
                <a:tab pos="1447800" algn="l"/>
              </a:tabLst>
              <a:defRPr>
                <a:solidFill>
                  <a:schemeClr val="bg1"/>
                </a:solidFill>
                <a:latin typeface="Arial" panose="020B0604020202020204" pitchFamily="34" charset="0"/>
                <a:cs typeface="DejaVu Sans" charset="0"/>
              </a:defRPr>
            </a:lvl3pPr>
            <a:lvl4pPr>
              <a:tabLst>
                <a:tab pos="723900" algn="l"/>
                <a:tab pos="1447800" algn="l"/>
              </a:tabLst>
              <a:defRPr>
                <a:solidFill>
                  <a:schemeClr val="bg1"/>
                </a:solidFill>
                <a:latin typeface="Arial" panose="020B0604020202020204" pitchFamily="34" charset="0"/>
                <a:cs typeface="DejaVu Sans" charset="0"/>
              </a:defRPr>
            </a:lvl4pPr>
            <a:lvl5pPr>
              <a:tabLst>
                <a:tab pos="723900" algn="l"/>
                <a:tab pos="1447800" algn="l"/>
              </a:tabLst>
              <a:defRPr>
                <a:solidFill>
                  <a:schemeClr val="bg1"/>
                </a:solidFill>
                <a:latin typeface="Arial" panose="020B0604020202020204" pitchFamily="34" charset="0"/>
                <a:cs typeface="DejaVu Sans" charset="0"/>
              </a:defRPr>
            </a:lvl5pPr>
            <a:lvl6pPr marL="25146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6pPr>
            <a:lvl7pPr marL="29718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7pPr>
            <a:lvl8pPr marL="34290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8pPr>
            <a:lvl9pPr marL="38862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9pPr>
          </a:lstStyle>
          <a:p>
            <a:fld id="{93168370-D4B1-4095-80D6-4F38897A27DB}" type="slidenum">
              <a:rPr lang="en-GB" altLang="en-US" smtClean="0">
                <a:solidFill>
                  <a:srgbClr val="000000"/>
                </a:solidFill>
                <a:latin typeface="Gill Sans MT" panose="020B0502020104020203" pitchFamily="34" charset="0"/>
                <a:cs typeface="Arial" panose="020B0604020202020204" pitchFamily="34" charset="0"/>
              </a:rPr>
              <a:pPr/>
              <a:t>13</a:t>
            </a:fld>
            <a:endParaRPr lang="en-GB" altLang="en-US">
              <a:solidFill>
                <a:srgbClr val="000000"/>
              </a:solidFill>
              <a:latin typeface="Gill Sans MT" panose="020B0502020104020203" pitchFamily="34" charset="0"/>
              <a:cs typeface="Arial" panose="020B0604020202020204" pitchFamily="34" charset="0"/>
            </a:endParaRPr>
          </a:p>
        </p:txBody>
      </p:sp>
      <p:sp>
        <p:nvSpPr>
          <p:cNvPr id="6148" name="Text Box 2">
            <a:extLst>
              <a:ext uri="{FF2B5EF4-FFF2-40B4-BE49-F238E27FC236}">
                <a16:creationId xmlns:a16="http://schemas.microsoft.com/office/drawing/2014/main" id="{B49A9692-FBED-46EC-AE2D-502336F77437}"/>
              </a:ext>
            </a:extLst>
          </p:cNvPr>
          <p:cNvSpPr txBox="1">
            <a:spLocks noChangeArrowheads="1"/>
          </p:cNvSpPr>
          <p:nvPr/>
        </p:nvSpPr>
        <p:spPr bwMode="auto">
          <a:xfrm>
            <a:off x="911424" y="152400"/>
            <a:ext cx="82296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Gill Sans MT" panose="020B0502020104020203" pitchFamily="34" charset="0"/>
                <a:cs typeface="DejaVu Sans" charset="0"/>
              </a:defRPr>
            </a:lvl1pPr>
            <a:lvl2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464653"/>
                </a:solidFill>
                <a:latin typeface="Gill Sans MT" panose="020B0502020104020203" pitchFamily="34" charset="0"/>
                <a:cs typeface="DejaVu Sans" charset="0"/>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ill Sans MT" panose="020B0502020104020203" pitchFamily="34" charset="0"/>
                <a:cs typeface="DejaVu Sans" charset="0"/>
              </a:defRPr>
            </a:lvl3pPr>
            <a:lvl4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Gill Sans MT" panose="020B0502020104020203" pitchFamily="34" charset="0"/>
                <a:cs typeface="DejaVu Sans" charset="0"/>
              </a:defRPr>
            </a:lvl4pPr>
            <a:lvl5pPr>
              <a:spcBef>
                <a:spcPts val="3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5pPr>
            <a:lvl6pPr marL="25146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6pPr>
            <a:lvl7pPr marL="29718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7pPr>
            <a:lvl8pPr marL="34290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8pPr>
            <a:lvl9pPr marL="38862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9pPr>
          </a:lstStyle>
          <a:p>
            <a:pPr eaLnBrk="1" hangingPunct="1">
              <a:spcBef>
                <a:spcPct val="0"/>
              </a:spcBef>
              <a:buClrTx/>
              <a:buFontTx/>
              <a:buNone/>
            </a:pPr>
            <a:r>
              <a:rPr lang="en-GB" altLang="en-US" sz="3200" dirty="0">
                <a:solidFill>
                  <a:srgbClr val="464653"/>
                </a:solidFill>
                <a:latin typeface="Bookman Old Style" panose="02050604050505020204" pitchFamily="18" charset="0"/>
              </a:rPr>
              <a:t>Baseline Approach: </a:t>
            </a:r>
            <a:r>
              <a:rPr lang="en-GB" altLang="en-US" sz="3200" b="1" dirty="0">
                <a:solidFill>
                  <a:srgbClr val="464653"/>
                </a:solidFill>
                <a:latin typeface="Bookman Old Style" panose="02050604050505020204" pitchFamily="18" charset="0"/>
              </a:rPr>
              <a:t>Brute Force</a:t>
            </a:r>
          </a:p>
        </p:txBody>
      </p:sp>
      <p:sp>
        <p:nvSpPr>
          <p:cNvPr id="11" name="Content Placeholder 2">
            <a:extLst>
              <a:ext uri="{FF2B5EF4-FFF2-40B4-BE49-F238E27FC236}">
                <a16:creationId xmlns:a16="http://schemas.microsoft.com/office/drawing/2014/main" id="{C990616C-FC5D-4757-922F-72109ABACB0E}"/>
              </a:ext>
            </a:extLst>
          </p:cNvPr>
          <p:cNvSpPr txBox="1">
            <a:spLocks/>
          </p:cNvSpPr>
          <p:nvPr/>
        </p:nvSpPr>
        <p:spPr bwMode="auto">
          <a:xfrm>
            <a:off x="911424" y="1196752"/>
            <a:ext cx="9673792" cy="30963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spcBef>
                <a:spcPts val="600"/>
              </a:spcBef>
              <a:buClr>
                <a:srgbClr val="000000"/>
              </a:buClr>
              <a:buSzPct val="100000"/>
              <a:buFont typeface="Times New Roman" panose="02020603050405020304" pitchFamily="18" charset="0"/>
              <a:defRPr sz="2600">
                <a:solidFill>
                  <a:srgbClr val="000000"/>
                </a:solidFill>
                <a:latin typeface="Gill Sans MT" panose="020B0502020104020203" pitchFamily="34" charset="0"/>
                <a:cs typeface="DejaVu Sans" charset="0"/>
              </a:defRPr>
            </a:lvl1pPr>
            <a:lvl2pPr>
              <a:spcBef>
                <a:spcPts val="500"/>
              </a:spcBef>
              <a:buClr>
                <a:srgbClr val="000000"/>
              </a:buClr>
              <a:buSzPct val="100000"/>
              <a:buFont typeface="Times New Roman" panose="02020603050405020304" pitchFamily="18" charset="0"/>
              <a:defRPr sz="2300">
                <a:solidFill>
                  <a:srgbClr val="464653"/>
                </a:solidFill>
                <a:latin typeface="Gill Sans MT" panose="020B0502020104020203" pitchFamily="34" charset="0"/>
                <a:cs typeface="DejaVu Sans" charset="0"/>
              </a:defRPr>
            </a:lvl2pPr>
            <a:lvl3pPr>
              <a:spcBef>
                <a:spcPts val="500"/>
              </a:spcBef>
              <a:buClr>
                <a:srgbClr val="000000"/>
              </a:buClr>
              <a:buSzPct val="100000"/>
              <a:buFont typeface="Times New Roman" panose="02020603050405020304" pitchFamily="18" charset="0"/>
              <a:defRPr sz="2000">
                <a:solidFill>
                  <a:srgbClr val="000000"/>
                </a:solidFill>
                <a:latin typeface="Gill Sans MT" panose="020B0502020104020203" pitchFamily="34" charset="0"/>
                <a:cs typeface="DejaVu Sans" charset="0"/>
              </a:defRPr>
            </a:lvl3pPr>
            <a:lvl4pPr>
              <a:spcBef>
                <a:spcPts val="400"/>
              </a:spcBef>
              <a:buClr>
                <a:srgbClr val="000000"/>
              </a:buClr>
              <a:buSzPct val="100000"/>
              <a:buFont typeface="Times New Roman" panose="02020603050405020304" pitchFamily="18" charset="0"/>
              <a:defRPr>
                <a:solidFill>
                  <a:srgbClr val="000000"/>
                </a:solidFill>
                <a:latin typeface="Gill Sans MT" panose="020B0502020104020203" pitchFamily="34" charset="0"/>
                <a:cs typeface="DejaVu Sans" charset="0"/>
              </a:defRPr>
            </a:lvl4pPr>
            <a:lvl5pPr>
              <a:spcBef>
                <a:spcPts val="300"/>
              </a:spcBef>
              <a:buClr>
                <a:srgbClr val="000000"/>
              </a:buClr>
              <a:buSzPct val="100000"/>
              <a:buFont typeface="Times New Roman" panose="02020603050405020304" pitchFamily="18" charset="0"/>
              <a:defRPr sz="1600">
                <a:solidFill>
                  <a:srgbClr val="000000"/>
                </a:solidFill>
                <a:latin typeface="Gill Sans MT" panose="020B0502020104020203" pitchFamily="34" charset="0"/>
                <a:cs typeface="DejaVu Sans" charset="0"/>
              </a:defRPr>
            </a:lvl5pPr>
            <a:lvl6pPr marL="2514600" indent="-228600" defTabSz="449263" eaLnBrk="0" fontAlgn="base" hangingPunct="0">
              <a:spcBef>
                <a:spcPts val="300"/>
              </a:spcBef>
              <a:spcAft>
                <a:spcPct val="0"/>
              </a:spcAft>
              <a:buClr>
                <a:srgbClr val="000000"/>
              </a:buClr>
              <a:buSzPct val="100000"/>
              <a:buFont typeface="Times New Roman" panose="02020603050405020304" pitchFamily="18" charset="0"/>
              <a:defRPr sz="1600">
                <a:solidFill>
                  <a:srgbClr val="000000"/>
                </a:solidFill>
                <a:latin typeface="Gill Sans MT" panose="020B0502020104020203" pitchFamily="34" charset="0"/>
                <a:cs typeface="DejaVu Sans" charset="0"/>
              </a:defRPr>
            </a:lvl6pPr>
            <a:lvl7pPr marL="2971800" indent="-228600" defTabSz="449263" eaLnBrk="0" fontAlgn="base" hangingPunct="0">
              <a:spcBef>
                <a:spcPts val="300"/>
              </a:spcBef>
              <a:spcAft>
                <a:spcPct val="0"/>
              </a:spcAft>
              <a:buClr>
                <a:srgbClr val="000000"/>
              </a:buClr>
              <a:buSzPct val="100000"/>
              <a:buFont typeface="Times New Roman" panose="02020603050405020304" pitchFamily="18" charset="0"/>
              <a:defRPr sz="1600">
                <a:solidFill>
                  <a:srgbClr val="000000"/>
                </a:solidFill>
                <a:latin typeface="Gill Sans MT" panose="020B0502020104020203" pitchFamily="34" charset="0"/>
                <a:cs typeface="DejaVu Sans" charset="0"/>
              </a:defRPr>
            </a:lvl7pPr>
            <a:lvl8pPr marL="3429000" indent="-228600" defTabSz="449263" eaLnBrk="0" fontAlgn="base" hangingPunct="0">
              <a:spcBef>
                <a:spcPts val="300"/>
              </a:spcBef>
              <a:spcAft>
                <a:spcPct val="0"/>
              </a:spcAft>
              <a:buClr>
                <a:srgbClr val="000000"/>
              </a:buClr>
              <a:buSzPct val="100000"/>
              <a:buFont typeface="Times New Roman" panose="02020603050405020304" pitchFamily="18" charset="0"/>
              <a:defRPr sz="1600">
                <a:solidFill>
                  <a:srgbClr val="000000"/>
                </a:solidFill>
                <a:latin typeface="Gill Sans MT" panose="020B0502020104020203" pitchFamily="34" charset="0"/>
                <a:cs typeface="DejaVu Sans" charset="0"/>
              </a:defRPr>
            </a:lvl8pPr>
            <a:lvl9pPr marL="3886200" indent="-228600" defTabSz="449263" eaLnBrk="0" fontAlgn="base" hangingPunct="0">
              <a:spcBef>
                <a:spcPts val="300"/>
              </a:spcBef>
              <a:spcAft>
                <a:spcPct val="0"/>
              </a:spcAft>
              <a:buClr>
                <a:srgbClr val="000000"/>
              </a:buClr>
              <a:buSzPct val="100000"/>
              <a:buFont typeface="Times New Roman" panose="02020603050405020304" pitchFamily="18" charset="0"/>
              <a:defRPr sz="1600">
                <a:solidFill>
                  <a:srgbClr val="000000"/>
                </a:solidFill>
                <a:latin typeface="Gill Sans MT" panose="020B0502020104020203" pitchFamily="34" charset="0"/>
                <a:cs typeface="DejaVu Sans" charset="0"/>
              </a:defRPr>
            </a:lvl9pPr>
          </a:lstStyle>
          <a:p>
            <a:pPr marL="457200" indent="-457200">
              <a:buFont typeface="Arial" panose="020B0604020202020204" pitchFamily="34" charset="0"/>
              <a:buChar char="•"/>
            </a:pPr>
            <a:r>
              <a:rPr lang="en-GB" altLang="en-US" sz="2800" dirty="0"/>
              <a:t>Goal: Find N</a:t>
            </a:r>
            <a:r>
              <a:rPr lang="en-GB" altLang="en-US" sz="2800" baseline="30000" dirty="0"/>
              <a:t>o</a:t>
            </a:r>
            <a:r>
              <a:rPr lang="en-GB" altLang="en-US" sz="2800" dirty="0"/>
              <a:t> of RF chains to maximise </a:t>
            </a:r>
            <a:r>
              <a:rPr lang="en-GB" altLang="en-US" sz="2800" b="1" dirty="0"/>
              <a:t>EE</a:t>
            </a:r>
          </a:p>
          <a:p>
            <a:pPr marL="457200" indent="-457200">
              <a:buFont typeface="Arial" panose="020B0604020202020204" pitchFamily="34" charset="0"/>
              <a:buChar char="•"/>
            </a:pPr>
            <a:r>
              <a:rPr lang="en-GB" altLang="en-US" sz="2800" dirty="0"/>
              <a:t>Basic Approach:</a:t>
            </a:r>
          </a:p>
          <a:p>
            <a:pPr marL="1200150" lvl="1" indent="-457200">
              <a:buFont typeface="Arial" panose="020B0604020202020204" pitchFamily="34" charset="0"/>
              <a:buChar char="•"/>
            </a:pPr>
            <a:r>
              <a:rPr lang="en-GB" altLang="en-US" dirty="0">
                <a:solidFill>
                  <a:schemeClr val="tx1"/>
                </a:solidFill>
                <a:latin typeface="+mn-lt"/>
              </a:rPr>
              <a:t>Measure the channel matrix </a:t>
            </a:r>
            <a:r>
              <a:rPr lang="en-GB" altLang="en-US" b="1" dirty="0">
                <a:solidFill>
                  <a:schemeClr val="tx1"/>
                </a:solidFill>
                <a:latin typeface="+mn-lt"/>
              </a:rPr>
              <a:t>H</a:t>
            </a:r>
          </a:p>
          <a:p>
            <a:pPr marL="1200150" lvl="1" indent="-457200" eaLnBrk="1" hangingPunct="1">
              <a:spcBef>
                <a:spcPct val="0"/>
              </a:spcBef>
              <a:buClrTx/>
              <a:buSzPct val="76000"/>
              <a:buFont typeface="Arial" panose="020B0604020202020204" pitchFamily="34" charset="0"/>
              <a:buChar char="•"/>
            </a:pPr>
            <a:r>
              <a:rPr lang="en-GB" altLang="en-US" sz="2500" dirty="0">
                <a:solidFill>
                  <a:schemeClr val="tx1"/>
                </a:solidFill>
                <a:latin typeface="+mn-lt"/>
              </a:rPr>
              <a:t>For each Compute </a:t>
            </a:r>
            <a:r>
              <a:rPr lang="en-GB" altLang="en-US" sz="2500" i="1" dirty="0">
                <a:solidFill>
                  <a:schemeClr val="tx1"/>
                </a:solidFill>
                <a:latin typeface="+mn-lt"/>
              </a:rPr>
              <a:t>R</a:t>
            </a:r>
            <a:r>
              <a:rPr lang="en-GB" altLang="en-US" sz="2500" dirty="0">
                <a:solidFill>
                  <a:schemeClr val="tx1"/>
                </a:solidFill>
                <a:latin typeface="+mn-lt"/>
              </a:rPr>
              <a:t>(</a:t>
            </a:r>
            <a:r>
              <a:rPr lang="en-GB" altLang="en-US" sz="2500" b="1" dirty="0">
                <a:solidFill>
                  <a:schemeClr val="tx1"/>
                </a:solidFill>
                <a:latin typeface="+mn-lt"/>
              </a:rPr>
              <a:t>P</a:t>
            </a:r>
            <a:r>
              <a:rPr lang="en-GB" altLang="en-US" sz="2500" baseline="-25000" dirty="0">
                <a:solidFill>
                  <a:schemeClr val="tx1"/>
                </a:solidFill>
                <a:latin typeface="+mn-lt"/>
              </a:rPr>
              <a:t>TX</a:t>
            </a:r>
            <a:r>
              <a:rPr lang="en-GB" altLang="en-US" sz="2500" dirty="0">
                <a:solidFill>
                  <a:schemeClr val="tx1"/>
                </a:solidFill>
                <a:latin typeface="+mn-lt"/>
              </a:rPr>
              <a:t>) and </a:t>
            </a:r>
            <a:r>
              <a:rPr lang="en-GB" altLang="en-US" sz="2500" i="1" dirty="0">
                <a:solidFill>
                  <a:schemeClr val="tx1"/>
                </a:solidFill>
                <a:latin typeface="+mn-lt"/>
              </a:rPr>
              <a:t>P</a:t>
            </a:r>
            <a:r>
              <a:rPr lang="en-GB" altLang="en-US" sz="2500" dirty="0">
                <a:solidFill>
                  <a:schemeClr val="tx1"/>
                </a:solidFill>
                <a:latin typeface="+mn-lt"/>
              </a:rPr>
              <a:t>(</a:t>
            </a:r>
            <a:r>
              <a:rPr lang="en-GB" altLang="en-US" sz="2500" b="1" dirty="0">
                <a:solidFill>
                  <a:schemeClr val="tx1"/>
                </a:solidFill>
                <a:latin typeface="+mn-lt"/>
              </a:rPr>
              <a:t>P</a:t>
            </a:r>
            <a:r>
              <a:rPr lang="en-GB" altLang="en-US" sz="2500" baseline="-25000" dirty="0">
                <a:solidFill>
                  <a:schemeClr val="tx1"/>
                </a:solidFill>
                <a:latin typeface="+mn-lt"/>
              </a:rPr>
              <a:t>TX</a:t>
            </a:r>
            <a:r>
              <a:rPr lang="en-GB" altLang="en-US" sz="2500" dirty="0">
                <a:solidFill>
                  <a:schemeClr val="tx1"/>
                </a:solidFill>
                <a:latin typeface="+mn-lt"/>
              </a:rPr>
              <a:t>) for each possible number of RF chains</a:t>
            </a:r>
          </a:p>
          <a:p>
            <a:pPr marL="1200150" lvl="1" indent="-457200" eaLnBrk="1" hangingPunct="1">
              <a:spcBef>
                <a:spcPct val="0"/>
              </a:spcBef>
              <a:buClrTx/>
              <a:buSzPct val="76000"/>
              <a:buFont typeface="Arial" panose="020B0604020202020204" pitchFamily="34" charset="0"/>
              <a:buChar char="•"/>
            </a:pPr>
            <a:r>
              <a:rPr lang="en-GB" altLang="en-US" sz="2500" dirty="0">
                <a:solidFill>
                  <a:schemeClr val="tx1"/>
                </a:solidFill>
                <a:latin typeface="+mn-lt"/>
              </a:rPr>
              <a:t>Find the number L’  that maximises </a:t>
            </a:r>
            <a:r>
              <a:rPr lang="en-GB" altLang="en-US" sz="2500" b="1" dirty="0">
                <a:solidFill>
                  <a:schemeClr val="tx1"/>
                </a:solidFill>
                <a:latin typeface="+mn-lt"/>
              </a:rPr>
              <a:t>EE</a:t>
            </a:r>
          </a:p>
          <a:p>
            <a:pPr marL="457200" indent="-457200" eaLnBrk="1" hangingPunct="1">
              <a:spcBef>
                <a:spcPct val="0"/>
              </a:spcBef>
              <a:buClrTx/>
              <a:buSzPct val="76000"/>
              <a:buFont typeface="Arial" panose="020B0604020202020204" pitchFamily="34" charset="0"/>
              <a:buChar char="•"/>
            </a:pPr>
            <a:r>
              <a:rPr lang="en-GB" altLang="en-US" sz="2800" dirty="0">
                <a:solidFill>
                  <a:schemeClr val="tx1"/>
                </a:solidFill>
                <a:latin typeface="+mn-lt"/>
              </a:rPr>
              <a:t>This approach directly solves the </a:t>
            </a:r>
            <a:r>
              <a:rPr lang="en-GB" altLang="en-US" sz="2800" dirty="0" smtClean="0">
                <a:solidFill>
                  <a:schemeClr val="tx1"/>
                </a:solidFill>
                <a:latin typeface="+mn-lt"/>
              </a:rPr>
              <a:t>problem [3]</a:t>
            </a:r>
            <a:endParaRPr lang="en-GB" altLang="en-US" sz="2800" dirty="0">
              <a:solidFill>
                <a:schemeClr val="tx1"/>
              </a:solidFill>
              <a:latin typeface="+mn-lt"/>
            </a:endParaRPr>
          </a:p>
          <a:p>
            <a:pPr marL="1200150" lvl="1" indent="-457200" eaLnBrk="1" hangingPunct="1">
              <a:spcBef>
                <a:spcPct val="0"/>
              </a:spcBef>
              <a:buClrTx/>
              <a:buSzPct val="76000"/>
              <a:buFont typeface="Arial" panose="020B0604020202020204" pitchFamily="34" charset="0"/>
              <a:buChar char="•"/>
            </a:pPr>
            <a:endParaRPr lang="en-GB" altLang="en-US" sz="2500" dirty="0">
              <a:solidFill>
                <a:schemeClr val="tx1"/>
              </a:solidFill>
              <a:latin typeface="+mn-lt"/>
            </a:endParaRPr>
          </a:p>
          <a:p>
            <a:pPr marL="1200150" lvl="1" indent="-457200">
              <a:buFont typeface="Arial" panose="020B0604020202020204" pitchFamily="34" charset="0"/>
              <a:buChar char="•"/>
            </a:pPr>
            <a:endParaRPr lang="en-GB" altLang="en-US" b="1" dirty="0"/>
          </a:p>
          <a:p>
            <a:pPr marL="1200150" lvl="1" indent="-457200">
              <a:buFont typeface="Arial" panose="020B0604020202020204" pitchFamily="34" charset="0"/>
              <a:buChar char="•"/>
            </a:pPr>
            <a:endParaRPr lang="en-GB" altLang="en-US" b="1" dirty="0"/>
          </a:p>
        </p:txBody>
      </p:sp>
      <p:sp>
        <p:nvSpPr>
          <p:cNvPr id="8" name="Text Box 1">
            <a:extLst>
              <a:ext uri="{FF2B5EF4-FFF2-40B4-BE49-F238E27FC236}">
                <a16:creationId xmlns:a16="http://schemas.microsoft.com/office/drawing/2014/main" id="{D64A7C9B-FBE9-4355-8B04-4D9DD31972E5}"/>
              </a:ext>
            </a:extLst>
          </p:cNvPr>
          <p:cNvSpPr txBox="1">
            <a:spLocks noChangeArrowheads="1"/>
          </p:cNvSpPr>
          <p:nvPr/>
        </p:nvSpPr>
        <p:spPr bwMode="auto">
          <a:xfrm>
            <a:off x="1294895" y="4465772"/>
            <a:ext cx="5089137" cy="1483508"/>
          </a:xfrm>
          <a:prstGeom prst="rect">
            <a:avLst/>
          </a:prstGeom>
          <a:noFill/>
          <a:ln w="1905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68288" indent="-268288">
              <a:spcBef>
                <a:spcPts val="6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600">
                <a:solidFill>
                  <a:srgbClr val="000000"/>
                </a:solidFill>
                <a:latin typeface="Gill Sans MT" panose="020B0502020104020203" pitchFamily="34" charset="0"/>
                <a:cs typeface="DejaVu Sans" charset="0"/>
              </a:defRPr>
            </a:lvl1pPr>
            <a:lvl2pPr>
              <a:spcBef>
                <a:spcPts val="5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300">
                <a:solidFill>
                  <a:srgbClr val="464653"/>
                </a:solidFill>
                <a:latin typeface="Gill Sans MT" panose="020B0502020104020203" pitchFamily="34" charset="0"/>
                <a:cs typeface="DejaVu Sans" charset="0"/>
              </a:defRPr>
            </a:lvl2pPr>
            <a:lvl3pPr>
              <a:spcBef>
                <a:spcPts val="5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000000"/>
                </a:solidFill>
                <a:latin typeface="Gill Sans MT" panose="020B0502020104020203" pitchFamily="34" charset="0"/>
                <a:cs typeface="DejaVu Sans" charset="0"/>
              </a:defRPr>
            </a:lvl3pPr>
            <a:lvl4pPr>
              <a:spcBef>
                <a:spcPts val="4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rgbClr val="000000"/>
                </a:solidFill>
                <a:latin typeface="Gill Sans MT" panose="020B0502020104020203" pitchFamily="34" charset="0"/>
                <a:cs typeface="DejaVu Sans" charset="0"/>
              </a:defRPr>
            </a:lvl4pPr>
            <a:lvl5pPr>
              <a:spcBef>
                <a:spcPts val="3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000000"/>
                </a:solidFill>
                <a:latin typeface="Gill Sans MT" panose="020B0502020104020203" pitchFamily="34" charset="0"/>
                <a:cs typeface="DejaVu Sans" charset="0"/>
              </a:defRPr>
            </a:lvl5pPr>
            <a:lvl6pPr marL="2514600" indent="-228600" defTabSz="449263" eaLnBrk="0" fontAlgn="base" hangingPunct="0">
              <a:spcBef>
                <a:spcPts val="30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000000"/>
                </a:solidFill>
                <a:latin typeface="Gill Sans MT" panose="020B0502020104020203" pitchFamily="34" charset="0"/>
                <a:cs typeface="DejaVu Sans" charset="0"/>
              </a:defRPr>
            </a:lvl6pPr>
            <a:lvl7pPr marL="2971800" indent="-228600" defTabSz="449263" eaLnBrk="0" fontAlgn="base" hangingPunct="0">
              <a:spcBef>
                <a:spcPts val="30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000000"/>
                </a:solidFill>
                <a:latin typeface="Gill Sans MT" panose="020B0502020104020203" pitchFamily="34" charset="0"/>
                <a:cs typeface="DejaVu Sans" charset="0"/>
              </a:defRPr>
            </a:lvl7pPr>
            <a:lvl8pPr marL="3429000" indent="-228600" defTabSz="449263" eaLnBrk="0" fontAlgn="base" hangingPunct="0">
              <a:spcBef>
                <a:spcPts val="30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000000"/>
                </a:solidFill>
                <a:latin typeface="Gill Sans MT" panose="020B0502020104020203" pitchFamily="34" charset="0"/>
                <a:cs typeface="DejaVu Sans" charset="0"/>
              </a:defRPr>
            </a:lvl8pPr>
            <a:lvl9pPr marL="3886200" indent="-228600" defTabSz="449263" eaLnBrk="0" fontAlgn="base" hangingPunct="0">
              <a:spcBef>
                <a:spcPts val="30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000000"/>
                </a:solidFill>
                <a:latin typeface="Gill Sans MT" panose="020B0502020104020203" pitchFamily="34" charset="0"/>
                <a:cs typeface="DejaVu Sans" charset="0"/>
              </a:defRPr>
            </a:lvl9pPr>
          </a:lstStyle>
          <a:p>
            <a:pPr marL="0" indent="0" eaLnBrk="1" hangingPunct="1">
              <a:spcBef>
                <a:spcPct val="0"/>
              </a:spcBef>
              <a:buClr>
                <a:srgbClr val="727CA3"/>
              </a:buClr>
              <a:buSzPct val="76000"/>
            </a:pPr>
            <a:r>
              <a:rPr lang="en-GB" altLang="en-US" sz="2800" dirty="0">
                <a:solidFill>
                  <a:schemeClr val="tx1"/>
                </a:solidFill>
                <a:latin typeface="Arial" panose="020B0604020202020204" pitchFamily="34" charset="0"/>
              </a:rPr>
              <a:t>Method is complex as we have to design a complete receiver for each Choice of RF chains!</a:t>
            </a:r>
          </a:p>
          <a:p>
            <a:pPr marL="0" indent="0" eaLnBrk="1" hangingPunct="1">
              <a:spcBef>
                <a:spcPct val="0"/>
              </a:spcBef>
              <a:buClr>
                <a:srgbClr val="727CA3"/>
              </a:buClr>
              <a:buSzPct val="76000"/>
            </a:pPr>
            <a:endParaRPr lang="en-GB" altLang="en-US" sz="2800" dirty="0">
              <a:solidFill>
                <a:schemeClr val="tx1"/>
              </a:solidFill>
              <a:latin typeface="Arial" panose="020B0604020202020204" pitchFamily="34" charset="0"/>
            </a:endParaRPr>
          </a:p>
        </p:txBody>
      </p:sp>
      <p:sp>
        <p:nvSpPr>
          <p:cNvPr id="10" name="TextBox 9">
            <a:extLst>
              <a:ext uri="{FF2B5EF4-FFF2-40B4-BE49-F238E27FC236}">
                <a16:creationId xmlns:a16="http://schemas.microsoft.com/office/drawing/2014/main" id="{C5D9524B-9BE8-4E82-9016-A9CEFC5792BD}"/>
              </a:ext>
            </a:extLst>
          </p:cNvPr>
          <p:cNvSpPr txBox="1"/>
          <p:nvPr/>
        </p:nvSpPr>
        <p:spPr>
          <a:xfrm>
            <a:off x="2063552" y="6341258"/>
            <a:ext cx="7992888" cy="400110"/>
          </a:xfrm>
          <a:prstGeom prst="rect">
            <a:avLst/>
          </a:prstGeom>
          <a:noFill/>
        </p:spPr>
        <p:txBody>
          <a:bodyPr wrap="square" rtlCol="0">
            <a:spAutoFit/>
          </a:bodyPr>
          <a:lstStyle/>
          <a:p>
            <a:pPr algn="ctr"/>
            <a:r>
              <a:rPr lang="en-GB" sz="1000" dirty="0" smtClean="0">
                <a:solidFill>
                  <a:schemeClr val="tx1"/>
                </a:solidFill>
              </a:rPr>
              <a:t>[3] Source</a:t>
            </a:r>
            <a:r>
              <a:rPr lang="en-GB" sz="1000" dirty="0">
                <a:solidFill>
                  <a:schemeClr val="tx1"/>
                </a:solidFill>
              </a:rPr>
              <a:t>: R. </a:t>
            </a:r>
            <a:r>
              <a:rPr lang="en-GB" sz="1000" dirty="0" err="1">
                <a:solidFill>
                  <a:schemeClr val="tx1"/>
                </a:solidFill>
              </a:rPr>
              <a:t>Zi</a:t>
            </a:r>
            <a:r>
              <a:rPr lang="en-GB" sz="1000" dirty="0">
                <a:solidFill>
                  <a:schemeClr val="tx1"/>
                </a:solidFill>
              </a:rPr>
              <a:t> et al., “Energy efficiency optimization of 5G radio frequency chain systems”, </a:t>
            </a:r>
          </a:p>
          <a:p>
            <a:pPr algn="ctr"/>
            <a:r>
              <a:rPr lang="en-GB" sz="1000" dirty="0">
                <a:solidFill>
                  <a:schemeClr val="tx1"/>
                </a:solidFill>
              </a:rPr>
              <a:t>IEEE </a:t>
            </a:r>
            <a:r>
              <a:rPr lang="en-GB" sz="1000" dirty="0" err="1">
                <a:solidFill>
                  <a:schemeClr val="tx1"/>
                </a:solidFill>
              </a:rPr>
              <a:t>Journ</a:t>
            </a:r>
            <a:r>
              <a:rPr lang="en-GB" sz="1000" dirty="0">
                <a:solidFill>
                  <a:schemeClr val="tx1"/>
                </a:solidFill>
              </a:rPr>
              <a:t>. Sel. Areas </a:t>
            </a:r>
            <a:r>
              <a:rPr lang="en-GB" sz="1000" dirty="0" err="1">
                <a:solidFill>
                  <a:schemeClr val="tx1"/>
                </a:solidFill>
              </a:rPr>
              <a:t>Commun</a:t>
            </a:r>
            <a:r>
              <a:rPr lang="en-GB" sz="1000" dirty="0">
                <a:solidFill>
                  <a:schemeClr val="tx1"/>
                </a:solidFill>
              </a:rPr>
              <a:t>., Vol. 34, no. 4, pp. 758-771, Apr. 2016..</a:t>
            </a:r>
          </a:p>
        </p:txBody>
      </p:sp>
      <p:pic>
        <p:nvPicPr>
          <p:cNvPr id="12" name="Picture 4">
            <a:extLst>
              <a:ext uri="{FF2B5EF4-FFF2-40B4-BE49-F238E27FC236}">
                <a16:creationId xmlns:a16="http://schemas.microsoft.com/office/drawing/2014/main" id="{E86CE5F8-9C80-4E8F-9DD0-54EEDEFA03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78319" y="98425"/>
            <a:ext cx="922337" cy="927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6919350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b="11886"/>
          <a:stretch/>
        </p:blipFill>
        <p:spPr>
          <a:xfrm>
            <a:off x="3503713" y="4689280"/>
            <a:ext cx="5797685" cy="1260000"/>
          </a:xfrm>
          <a:prstGeom prst="rect">
            <a:avLst/>
          </a:prstGeom>
        </p:spPr>
      </p:pic>
      <p:sp>
        <p:nvSpPr>
          <p:cNvPr id="6146" name="Slide Number Placeholder 3">
            <a:extLst>
              <a:ext uri="{FF2B5EF4-FFF2-40B4-BE49-F238E27FC236}">
                <a16:creationId xmlns:a16="http://schemas.microsoft.com/office/drawing/2014/main" id="{D6FA57F1-7D32-4ECD-84CE-569DC6579C2E}"/>
              </a:ext>
            </a:extLst>
          </p:cNvPr>
          <p:cNvSpPr>
            <a:spLocks noGrp="1"/>
          </p:cNvSpPr>
          <p:nvPr>
            <p:ph type="sldNum" sz="quarter" idx="12"/>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723900" algn="l"/>
                <a:tab pos="1447800" algn="l"/>
              </a:tabLst>
              <a:defRPr>
                <a:solidFill>
                  <a:schemeClr val="bg1"/>
                </a:solidFill>
                <a:latin typeface="Arial" panose="020B0604020202020204" pitchFamily="34" charset="0"/>
                <a:cs typeface="DejaVu Sans" charset="0"/>
              </a:defRPr>
            </a:lvl1pPr>
            <a:lvl2pPr>
              <a:tabLst>
                <a:tab pos="723900" algn="l"/>
                <a:tab pos="1447800" algn="l"/>
              </a:tabLst>
              <a:defRPr>
                <a:solidFill>
                  <a:schemeClr val="bg1"/>
                </a:solidFill>
                <a:latin typeface="Arial" panose="020B0604020202020204" pitchFamily="34" charset="0"/>
                <a:cs typeface="DejaVu Sans" charset="0"/>
              </a:defRPr>
            </a:lvl2pPr>
            <a:lvl3pPr>
              <a:tabLst>
                <a:tab pos="723900" algn="l"/>
                <a:tab pos="1447800" algn="l"/>
              </a:tabLst>
              <a:defRPr>
                <a:solidFill>
                  <a:schemeClr val="bg1"/>
                </a:solidFill>
                <a:latin typeface="Arial" panose="020B0604020202020204" pitchFamily="34" charset="0"/>
                <a:cs typeface="DejaVu Sans" charset="0"/>
              </a:defRPr>
            </a:lvl3pPr>
            <a:lvl4pPr>
              <a:tabLst>
                <a:tab pos="723900" algn="l"/>
                <a:tab pos="1447800" algn="l"/>
              </a:tabLst>
              <a:defRPr>
                <a:solidFill>
                  <a:schemeClr val="bg1"/>
                </a:solidFill>
                <a:latin typeface="Arial" panose="020B0604020202020204" pitchFamily="34" charset="0"/>
                <a:cs typeface="DejaVu Sans" charset="0"/>
              </a:defRPr>
            </a:lvl4pPr>
            <a:lvl5pPr>
              <a:tabLst>
                <a:tab pos="723900" algn="l"/>
                <a:tab pos="1447800" algn="l"/>
              </a:tabLst>
              <a:defRPr>
                <a:solidFill>
                  <a:schemeClr val="bg1"/>
                </a:solidFill>
                <a:latin typeface="Arial" panose="020B0604020202020204" pitchFamily="34" charset="0"/>
                <a:cs typeface="DejaVu Sans" charset="0"/>
              </a:defRPr>
            </a:lvl5pPr>
            <a:lvl6pPr marL="25146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6pPr>
            <a:lvl7pPr marL="29718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7pPr>
            <a:lvl8pPr marL="34290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8pPr>
            <a:lvl9pPr marL="38862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9pPr>
          </a:lstStyle>
          <a:p>
            <a:fld id="{93168370-D4B1-4095-80D6-4F38897A27DB}" type="slidenum">
              <a:rPr lang="en-GB" altLang="en-US" smtClean="0">
                <a:solidFill>
                  <a:srgbClr val="000000"/>
                </a:solidFill>
                <a:latin typeface="Gill Sans MT" panose="020B0502020104020203" pitchFamily="34" charset="0"/>
                <a:cs typeface="Arial" panose="020B0604020202020204" pitchFamily="34" charset="0"/>
              </a:rPr>
              <a:pPr/>
              <a:t>14</a:t>
            </a:fld>
            <a:endParaRPr lang="en-GB" altLang="en-US">
              <a:solidFill>
                <a:srgbClr val="000000"/>
              </a:solidFill>
              <a:latin typeface="Gill Sans MT" panose="020B0502020104020203" pitchFamily="34" charset="0"/>
              <a:cs typeface="Arial" panose="020B0604020202020204" pitchFamily="34" charset="0"/>
            </a:endParaRPr>
          </a:p>
        </p:txBody>
      </p:sp>
      <p:sp>
        <p:nvSpPr>
          <p:cNvPr id="6148" name="Text Box 2">
            <a:extLst>
              <a:ext uri="{FF2B5EF4-FFF2-40B4-BE49-F238E27FC236}">
                <a16:creationId xmlns:a16="http://schemas.microsoft.com/office/drawing/2014/main" id="{B49A9692-FBED-46EC-AE2D-502336F77437}"/>
              </a:ext>
            </a:extLst>
          </p:cNvPr>
          <p:cNvSpPr txBox="1">
            <a:spLocks noChangeArrowheads="1"/>
          </p:cNvSpPr>
          <p:nvPr/>
        </p:nvSpPr>
        <p:spPr bwMode="auto">
          <a:xfrm>
            <a:off x="1199456" y="152400"/>
            <a:ext cx="82296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Gill Sans MT" panose="020B0502020104020203" pitchFamily="34" charset="0"/>
                <a:cs typeface="DejaVu Sans" charset="0"/>
              </a:defRPr>
            </a:lvl1pPr>
            <a:lvl2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464653"/>
                </a:solidFill>
                <a:latin typeface="Gill Sans MT" panose="020B0502020104020203" pitchFamily="34" charset="0"/>
                <a:cs typeface="DejaVu Sans" charset="0"/>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ill Sans MT" panose="020B0502020104020203" pitchFamily="34" charset="0"/>
                <a:cs typeface="DejaVu Sans" charset="0"/>
              </a:defRPr>
            </a:lvl3pPr>
            <a:lvl4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Gill Sans MT" panose="020B0502020104020203" pitchFamily="34" charset="0"/>
                <a:cs typeface="DejaVu Sans" charset="0"/>
              </a:defRPr>
            </a:lvl4pPr>
            <a:lvl5pPr>
              <a:spcBef>
                <a:spcPts val="3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5pPr>
            <a:lvl6pPr marL="25146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6pPr>
            <a:lvl7pPr marL="29718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7pPr>
            <a:lvl8pPr marL="34290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8pPr>
            <a:lvl9pPr marL="38862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9pPr>
          </a:lstStyle>
          <a:p>
            <a:pPr eaLnBrk="1" hangingPunct="1">
              <a:spcBef>
                <a:spcPct val="0"/>
              </a:spcBef>
              <a:buClrTx/>
              <a:buFontTx/>
              <a:buNone/>
            </a:pPr>
            <a:r>
              <a:rPr lang="en-GB" altLang="en-US" sz="3200" dirty="0">
                <a:solidFill>
                  <a:srgbClr val="464653"/>
                </a:solidFill>
                <a:latin typeface="Bookman Old Style" panose="02050604050505020204" pitchFamily="18" charset="0"/>
              </a:rPr>
              <a:t>Proposed: </a:t>
            </a:r>
            <a:r>
              <a:rPr lang="en-GB" altLang="en-US" sz="3200" b="1" dirty="0" err="1">
                <a:solidFill>
                  <a:srgbClr val="464653"/>
                </a:solidFill>
                <a:latin typeface="Bookman Old Style" panose="02050604050505020204" pitchFamily="18" charset="0"/>
              </a:rPr>
              <a:t>Dinkelbach</a:t>
            </a:r>
            <a:r>
              <a:rPr lang="en-GB" altLang="en-US" sz="3200" b="1" dirty="0">
                <a:solidFill>
                  <a:srgbClr val="464653"/>
                </a:solidFill>
                <a:latin typeface="Bookman Old Style" panose="02050604050505020204" pitchFamily="18" charset="0"/>
              </a:rPr>
              <a:t> Method</a:t>
            </a:r>
          </a:p>
        </p:txBody>
      </p:sp>
      <p:sp>
        <p:nvSpPr>
          <p:cNvPr id="11" name="Content Placeholder 2">
            <a:extLst>
              <a:ext uri="{FF2B5EF4-FFF2-40B4-BE49-F238E27FC236}">
                <a16:creationId xmlns:a16="http://schemas.microsoft.com/office/drawing/2014/main" id="{C990616C-FC5D-4757-922F-72109ABACB0E}"/>
              </a:ext>
            </a:extLst>
          </p:cNvPr>
          <p:cNvSpPr txBox="1">
            <a:spLocks/>
          </p:cNvSpPr>
          <p:nvPr/>
        </p:nvSpPr>
        <p:spPr bwMode="auto">
          <a:xfrm>
            <a:off x="1113681" y="1124744"/>
            <a:ext cx="9964637" cy="35385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spcBef>
                <a:spcPts val="600"/>
              </a:spcBef>
              <a:buClr>
                <a:srgbClr val="000000"/>
              </a:buClr>
              <a:buSzPct val="100000"/>
              <a:buFont typeface="Times New Roman" panose="02020603050405020304" pitchFamily="18" charset="0"/>
              <a:defRPr sz="2600">
                <a:solidFill>
                  <a:srgbClr val="000000"/>
                </a:solidFill>
                <a:latin typeface="Gill Sans MT" panose="020B0502020104020203" pitchFamily="34" charset="0"/>
                <a:cs typeface="DejaVu Sans" charset="0"/>
              </a:defRPr>
            </a:lvl1pPr>
            <a:lvl2pPr>
              <a:spcBef>
                <a:spcPts val="500"/>
              </a:spcBef>
              <a:buClr>
                <a:srgbClr val="000000"/>
              </a:buClr>
              <a:buSzPct val="100000"/>
              <a:buFont typeface="Times New Roman" panose="02020603050405020304" pitchFamily="18" charset="0"/>
              <a:defRPr sz="2300">
                <a:solidFill>
                  <a:srgbClr val="464653"/>
                </a:solidFill>
                <a:latin typeface="Gill Sans MT" panose="020B0502020104020203" pitchFamily="34" charset="0"/>
                <a:cs typeface="DejaVu Sans" charset="0"/>
              </a:defRPr>
            </a:lvl2pPr>
            <a:lvl3pPr>
              <a:spcBef>
                <a:spcPts val="500"/>
              </a:spcBef>
              <a:buClr>
                <a:srgbClr val="000000"/>
              </a:buClr>
              <a:buSzPct val="100000"/>
              <a:buFont typeface="Times New Roman" panose="02020603050405020304" pitchFamily="18" charset="0"/>
              <a:defRPr sz="2000">
                <a:solidFill>
                  <a:srgbClr val="000000"/>
                </a:solidFill>
                <a:latin typeface="Gill Sans MT" panose="020B0502020104020203" pitchFamily="34" charset="0"/>
                <a:cs typeface="DejaVu Sans" charset="0"/>
              </a:defRPr>
            </a:lvl3pPr>
            <a:lvl4pPr>
              <a:spcBef>
                <a:spcPts val="400"/>
              </a:spcBef>
              <a:buClr>
                <a:srgbClr val="000000"/>
              </a:buClr>
              <a:buSzPct val="100000"/>
              <a:buFont typeface="Times New Roman" panose="02020603050405020304" pitchFamily="18" charset="0"/>
              <a:defRPr>
                <a:solidFill>
                  <a:srgbClr val="000000"/>
                </a:solidFill>
                <a:latin typeface="Gill Sans MT" panose="020B0502020104020203" pitchFamily="34" charset="0"/>
                <a:cs typeface="DejaVu Sans" charset="0"/>
              </a:defRPr>
            </a:lvl4pPr>
            <a:lvl5pPr>
              <a:spcBef>
                <a:spcPts val="300"/>
              </a:spcBef>
              <a:buClr>
                <a:srgbClr val="000000"/>
              </a:buClr>
              <a:buSzPct val="100000"/>
              <a:buFont typeface="Times New Roman" panose="02020603050405020304" pitchFamily="18" charset="0"/>
              <a:defRPr sz="1600">
                <a:solidFill>
                  <a:srgbClr val="000000"/>
                </a:solidFill>
                <a:latin typeface="Gill Sans MT" panose="020B0502020104020203" pitchFamily="34" charset="0"/>
                <a:cs typeface="DejaVu Sans" charset="0"/>
              </a:defRPr>
            </a:lvl5pPr>
            <a:lvl6pPr marL="2514600" indent="-228600" defTabSz="449263" eaLnBrk="0" fontAlgn="base" hangingPunct="0">
              <a:spcBef>
                <a:spcPts val="300"/>
              </a:spcBef>
              <a:spcAft>
                <a:spcPct val="0"/>
              </a:spcAft>
              <a:buClr>
                <a:srgbClr val="000000"/>
              </a:buClr>
              <a:buSzPct val="100000"/>
              <a:buFont typeface="Times New Roman" panose="02020603050405020304" pitchFamily="18" charset="0"/>
              <a:defRPr sz="1600">
                <a:solidFill>
                  <a:srgbClr val="000000"/>
                </a:solidFill>
                <a:latin typeface="Gill Sans MT" panose="020B0502020104020203" pitchFamily="34" charset="0"/>
                <a:cs typeface="DejaVu Sans" charset="0"/>
              </a:defRPr>
            </a:lvl6pPr>
            <a:lvl7pPr marL="2971800" indent="-228600" defTabSz="449263" eaLnBrk="0" fontAlgn="base" hangingPunct="0">
              <a:spcBef>
                <a:spcPts val="300"/>
              </a:spcBef>
              <a:spcAft>
                <a:spcPct val="0"/>
              </a:spcAft>
              <a:buClr>
                <a:srgbClr val="000000"/>
              </a:buClr>
              <a:buSzPct val="100000"/>
              <a:buFont typeface="Times New Roman" panose="02020603050405020304" pitchFamily="18" charset="0"/>
              <a:defRPr sz="1600">
                <a:solidFill>
                  <a:srgbClr val="000000"/>
                </a:solidFill>
                <a:latin typeface="Gill Sans MT" panose="020B0502020104020203" pitchFamily="34" charset="0"/>
                <a:cs typeface="DejaVu Sans" charset="0"/>
              </a:defRPr>
            </a:lvl7pPr>
            <a:lvl8pPr marL="3429000" indent="-228600" defTabSz="449263" eaLnBrk="0" fontAlgn="base" hangingPunct="0">
              <a:spcBef>
                <a:spcPts val="300"/>
              </a:spcBef>
              <a:spcAft>
                <a:spcPct val="0"/>
              </a:spcAft>
              <a:buClr>
                <a:srgbClr val="000000"/>
              </a:buClr>
              <a:buSzPct val="100000"/>
              <a:buFont typeface="Times New Roman" panose="02020603050405020304" pitchFamily="18" charset="0"/>
              <a:defRPr sz="1600">
                <a:solidFill>
                  <a:srgbClr val="000000"/>
                </a:solidFill>
                <a:latin typeface="Gill Sans MT" panose="020B0502020104020203" pitchFamily="34" charset="0"/>
                <a:cs typeface="DejaVu Sans" charset="0"/>
              </a:defRPr>
            </a:lvl8pPr>
            <a:lvl9pPr marL="3886200" indent="-228600" defTabSz="449263" eaLnBrk="0" fontAlgn="base" hangingPunct="0">
              <a:spcBef>
                <a:spcPts val="300"/>
              </a:spcBef>
              <a:spcAft>
                <a:spcPct val="0"/>
              </a:spcAft>
              <a:buClr>
                <a:srgbClr val="000000"/>
              </a:buClr>
              <a:buSzPct val="100000"/>
              <a:buFont typeface="Times New Roman" panose="02020603050405020304" pitchFamily="18" charset="0"/>
              <a:defRPr sz="1600">
                <a:solidFill>
                  <a:srgbClr val="000000"/>
                </a:solidFill>
                <a:latin typeface="Gill Sans MT" panose="020B0502020104020203" pitchFamily="34" charset="0"/>
                <a:cs typeface="DejaVu Sans" charset="0"/>
              </a:defRPr>
            </a:lvl9pPr>
          </a:lstStyle>
          <a:p>
            <a:pPr marL="457200" indent="-457200">
              <a:buFont typeface="Arial" panose="020B0604020202020204" pitchFamily="34" charset="0"/>
              <a:buChar char="•"/>
            </a:pPr>
            <a:r>
              <a:rPr lang="en-GB" altLang="en-US" sz="2800" i="1" dirty="0"/>
              <a:t>First </a:t>
            </a:r>
            <a:r>
              <a:rPr lang="en-GB" altLang="en-US" sz="2800" i="1" dirty="0" smtClean="0"/>
              <a:t>idea </a:t>
            </a:r>
            <a:r>
              <a:rPr lang="en-GB" altLang="en-US" sz="2800" dirty="0" smtClean="0"/>
              <a:t>: </a:t>
            </a:r>
            <a:r>
              <a:rPr lang="en-GB" altLang="en-US" sz="2800" dirty="0"/>
              <a:t>Use approximation for rate </a:t>
            </a:r>
            <a:r>
              <a:rPr lang="en-GB" altLang="en-US" sz="2800" i="1" dirty="0">
                <a:solidFill>
                  <a:schemeClr val="tx1"/>
                </a:solidFill>
              </a:rPr>
              <a:t>R</a:t>
            </a:r>
            <a:r>
              <a:rPr lang="en-GB" altLang="en-US" sz="2800" dirty="0">
                <a:solidFill>
                  <a:schemeClr val="tx1"/>
                </a:solidFill>
              </a:rPr>
              <a:t>(</a:t>
            </a:r>
            <a:r>
              <a:rPr lang="en-GB" altLang="en-US" sz="2800" b="1" dirty="0">
                <a:solidFill>
                  <a:schemeClr val="tx1"/>
                </a:solidFill>
              </a:rPr>
              <a:t>P</a:t>
            </a:r>
            <a:r>
              <a:rPr lang="en-GB" altLang="en-US" sz="2800" baseline="-25000" dirty="0">
                <a:solidFill>
                  <a:schemeClr val="tx1"/>
                </a:solidFill>
              </a:rPr>
              <a:t>TX</a:t>
            </a:r>
            <a:r>
              <a:rPr lang="en-GB" altLang="en-US" sz="2800" dirty="0">
                <a:solidFill>
                  <a:schemeClr val="tx1"/>
                </a:solidFill>
              </a:rPr>
              <a:t>) </a:t>
            </a:r>
          </a:p>
          <a:p>
            <a:pPr marL="457200" indent="-457200">
              <a:buFont typeface="Arial" panose="020B0604020202020204" pitchFamily="34" charset="0"/>
              <a:buChar char="•"/>
            </a:pPr>
            <a:r>
              <a:rPr lang="en-GB" altLang="en-US" sz="2800" i="1" dirty="0">
                <a:solidFill>
                  <a:schemeClr val="tx1"/>
                </a:solidFill>
              </a:rPr>
              <a:t>Second </a:t>
            </a:r>
            <a:r>
              <a:rPr lang="en-GB" altLang="en-US" sz="2800" i="1" dirty="0" smtClean="0">
                <a:solidFill>
                  <a:schemeClr val="tx1"/>
                </a:solidFill>
              </a:rPr>
              <a:t>idea</a:t>
            </a:r>
            <a:r>
              <a:rPr lang="en-GB" altLang="en-US" sz="2800" dirty="0" smtClean="0">
                <a:solidFill>
                  <a:schemeClr val="tx1"/>
                </a:solidFill>
              </a:rPr>
              <a:t>: </a:t>
            </a:r>
            <a:r>
              <a:rPr lang="en-GB" altLang="en-US" sz="2800" dirty="0">
                <a:solidFill>
                  <a:schemeClr val="tx1"/>
                </a:solidFill>
              </a:rPr>
              <a:t>We adopt the </a:t>
            </a:r>
            <a:r>
              <a:rPr lang="en-GB" altLang="en-US" sz="2800" dirty="0" err="1">
                <a:solidFill>
                  <a:schemeClr val="tx1"/>
                </a:solidFill>
              </a:rPr>
              <a:t>Dinkelbach</a:t>
            </a:r>
            <a:r>
              <a:rPr lang="en-GB" altLang="en-US" sz="2800" dirty="0">
                <a:solidFill>
                  <a:schemeClr val="tx1"/>
                </a:solidFill>
              </a:rPr>
              <a:t> Method: </a:t>
            </a:r>
            <a:endParaRPr lang="en-GB" altLang="en-US" sz="2800" dirty="0"/>
          </a:p>
          <a:p>
            <a:pPr marL="1200150" lvl="1" indent="-457200">
              <a:buFont typeface="Arial" panose="020B0604020202020204" pitchFamily="34" charset="0"/>
              <a:buChar char="•"/>
            </a:pPr>
            <a:endParaRPr lang="en-GB" altLang="en-US" dirty="0">
              <a:solidFill>
                <a:schemeClr val="tx1"/>
              </a:solidFill>
              <a:latin typeface="+mn-lt"/>
            </a:endParaRPr>
          </a:p>
          <a:p>
            <a:pPr marL="1200150" lvl="1" indent="-457200">
              <a:buFont typeface="Arial" panose="020B0604020202020204" pitchFamily="34" charset="0"/>
              <a:buChar char="•"/>
            </a:pPr>
            <a:r>
              <a:rPr lang="en-GB" altLang="en-US" dirty="0">
                <a:solidFill>
                  <a:schemeClr val="tx1"/>
                </a:solidFill>
                <a:latin typeface="+mn-lt"/>
              </a:rPr>
              <a:t>Used to optimize the ratio of two functions</a:t>
            </a:r>
            <a:endParaRPr lang="en-GB" altLang="en-US" b="1" dirty="0">
              <a:solidFill>
                <a:schemeClr val="tx1"/>
              </a:solidFill>
              <a:latin typeface="+mn-lt"/>
            </a:endParaRPr>
          </a:p>
          <a:p>
            <a:pPr marL="1200150" lvl="1" indent="-457200" eaLnBrk="1" hangingPunct="1">
              <a:spcBef>
                <a:spcPct val="0"/>
              </a:spcBef>
              <a:buClrTx/>
              <a:buSzPct val="76000"/>
              <a:buFont typeface="Arial" panose="020B0604020202020204" pitchFamily="34" charset="0"/>
              <a:buChar char="•"/>
            </a:pPr>
            <a:r>
              <a:rPr lang="en-GB" altLang="en-US" sz="2500" dirty="0">
                <a:solidFill>
                  <a:schemeClr val="tx1"/>
                </a:solidFill>
                <a:latin typeface="+mn-lt"/>
              </a:rPr>
              <a:t>Use several iterations to find the optimum number of RF chains </a:t>
            </a:r>
            <a:r>
              <a:rPr lang="en-GB" altLang="en-US" sz="2500" i="1" dirty="0" err="1">
                <a:solidFill>
                  <a:schemeClr val="tx1"/>
                </a:solidFill>
                <a:latin typeface="+mn-lt"/>
              </a:rPr>
              <a:t>L</a:t>
            </a:r>
            <a:r>
              <a:rPr lang="en-GB" altLang="en-US" sz="2500" baseline="-25000" dirty="0" err="1">
                <a:solidFill>
                  <a:schemeClr val="tx1"/>
                </a:solidFill>
                <a:latin typeface="+mn-lt"/>
              </a:rPr>
              <a:t>T</a:t>
            </a:r>
            <a:r>
              <a:rPr lang="en-GB" altLang="en-US" sz="2500" baseline="30000" dirty="0" err="1">
                <a:solidFill>
                  <a:schemeClr val="tx1"/>
                </a:solidFill>
                <a:latin typeface="+mn-lt"/>
              </a:rPr>
              <a:t>opt</a:t>
            </a:r>
            <a:r>
              <a:rPr lang="en-GB" altLang="en-US" sz="2500" dirty="0">
                <a:solidFill>
                  <a:schemeClr val="tx1"/>
                </a:solidFill>
                <a:latin typeface="+mn-lt"/>
              </a:rPr>
              <a:t> and value of </a:t>
            </a:r>
            <a:r>
              <a:rPr lang="en-GB" altLang="en-US" sz="2500" b="1" dirty="0">
                <a:solidFill>
                  <a:schemeClr val="tx1"/>
                </a:solidFill>
                <a:latin typeface="+mn-lt"/>
              </a:rPr>
              <a:t>EE</a:t>
            </a:r>
          </a:p>
          <a:p>
            <a:pPr marL="457200" indent="-457200" eaLnBrk="1" hangingPunct="1">
              <a:spcBef>
                <a:spcPct val="0"/>
              </a:spcBef>
              <a:buClrTx/>
              <a:buSzPct val="76000"/>
              <a:buFont typeface="Arial" panose="020B0604020202020204" pitchFamily="34" charset="0"/>
              <a:buChar char="•"/>
            </a:pPr>
            <a:r>
              <a:rPr lang="en-GB" altLang="en-US" sz="2700" dirty="0">
                <a:solidFill>
                  <a:schemeClr val="tx1"/>
                </a:solidFill>
                <a:latin typeface="+mn-lt"/>
              </a:rPr>
              <a:t>Method much simpler than brute force but yields good Energy Efficient </a:t>
            </a:r>
            <a:r>
              <a:rPr lang="en-GB" altLang="en-US" sz="2700" dirty="0" smtClean="0">
                <a:solidFill>
                  <a:schemeClr val="tx1"/>
                </a:solidFill>
                <a:latin typeface="+mn-lt"/>
              </a:rPr>
              <a:t>solutions [4]</a:t>
            </a:r>
            <a:endParaRPr lang="en-GB" altLang="en-US" sz="2700" dirty="0">
              <a:solidFill>
                <a:schemeClr val="tx1"/>
              </a:solidFill>
              <a:latin typeface="+mn-lt"/>
            </a:endParaRPr>
          </a:p>
        </p:txBody>
      </p:sp>
      <p:pic>
        <p:nvPicPr>
          <p:cNvPr id="4" name="Picture 3"/>
          <p:cNvPicPr>
            <a:picLocks noChangeAspect="1"/>
          </p:cNvPicPr>
          <p:nvPr/>
        </p:nvPicPr>
        <p:blipFill>
          <a:blip r:embed="rId4"/>
          <a:stretch>
            <a:fillRect/>
          </a:stretch>
        </p:blipFill>
        <p:spPr>
          <a:xfrm>
            <a:off x="4308826" y="2132856"/>
            <a:ext cx="4163438" cy="486383"/>
          </a:xfrm>
          <a:prstGeom prst="rect">
            <a:avLst/>
          </a:prstGeom>
          <a:ln w="19050">
            <a:solidFill>
              <a:srgbClr val="808080"/>
            </a:solidFill>
          </a:ln>
        </p:spPr>
      </p:pic>
      <p:pic>
        <p:nvPicPr>
          <p:cNvPr id="8" name="Picture 4">
            <a:extLst>
              <a:ext uri="{FF2B5EF4-FFF2-40B4-BE49-F238E27FC236}">
                <a16:creationId xmlns:a16="http://schemas.microsoft.com/office/drawing/2014/main" id="{E86CE5F8-9C80-4E8F-9DD0-54EEDEFA03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78319" y="98425"/>
            <a:ext cx="922337" cy="927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TextBox 8">
            <a:extLst>
              <a:ext uri="{FF2B5EF4-FFF2-40B4-BE49-F238E27FC236}">
                <a16:creationId xmlns:a16="http://schemas.microsoft.com/office/drawing/2014/main" id="{C5D9524B-9BE8-4E82-9016-A9CEFC5792BD}"/>
              </a:ext>
            </a:extLst>
          </p:cNvPr>
          <p:cNvSpPr txBox="1"/>
          <p:nvPr/>
        </p:nvSpPr>
        <p:spPr>
          <a:xfrm>
            <a:off x="2207568" y="6237312"/>
            <a:ext cx="7992888" cy="400110"/>
          </a:xfrm>
          <a:prstGeom prst="rect">
            <a:avLst/>
          </a:prstGeom>
          <a:noFill/>
        </p:spPr>
        <p:txBody>
          <a:bodyPr wrap="square" rtlCol="0">
            <a:spAutoFit/>
          </a:bodyPr>
          <a:lstStyle/>
          <a:p>
            <a:pPr algn="ctr"/>
            <a:r>
              <a:rPr lang="en-GB" sz="1000" dirty="0" smtClean="0">
                <a:solidFill>
                  <a:schemeClr val="tx1"/>
                </a:solidFill>
              </a:rPr>
              <a:t>[4] Source</a:t>
            </a:r>
            <a:r>
              <a:rPr lang="en-GB" sz="1000" dirty="0">
                <a:solidFill>
                  <a:schemeClr val="tx1"/>
                </a:solidFill>
              </a:rPr>
              <a:t>: A. </a:t>
            </a:r>
            <a:r>
              <a:rPr lang="en-GB" sz="1000" dirty="0" smtClean="0">
                <a:solidFill>
                  <a:schemeClr val="tx1"/>
                </a:solidFill>
              </a:rPr>
              <a:t>Kaushik</a:t>
            </a:r>
            <a:r>
              <a:rPr lang="en-GB" sz="1000" dirty="0">
                <a:solidFill>
                  <a:schemeClr val="tx1"/>
                </a:solidFill>
              </a:rPr>
              <a:t> </a:t>
            </a:r>
            <a:r>
              <a:rPr lang="en-GB" sz="1000" dirty="0" smtClean="0">
                <a:solidFill>
                  <a:schemeClr val="tx1"/>
                </a:solidFill>
              </a:rPr>
              <a:t>et. Al, </a:t>
            </a:r>
            <a:r>
              <a:rPr lang="en-GB" sz="1000" dirty="0">
                <a:solidFill>
                  <a:schemeClr val="tx1"/>
                </a:solidFill>
              </a:rPr>
              <a:t>"Dynamic RF Chain Selection for Energy Efficient and Low Complexity Hybrid Beamforming in </a:t>
            </a:r>
            <a:r>
              <a:rPr lang="en-GB" sz="1000" dirty="0" err="1">
                <a:solidFill>
                  <a:schemeClr val="tx1"/>
                </a:solidFill>
              </a:rPr>
              <a:t>Millimeter</a:t>
            </a:r>
            <a:r>
              <a:rPr lang="en-GB" sz="1000" dirty="0">
                <a:solidFill>
                  <a:schemeClr val="tx1"/>
                </a:solidFill>
              </a:rPr>
              <a:t> Wave MIMO Systems," in IEEE Transactions on Green Communications and Networking, vol. 3, no. 4, pp. 886-900, Dec. </a:t>
            </a:r>
            <a:r>
              <a:rPr lang="en-GB" sz="1000" dirty="0" smtClean="0">
                <a:solidFill>
                  <a:schemeClr val="tx1"/>
                </a:solidFill>
              </a:rPr>
              <a:t>2019</a:t>
            </a:r>
            <a:endParaRPr lang="en-GB" sz="1000" dirty="0">
              <a:solidFill>
                <a:schemeClr val="tx1"/>
              </a:solidFill>
            </a:endParaRPr>
          </a:p>
        </p:txBody>
      </p:sp>
    </p:spTree>
    <p:extLst>
      <p:ext uri="{BB962C8B-B14F-4D97-AF65-F5344CB8AC3E}">
        <p14:creationId xmlns:p14="http://schemas.microsoft.com/office/powerpoint/2010/main" val="400820193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a:extLst>
              <a:ext uri="{FF2B5EF4-FFF2-40B4-BE49-F238E27FC236}">
                <a16:creationId xmlns:a16="http://schemas.microsoft.com/office/drawing/2014/main" id="{D6FA57F1-7D32-4ECD-84CE-569DC6579C2E}"/>
              </a:ext>
            </a:extLst>
          </p:cNvPr>
          <p:cNvSpPr>
            <a:spLocks noGrp="1"/>
          </p:cNvSpPr>
          <p:nvPr>
            <p:ph type="sldNum" sz="quarter" idx="12"/>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723900" algn="l"/>
                <a:tab pos="1447800" algn="l"/>
              </a:tabLst>
              <a:defRPr>
                <a:solidFill>
                  <a:schemeClr val="bg1"/>
                </a:solidFill>
                <a:latin typeface="Arial" panose="020B0604020202020204" pitchFamily="34" charset="0"/>
                <a:cs typeface="DejaVu Sans" charset="0"/>
              </a:defRPr>
            </a:lvl1pPr>
            <a:lvl2pPr>
              <a:tabLst>
                <a:tab pos="723900" algn="l"/>
                <a:tab pos="1447800" algn="l"/>
              </a:tabLst>
              <a:defRPr>
                <a:solidFill>
                  <a:schemeClr val="bg1"/>
                </a:solidFill>
                <a:latin typeface="Arial" panose="020B0604020202020204" pitchFamily="34" charset="0"/>
                <a:cs typeface="DejaVu Sans" charset="0"/>
              </a:defRPr>
            </a:lvl2pPr>
            <a:lvl3pPr>
              <a:tabLst>
                <a:tab pos="723900" algn="l"/>
                <a:tab pos="1447800" algn="l"/>
              </a:tabLst>
              <a:defRPr>
                <a:solidFill>
                  <a:schemeClr val="bg1"/>
                </a:solidFill>
                <a:latin typeface="Arial" panose="020B0604020202020204" pitchFamily="34" charset="0"/>
                <a:cs typeface="DejaVu Sans" charset="0"/>
              </a:defRPr>
            </a:lvl3pPr>
            <a:lvl4pPr>
              <a:tabLst>
                <a:tab pos="723900" algn="l"/>
                <a:tab pos="1447800" algn="l"/>
              </a:tabLst>
              <a:defRPr>
                <a:solidFill>
                  <a:schemeClr val="bg1"/>
                </a:solidFill>
                <a:latin typeface="Arial" panose="020B0604020202020204" pitchFamily="34" charset="0"/>
                <a:cs typeface="DejaVu Sans" charset="0"/>
              </a:defRPr>
            </a:lvl4pPr>
            <a:lvl5pPr>
              <a:tabLst>
                <a:tab pos="723900" algn="l"/>
                <a:tab pos="1447800" algn="l"/>
              </a:tabLst>
              <a:defRPr>
                <a:solidFill>
                  <a:schemeClr val="bg1"/>
                </a:solidFill>
                <a:latin typeface="Arial" panose="020B0604020202020204" pitchFamily="34" charset="0"/>
                <a:cs typeface="DejaVu Sans" charset="0"/>
              </a:defRPr>
            </a:lvl5pPr>
            <a:lvl6pPr marL="25146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6pPr>
            <a:lvl7pPr marL="29718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7pPr>
            <a:lvl8pPr marL="34290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8pPr>
            <a:lvl9pPr marL="38862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9pPr>
          </a:lstStyle>
          <a:p>
            <a:fld id="{93168370-D4B1-4095-80D6-4F38897A27DB}" type="slidenum">
              <a:rPr lang="en-GB" altLang="en-US" smtClean="0">
                <a:solidFill>
                  <a:srgbClr val="000000"/>
                </a:solidFill>
                <a:latin typeface="Gill Sans MT" panose="020B0502020104020203" pitchFamily="34" charset="0"/>
                <a:cs typeface="Arial" panose="020B0604020202020204" pitchFamily="34" charset="0"/>
              </a:rPr>
              <a:pPr/>
              <a:t>15</a:t>
            </a:fld>
            <a:endParaRPr lang="en-GB" altLang="en-US">
              <a:solidFill>
                <a:srgbClr val="000000"/>
              </a:solidFill>
              <a:latin typeface="Gill Sans MT" panose="020B0502020104020203" pitchFamily="34" charset="0"/>
              <a:cs typeface="Arial" panose="020B0604020202020204" pitchFamily="34" charset="0"/>
            </a:endParaRPr>
          </a:p>
        </p:txBody>
      </p:sp>
      <p:sp>
        <p:nvSpPr>
          <p:cNvPr id="6148" name="Text Box 2">
            <a:extLst>
              <a:ext uri="{FF2B5EF4-FFF2-40B4-BE49-F238E27FC236}">
                <a16:creationId xmlns:a16="http://schemas.microsoft.com/office/drawing/2014/main" id="{B49A9692-FBED-46EC-AE2D-502336F77437}"/>
              </a:ext>
            </a:extLst>
          </p:cNvPr>
          <p:cNvSpPr txBox="1">
            <a:spLocks noChangeArrowheads="1"/>
          </p:cNvSpPr>
          <p:nvPr/>
        </p:nvSpPr>
        <p:spPr bwMode="auto">
          <a:xfrm>
            <a:off x="1559496" y="152400"/>
            <a:ext cx="82296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Gill Sans MT" panose="020B0502020104020203" pitchFamily="34" charset="0"/>
                <a:cs typeface="DejaVu Sans" charset="0"/>
              </a:defRPr>
            </a:lvl1pPr>
            <a:lvl2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464653"/>
                </a:solidFill>
                <a:latin typeface="Gill Sans MT" panose="020B0502020104020203" pitchFamily="34" charset="0"/>
                <a:cs typeface="DejaVu Sans" charset="0"/>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ill Sans MT" panose="020B0502020104020203" pitchFamily="34" charset="0"/>
                <a:cs typeface="DejaVu Sans" charset="0"/>
              </a:defRPr>
            </a:lvl3pPr>
            <a:lvl4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Gill Sans MT" panose="020B0502020104020203" pitchFamily="34" charset="0"/>
                <a:cs typeface="DejaVu Sans" charset="0"/>
              </a:defRPr>
            </a:lvl4pPr>
            <a:lvl5pPr>
              <a:spcBef>
                <a:spcPts val="3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5pPr>
            <a:lvl6pPr marL="25146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6pPr>
            <a:lvl7pPr marL="29718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7pPr>
            <a:lvl8pPr marL="34290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8pPr>
            <a:lvl9pPr marL="38862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9pPr>
          </a:lstStyle>
          <a:p>
            <a:pPr eaLnBrk="1" hangingPunct="1">
              <a:spcBef>
                <a:spcPct val="0"/>
              </a:spcBef>
              <a:buClrTx/>
              <a:buFontTx/>
              <a:buNone/>
            </a:pPr>
            <a:r>
              <a:rPr lang="en-GB" altLang="en-US" sz="3200" dirty="0">
                <a:solidFill>
                  <a:srgbClr val="464653"/>
                </a:solidFill>
                <a:latin typeface="Bookman Old Style" panose="02050604050505020204" pitchFamily="18" charset="0"/>
              </a:rPr>
              <a:t>Simulation Settings</a:t>
            </a:r>
            <a:endParaRPr lang="en-GB" altLang="en-US" sz="3200" b="1" dirty="0">
              <a:solidFill>
                <a:srgbClr val="464653"/>
              </a:solidFill>
              <a:latin typeface="Bookman Old Style" panose="02050604050505020204" pitchFamily="18" charset="0"/>
            </a:endParaRPr>
          </a:p>
        </p:txBody>
      </p:sp>
      <p:pic>
        <p:nvPicPr>
          <p:cNvPr id="3" name="Picture 2"/>
          <p:cNvPicPr>
            <a:picLocks noChangeAspect="1"/>
          </p:cNvPicPr>
          <p:nvPr/>
        </p:nvPicPr>
        <p:blipFill>
          <a:blip r:embed="rId3"/>
          <a:stretch>
            <a:fillRect/>
          </a:stretch>
        </p:blipFill>
        <p:spPr>
          <a:xfrm>
            <a:off x="1775520" y="2492896"/>
            <a:ext cx="5544616" cy="3200922"/>
          </a:xfrm>
          <a:prstGeom prst="rect">
            <a:avLst/>
          </a:prstGeom>
          <a:ln w="19050">
            <a:solidFill>
              <a:schemeClr val="tx1"/>
            </a:solidFill>
          </a:ln>
        </p:spPr>
      </p:pic>
      <p:sp>
        <p:nvSpPr>
          <p:cNvPr id="8" name="Text Box 1">
            <a:extLst>
              <a:ext uri="{FF2B5EF4-FFF2-40B4-BE49-F238E27FC236}">
                <a16:creationId xmlns:a16="http://schemas.microsoft.com/office/drawing/2014/main" id="{D64A7C9B-FBE9-4355-8B04-4D9DD31972E5}"/>
              </a:ext>
            </a:extLst>
          </p:cNvPr>
          <p:cNvSpPr txBox="1">
            <a:spLocks noChangeArrowheads="1"/>
          </p:cNvSpPr>
          <p:nvPr/>
        </p:nvSpPr>
        <p:spPr bwMode="auto">
          <a:xfrm>
            <a:off x="1847528" y="1268760"/>
            <a:ext cx="8280920" cy="1483508"/>
          </a:xfrm>
          <a:prstGeom prst="rect">
            <a:avLst/>
          </a:prstGeom>
          <a:noFill/>
          <a:ln w="19050">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68288" indent="-268288">
              <a:spcBef>
                <a:spcPts val="6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600">
                <a:solidFill>
                  <a:srgbClr val="000000"/>
                </a:solidFill>
                <a:latin typeface="Gill Sans MT" panose="020B0502020104020203" pitchFamily="34" charset="0"/>
                <a:cs typeface="DejaVu Sans" charset="0"/>
              </a:defRPr>
            </a:lvl1pPr>
            <a:lvl2pPr>
              <a:spcBef>
                <a:spcPts val="5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300">
                <a:solidFill>
                  <a:srgbClr val="464653"/>
                </a:solidFill>
                <a:latin typeface="Gill Sans MT" panose="020B0502020104020203" pitchFamily="34" charset="0"/>
                <a:cs typeface="DejaVu Sans" charset="0"/>
              </a:defRPr>
            </a:lvl2pPr>
            <a:lvl3pPr>
              <a:spcBef>
                <a:spcPts val="5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000000"/>
                </a:solidFill>
                <a:latin typeface="Gill Sans MT" panose="020B0502020104020203" pitchFamily="34" charset="0"/>
                <a:cs typeface="DejaVu Sans" charset="0"/>
              </a:defRPr>
            </a:lvl3pPr>
            <a:lvl4pPr>
              <a:spcBef>
                <a:spcPts val="4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rgbClr val="000000"/>
                </a:solidFill>
                <a:latin typeface="Gill Sans MT" panose="020B0502020104020203" pitchFamily="34" charset="0"/>
                <a:cs typeface="DejaVu Sans" charset="0"/>
              </a:defRPr>
            </a:lvl4pPr>
            <a:lvl5pPr>
              <a:spcBef>
                <a:spcPts val="3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000000"/>
                </a:solidFill>
                <a:latin typeface="Gill Sans MT" panose="020B0502020104020203" pitchFamily="34" charset="0"/>
                <a:cs typeface="DejaVu Sans" charset="0"/>
              </a:defRPr>
            </a:lvl5pPr>
            <a:lvl6pPr marL="2514600" indent="-228600" defTabSz="449263" eaLnBrk="0" fontAlgn="base" hangingPunct="0">
              <a:spcBef>
                <a:spcPts val="30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000000"/>
                </a:solidFill>
                <a:latin typeface="Gill Sans MT" panose="020B0502020104020203" pitchFamily="34" charset="0"/>
                <a:cs typeface="DejaVu Sans" charset="0"/>
              </a:defRPr>
            </a:lvl6pPr>
            <a:lvl7pPr marL="2971800" indent="-228600" defTabSz="449263" eaLnBrk="0" fontAlgn="base" hangingPunct="0">
              <a:spcBef>
                <a:spcPts val="30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000000"/>
                </a:solidFill>
                <a:latin typeface="Gill Sans MT" panose="020B0502020104020203" pitchFamily="34" charset="0"/>
                <a:cs typeface="DejaVu Sans" charset="0"/>
              </a:defRPr>
            </a:lvl7pPr>
            <a:lvl8pPr marL="3429000" indent="-228600" defTabSz="449263" eaLnBrk="0" fontAlgn="base" hangingPunct="0">
              <a:spcBef>
                <a:spcPts val="30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000000"/>
                </a:solidFill>
                <a:latin typeface="Gill Sans MT" panose="020B0502020104020203" pitchFamily="34" charset="0"/>
                <a:cs typeface="DejaVu Sans" charset="0"/>
              </a:defRPr>
            </a:lvl8pPr>
            <a:lvl9pPr marL="3886200" indent="-228600" defTabSz="449263" eaLnBrk="0" fontAlgn="base" hangingPunct="0">
              <a:spcBef>
                <a:spcPts val="30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000000"/>
                </a:solidFill>
                <a:latin typeface="Gill Sans MT" panose="020B0502020104020203" pitchFamily="34" charset="0"/>
                <a:cs typeface="DejaVu Sans" charset="0"/>
              </a:defRPr>
            </a:lvl9pPr>
          </a:lstStyle>
          <a:p>
            <a:pPr marL="0" indent="0" eaLnBrk="1" hangingPunct="1">
              <a:spcBef>
                <a:spcPct val="0"/>
              </a:spcBef>
              <a:buClr>
                <a:srgbClr val="727CA3"/>
              </a:buClr>
              <a:buSzPct val="76000"/>
            </a:pPr>
            <a:r>
              <a:rPr lang="en-GB" altLang="en-US" sz="2400" dirty="0">
                <a:solidFill>
                  <a:schemeClr val="tx1"/>
                </a:solidFill>
                <a:latin typeface="Arial" panose="020B0604020202020204" pitchFamily="34" charset="0"/>
              </a:rPr>
              <a:t>Simulated a single user MIMO system using 1000 Monte Carlo Runs  with </a:t>
            </a:r>
            <a:r>
              <a:rPr lang="en-GB" altLang="en-US" sz="2400" i="1" dirty="0">
                <a:solidFill>
                  <a:schemeClr val="tx1"/>
                </a:solidFill>
                <a:latin typeface="Arial" panose="020B0604020202020204" pitchFamily="34" charset="0"/>
              </a:rPr>
              <a:t>N</a:t>
            </a:r>
            <a:r>
              <a:rPr lang="en-GB" altLang="en-US" sz="2400" baseline="-25000" dirty="0">
                <a:solidFill>
                  <a:schemeClr val="tx1"/>
                </a:solidFill>
                <a:latin typeface="Arial" panose="020B0604020202020204" pitchFamily="34" charset="0"/>
              </a:rPr>
              <a:t>T</a:t>
            </a:r>
            <a:r>
              <a:rPr lang="en-GB" altLang="en-US" sz="2400" dirty="0">
                <a:solidFill>
                  <a:schemeClr val="tx1"/>
                </a:solidFill>
                <a:latin typeface="Arial" panose="020B0604020202020204" pitchFamily="34" charset="0"/>
              </a:rPr>
              <a:t>=32 and </a:t>
            </a:r>
            <a:r>
              <a:rPr lang="en-GB" altLang="en-US" sz="2400" i="1" dirty="0">
                <a:solidFill>
                  <a:schemeClr val="tx1"/>
                </a:solidFill>
                <a:latin typeface="Arial" panose="020B0604020202020204" pitchFamily="34" charset="0"/>
              </a:rPr>
              <a:t>N</a:t>
            </a:r>
            <a:r>
              <a:rPr lang="en-GB" altLang="en-US" sz="2400" baseline="-25000" dirty="0">
                <a:solidFill>
                  <a:schemeClr val="tx1"/>
                </a:solidFill>
                <a:latin typeface="Arial" panose="020B0604020202020204" pitchFamily="34" charset="0"/>
              </a:rPr>
              <a:t>R</a:t>
            </a:r>
            <a:r>
              <a:rPr lang="en-GB" altLang="en-US" sz="2400" dirty="0">
                <a:solidFill>
                  <a:schemeClr val="tx1"/>
                </a:solidFill>
                <a:latin typeface="Arial" panose="020B0604020202020204" pitchFamily="34" charset="0"/>
              </a:rPr>
              <a:t>=8 antennas</a:t>
            </a:r>
          </a:p>
          <a:p>
            <a:pPr marL="0" indent="0" eaLnBrk="1" hangingPunct="1">
              <a:spcBef>
                <a:spcPct val="0"/>
              </a:spcBef>
              <a:buClr>
                <a:srgbClr val="727CA3"/>
              </a:buClr>
              <a:buSzPct val="76000"/>
            </a:pPr>
            <a:endParaRPr lang="en-GB" altLang="en-US" sz="2800" dirty="0">
              <a:solidFill>
                <a:schemeClr val="tx1"/>
              </a:solidFill>
              <a:latin typeface="Arial" panose="020B0604020202020204" pitchFamily="34" charset="0"/>
            </a:endParaRPr>
          </a:p>
        </p:txBody>
      </p:sp>
      <p:sp>
        <p:nvSpPr>
          <p:cNvPr id="7" name="Text Box 1">
            <a:extLst>
              <a:ext uri="{FF2B5EF4-FFF2-40B4-BE49-F238E27FC236}">
                <a16:creationId xmlns:a16="http://schemas.microsoft.com/office/drawing/2014/main" id="{D64A7C9B-FBE9-4355-8B04-4D9DD31972E5}"/>
              </a:ext>
            </a:extLst>
          </p:cNvPr>
          <p:cNvSpPr txBox="1">
            <a:spLocks noChangeArrowheads="1"/>
          </p:cNvSpPr>
          <p:nvPr/>
        </p:nvSpPr>
        <p:spPr bwMode="auto">
          <a:xfrm>
            <a:off x="7627941" y="2492896"/>
            <a:ext cx="2572515" cy="3096344"/>
          </a:xfrm>
          <a:prstGeom prst="rect">
            <a:avLst/>
          </a:prstGeom>
          <a:noFill/>
          <a:ln w="1905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68288" indent="-268288">
              <a:spcBef>
                <a:spcPts val="6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600">
                <a:solidFill>
                  <a:srgbClr val="000000"/>
                </a:solidFill>
                <a:latin typeface="Gill Sans MT" panose="020B0502020104020203" pitchFamily="34" charset="0"/>
                <a:cs typeface="DejaVu Sans" charset="0"/>
              </a:defRPr>
            </a:lvl1pPr>
            <a:lvl2pPr>
              <a:spcBef>
                <a:spcPts val="5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300">
                <a:solidFill>
                  <a:srgbClr val="464653"/>
                </a:solidFill>
                <a:latin typeface="Gill Sans MT" panose="020B0502020104020203" pitchFamily="34" charset="0"/>
                <a:cs typeface="DejaVu Sans" charset="0"/>
              </a:defRPr>
            </a:lvl2pPr>
            <a:lvl3pPr>
              <a:spcBef>
                <a:spcPts val="5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000000"/>
                </a:solidFill>
                <a:latin typeface="Gill Sans MT" panose="020B0502020104020203" pitchFamily="34" charset="0"/>
                <a:cs typeface="DejaVu Sans" charset="0"/>
              </a:defRPr>
            </a:lvl3pPr>
            <a:lvl4pPr>
              <a:spcBef>
                <a:spcPts val="4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rgbClr val="000000"/>
                </a:solidFill>
                <a:latin typeface="Gill Sans MT" panose="020B0502020104020203" pitchFamily="34" charset="0"/>
                <a:cs typeface="DejaVu Sans" charset="0"/>
              </a:defRPr>
            </a:lvl4pPr>
            <a:lvl5pPr>
              <a:spcBef>
                <a:spcPts val="3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000000"/>
                </a:solidFill>
                <a:latin typeface="Gill Sans MT" panose="020B0502020104020203" pitchFamily="34" charset="0"/>
                <a:cs typeface="DejaVu Sans" charset="0"/>
              </a:defRPr>
            </a:lvl5pPr>
            <a:lvl6pPr marL="2514600" indent="-228600" defTabSz="449263" eaLnBrk="0" fontAlgn="base" hangingPunct="0">
              <a:spcBef>
                <a:spcPts val="30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000000"/>
                </a:solidFill>
                <a:latin typeface="Gill Sans MT" panose="020B0502020104020203" pitchFamily="34" charset="0"/>
                <a:cs typeface="DejaVu Sans" charset="0"/>
              </a:defRPr>
            </a:lvl6pPr>
            <a:lvl7pPr marL="2971800" indent="-228600" defTabSz="449263" eaLnBrk="0" fontAlgn="base" hangingPunct="0">
              <a:spcBef>
                <a:spcPts val="30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000000"/>
                </a:solidFill>
                <a:latin typeface="Gill Sans MT" panose="020B0502020104020203" pitchFamily="34" charset="0"/>
                <a:cs typeface="DejaVu Sans" charset="0"/>
              </a:defRPr>
            </a:lvl7pPr>
            <a:lvl8pPr marL="3429000" indent="-228600" defTabSz="449263" eaLnBrk="0" fontAlgn="base" hangingPunct="0">
              <a:spcBef>
                <a:spcPts val="30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000000"/>
                </a:solidFill>
                <a:latin typeface="Gill Sans MT" panose="020B0502020104020203" pitchFamily="34" charset="0"/>
                <a:cs typeface="DejaVu Sans" charset="0"/>
              </a:defRPr>
            </a:lvl8pPr>
            <a:lvl9pPr marL="3886200" indent="-228600" defTabSz="449263" eaLnBrk="0" fontAlgn="base" hangingPunct="0">
              <a:spcBef>
                <a:spcPts val="30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000000"/>
                </a:solidFill>
                <a:latin typeface="Gill Sans MT" panose="020B0502020104020203" pitchFamily="34" charset="0"/>
                <a:cs typeface="DejaVu Sans" charset="0"/>
              </a:defRPr>
            </a:lvl9pPr>
          </a:lstStyle>
          <a:p>
            <a:pPr marL="0" indent="0" eaLnBrk="1" hangingPunct="1">
              <a:spcBef>
                <a:spcPct val="0"/>
              </a:spcBef>
              <a:buClr>
                <a:srgbClr val="727CA3"/>
              </a:buClr>
              <a:buSzPct val="76000"/>
            </a:pPr>
            <a:r>
              <a:rPr lang="en-GB" altLang="en-US" sz="2400" u="sng" dirty="0">
                <a:solidFill>
                  <a:schemeClr val="tx1"/>
                </a:solidFill>
                <a:latin typeface="Arial" panose="020B0604020202020204" pitchFamily="34" charset="0"/>
              </a:rPr>
              <a:t>Systems Studied:</a:t>
            </a:r>
          </a:p>
          <a:p>
            <a:pPr marL="457200" indent="-457200" eaLnBrk="1" hangingPunct="1">
              <a:spcBef>
                <a:spcPct val="0"/>
              </a:spcBef>
              <a:buClr>
                <a:srgbClr val="727CA3"/>
              </a:buClr>
              <a:buSzPct val="76000"/>
              <a:buFont typeface="+mj-lt"/>
              <a:buAutoNum type="arabicPeriod"/>
            </a:pPr>
            <a:r>
              <a:rPr lang="en-GB" altLang="en-US" sz="2400" b="1" dirty="0">
                <a:solidFill>
                  <a:schemeClr val="accent5">
                    <a:lumMod val="75000"/>
                  </a:schemeClr>
                </a:solidFill>
                <a:latin typeface="Arial" panose="020B0604020202020204" pitchFamily="34" charset="0"/>
              </a:rPr>
              <a:t>Brute Force</a:t>
            </a:r>
          </a:p>
          <a:p>
            <a:pPr marL="457200" indent="-457200" eaLnBrk="1" hangingPunct="1">
              <a:spcBef>
                <a:spcPct val="0"/>
              </a:spcBef>
              <a:buClr>
                <a:srgbClr val="727CA3"/>
              </a:buClr>
              <a:buSzPct val="76000"/>
              <a:buFont typeface="+mj-lt"/>
              <a:buAutoNum type="arabicPeriod"/>
            </a:pPr>
            <a:r>
              <a:rPr lang="en-GB" altLang="en-US" sz="2400" b="1" dirty="0" err="1">
                <a:solidFill>
                  <a:srgbClr val="00B050"/>
                </a:solidFill>
                <a:latin typeface="Arial" panose="020B0604020202020204" pitchFamily="34" charset="0"/>
              </a:rPr>
              <a:t>Dinkelbach</a:t>
            </a:r>
            <a:endParaRPr lang="en-GB" altLang="en-US" sz="2400" b="1" dirty="0">
              <a:solidFill>
                <a:srgbClr val="00B050"/>
              </a:solidFill>
              <a:latin typeface="Arial" panose="020B0604020202020204" pitchFamily="34" charset="0"/>
            </a:endParaRPr>
          </a:p>
          <a:p>
            <a:pPr marL="457200" indent="-457200" eaLnBrk="1" hangingPunct="1">
              <a:spcBef>
                <a:spcPct val="0"/>
              </a:spcBef>
              <a:buClr>
                <a:srgbClr val="727CA3"/>
              </a:buClr>
              <a:buSzPct val="76000"/>
              <a:buFont typeface="+mj-lt"/>
              <a:buAutoNum type="arabicPeriod"/>
            </a:pPr>
            <a:r>
              <a:rPr lang="en-GB" altLang="en-US" sz="2400" b="1" dirty="0">
                <a:solidFill>
                  <a:schemeClr val="tx1"/>
                </a:solidFill>
                <a:latin typeface="Arial" panose="020B0604020202020204" pitchFamily="34" charset="0"/>
              </a:rPr>
              <a:t>Analog</a:t>
            </a:r>
            <a:r>
              <a:rPr lang="en-GB" altLang="en-US" sz="2400" dirty="0">
                <a:solidFill>
                  <a:schemeClr val="tx1"/>
                </a:solidFill>
                <a:latin typeface="Arial" panose="020B0604020202020204" pitchFamily="34" charset="0"/>
              </a:rPr>
              <a:t> – 1 RF chain</a:t>
            </a:r>
          </a:p>
          <a:p>
            <a:pPr marL="457200" indent="-457200" eaLnBrk="1" hangingPunct="1">
              <a:spcBef>
                <a:spcPct val="0"/>
              </a:spcBef>
              <a:buClr>
                <a:srgbClr val="727CA3"/>
              </a:buClr>
              <a:buSzPct val="76000"/>
              <a:buFont typeface="+mj-lt"/>
              <a:buAutoNum type="arabicPeriod"/>
            </a:pPr>
            <a:r>
              <a:rPr lang="en-GB" altLang="en-US" sz="2400" b="1" dirty="0">
                <a:solidFill>
                  <a:schemeClr val="tx1"/>
                </a:solidFill>
                <a:latin typeface="Arial" panose="020B0604020202020204" pitchFamily="34" charset="0"/>
              </a:rPr>
              <a:t>Digital</a:t>
            </a:r>
            <a:r>
              <a:rPr lang="en-GB" altLang="en-US" sz="2400" dirty="0">
                <a:solidFill>
                  <a:schemeClr val="tx1"/>
                </a:solidFill>
                <a:latin typeface="Arial" panose="020B0604020202020204" pitchFamily="34" charset="0"/>
              </a:rPr>
              <a:t> – One RF chain per antenna</a:t>
            </a:r>
          </a:p>
          <a:p>
            <a:pPr marL="0" indent="0" eaLnBrk="1" hangingPunct="1">
              <a:spcBef>
                <a:spcPct val="0"/>
              </a:spcBef>
              <a:buClr>
                <a:srgbClr val="727CA3"/>
              </a:buClr>
              <a:buSzPct val="76000"/>
            </a:pPr>
            <a:endParaRPr lang="en-GB" altLang="en-US" sz="2800" dirty="0">
              <a:solidFill>
                <a:schemeClr val="tx1"/>
              </a:solidFill>
              <a:latin typeface="Arial" panose="020B0604020202020204" pitchFamily="34" charset="0"/>
            </a:endParaRPr>
          </a:p>
        </p:txBody>
      </p:sp>
      <p:pic>
        <p:nvPicPr>
          <p:cNvPr id="9" name="Picture 4">
            <a:extLst>
              <a:ext uri="{FF2B5EF4-FFF2-40B4-BE49-F238E27FC236}">
                <a16:creationId xmlns:a16="http://schemas.microsoft.com/office/drawing/2014/main" id="{E86CE5F8-9C80-4E8F-9DD0-54EEDEFA03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78319" y="98425"/>
            <a:ext cx="922337" cy="927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27872471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a:extLst>
              <a:ext uri="{FF2B5EF4-FFF2-40B4-BE49-F238E27FC236}">
                <a16:creationId xmlns:a16="http://schemas.microsoft.com/office/drawing/2014/main" id="{D6FA57F1-7D32-4ECD-84CE-569DC6579C2E}"/>
              </a:ext>
            </a:extLst>
          </p:cNvPr>
          <p:cNvSpPr>
            <a:spLocks noGrp="1"/>
          </p:cNvSpPr>
          <p:nvPr>
            <p:ph type="sldNum" sz="quarter" idx="12"/>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723900" algn="l"/>
                <a:tab pos="1447800" algn="l"/>
              </a:tabLst>
              <a:defRPr>
                <a:solidFill>
                  <a:schemeClr val="bg1"/>
                </a:solidFill>
                <a:latin typeface="Arial" panose="020B0604020202020204" pitchFamily="34" charset="0"/>
                <a:cs typeface="DejaVu Sans" charset="0"/>
              </a:defRPr>
            </a:lvl1pPr>
            <a:lvl2pPr>
              <a:tabLst>
                <a:tab pos="723900" algn="l"/>
                <a:tab pos="1447800" algn="l"/>
              </a:tabLst>
              <a:defRPr>
                <a:solidFill>
                  <a:schemeClr val="bg1"/>
                </a:solidFill>
                <a:latin typeface="Arial" panose="020B0604020202020204" pitchFamily="34" charset="0"/>
                <a:cs typeface="DejaVu Sans" charset="0"/>
              </a:defRPr>
            </a:lvl2pPr>
            <a:lvl3pPr>
              <a:tabLst>
                <a:tab pos="723900" algn="l"/>
                <a:tab pos="1447800" algn="l"/>
              </a:tabLst>
              <a:defRPr>
                <a:solidFill>
                  <a:schemeClr val="bg1"/>
                </a:solidFill>
                <a:latin typeface="Arial" panose="020B0604020202020204" pitchFamily="34" charset="0"/>
                <a:cs typeface="DejaVu Sans" charset="0"/>
              </a:defRPr>
            </a:lvl3pPr>
            <a:lvl4pPr>
              <a:tabLst>
                <a:tab pos="723900" algn="l"/>
                <a:tab pos="1447800" algn="l"/>
              </a:tabLst>
              <a:defRPr>
                <a:solidFill>
                  <a:schemeClr val="bg1"/>
                </a:solidFill>
                <a:latin typeface="Arial" panose="020B0604020202020204" pitchFamily="34" charset="0"/>
                <a:cs typeface="DejaVu Sans" charset="0"/>
              </a:defRPr>
            </a:lvl4pPr>
            <a:lvl5pPr>
              <a:tabLst>
                <a:tab pos="723900" algn="l"/>
                <a:tab pos="1447800" algn="l"/>
              </a:tabLst>
              <a:defRPr>
                <a:solidFill>
                  <a:schemeClr val="bg1"/>
                </a:solidFill>
                <a:latin typeface="Arial" panose="020B0604020202020204" pitchFamily="34" charset="0"/>
                <a:cs typeface="DejaVu Sans" charset="0"/>
              </a:defRPr>
            </a:lvl5pPr>
            <a:lvl6pPr marL="25146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6pPr>
            <a:lvl7pPr marL="29718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7pPr>
            <a:lvl8pPr marL="34290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8pPr>
            <a:lvl9pPr marL="38862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9pPr>
          </a:lstStyle>
          <a:p>
            <a:fld id="{93168370-D4B1-4095-80D6-4F38897A27DB}" type="slidenum">
              <a:rPr lang="en-GB" altLang="en-US" smtClean="0">
                <a:solidFill>
                  <a:srgbClr val="000000"/>
                </a:solidFill>
                <a:latin typeface="Gill Sans MT" panose="020B0502020104020203" pitchFamily="34" charset="0"/>
                <a:cs typeface="Arial" panose="020B0604020202020204" pitchFamily="34" charset="0"/>
              </a:rPr>
              <a:pPr/>
              <a:t>16</a:t>
            </a:fld>
            <a:endParaRPr lang="en-GB" altLang="en-US">
              <a:solidFill>
                <a:srgbClr val="000000"/>
              </a:solidFill>
              <a:latin typeface="Gill Sans MT" panose="020B0502020104020203" pitchFamily="34" charset="0"/>
              <a:cs typeface="Arial" panose="020B0604020202020204" pitchFamily="34" charset="0"/>
            </a:endParaRPr>
          </a:p>
        </p:txBody>
      </p:sp>
      <p:sp>
        <p:nvSpPr>
          <p:cNvPr id="6148" name="Text Box 2">
            <a:extLst>
              <a:ext uri="{FF2B5EF4-FFF2-40B4-BE49-F238E27FC236}">
                <a16:creationId xmlns:a16="http://schemas.microsoft.com/office/drawing/2014/main" id="{B49A9692-FBED-46EC-AE2D-502336F77437}"/>
              </a:ext>
            </a:extLst>
          </p:cNvPr>
          <p:cNvSpPr txBox="1">
            <a:spLocks noChangeArrowheads="1"/>
          </p:cNvSpPr>
          <p:nvPr/>
        </p:nvSpPr>
        <p:spPr bwMode="auto">
          <a:xfrm>
            <a:off x="1981200" y="152400"/>
            <a:ext cx="82296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Gill Sans MT" panose="020B0502020104020203" pitchFamily="34" charset="0"/>
                <a:cs typeface="DejaVu Sans" charset="0"/>
              </a:defRPr>
            </a:lvl1pPr>
            <a:lvl2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464653"/>
                </a:solidFill>
                <a:latin typeface="Gill Sans MT" panose="020B0502020104020203" pitchFamily="34" charset="0"/>
                <a:cs typeface="DejaVu Sans" charset="0"/>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ill Sans MT" panose="020B0502020104020203" pitchFamily="34" charset="0"/>
                <a:cs typeface="DejaVu Sans" charset="0"/>
              </a:defRPr>
            </a:lvl3pPr>
            <a:lvl4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Gill Sans MT" panose="020B0502020104020203" pitchFamily="34" charset="0"/>
                <a:cs typeface="DejaVu Sans" charset="0"/>
              </a:defRPr>
            </a:lvl4pPr>
            <a:lvl5pPr>
              <a:spcBef>
                <a:spcPts val="3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5pPr>
            <a:lvl6pPr marL="25146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6pPr>
            <a:lvl7pPr marL="29718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7pPr>
            <a:lvl8pPr marL="34290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8pPr>
            <a:lvl9pPr marL="38862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9pPr>
          </a:lstStyle>
          <a:p>
            <a:pPr eaLnBrk="1" hangingPunct="1">
              <a:spcBef>
                <a:spcPct val="0"/>
              </a:spcBef>
              <a:buClrTx/>
              <a:buFontTx/>
              <a:buNone/>
            </a:pPr>
            <a:r>
              <a:rPr lang="en-GB" altLang="en-US" sz="3200" dirty="0" err="1">
                <a:solidFill>
                  <a:srgbClr val="464653"/>
                </a:solidFill>
                <a:latin typeface="Bookman Old Style" panose="02050604050505020204" pitchFamily="18" charset="0"/>
              </a:rPr>
              <a:t>Dinkelbach</a:t>
            </a:r>
            <a:r>
              <a:rPr lang="en-GB" altLang="en-US" sz="3200" dirty="0">
                <a:solidFill>
                  <a:srgbClr val="464653"/>
                </a:solidFill>
                <a:latin typeface="Bookman Old Style" panose="02050604050505020204" pitchFamily="18" charset="0"/>
              </a:rPr>
              <a:t> Convergence Results</a:t>
            </a:r>
            <a:endParaRPr lang="en-GB" altLang="en-US" sz="3200" b="1" dirty="0">
              <a:solidFill>
                <a:srgbClr val="464653"/>
              </a:solidFill>
              <a:latin typeface="Bookman Old Style" panose="02050604050505020204" pitchFamily="18" charset="0"/>
            </a:endParaRPr>
          </a:p>
        </p:txBody>
      </p:sp>
      <p:sp>
        <p:nvSpPr>
          <p:cNvPr id="11" name="Content Placeholder 2">
            <a:extLst>
              <a:ext uri="{FF2B5EF4-FFF2-40B4-BE49-F238E27FC236}">
                <a16:creationId xmlns:a16="http://schemas.microsoft.com/office/drawing/2014/main" id="{C990616C-FC5D-4757-922F-72109ABACB0E}"/>
              </a:ext>
            </a:extLst>
          </p:cNvPr>
          <p:cNvSpPr txBox="1">
            <a:spLocks/>
          </p:cNvSpPr>
          <p:nvPr/>
        </p:nvSpPr>
        <p:spPr bwMode="auto">
          <a:xfrm>
            <a:off x="3143673" y="5301208"/>
            <a:ext cx="5760639" cy="877218"/>
          </a:xfrm>
          <a:prstGeom prst="rect">
            <a:avLst/>
          </a:prstGeom>
          <a:noFill/>
          <a:ln w="19050">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spcBef>
                <a:spcPts val="600"/>
              </a:spcBef>
              <a:buClr>
                <a:srgbClr val="000000"/>
              </a:buClr>
              <a:buSzPct val="100000"/>
              <a:buFont typeface="Times New Roman" panose="02020603050405020304" pitchFamily="18" charset="0"/>
              <a:defRPr sz="2600">
                <a:solidFill>
                  <a:srgbClr val="000000"/>
                </a:solidFill>
                <a:latin typeface="Gill Sans MT" panose="020B0502020104020203" pitchFamily="34" charset="0"/>
                <a:cs typeface="DejaVu Sans" charset="0"/>
              </a:defRPr>
            </a:lvl1pPr>
            <a:lvl2pPr>
              <a:spcBef>
                <a:spcPts val="500"/>
              </a:spcBef>
              <a:buClr>
                <a:srgbClr val="000000"/>
              </a:buClr>
              <a:buSzPct val="100000"/>
              <a:buFont typeface="Times New Roman" panose="02020603050405020304" pitchFamily="18" charset="0"/>
              <a:defRPr sz="2300">
                <a:solidFill>
                  <a:srgbClr val="464653"/>
                </a:solidFill>
                <a:latin typeface="Gill Sans MT" panose="020B0502020104020203" pitchFamily="34" charset="0"/>
                <a:cs typeface="DejaVu Sans" charset="0"/>
              </a:defRPr>
            </a:lvl2pPr>
            <a:lvl3pPr>
              <a:spcBef>
                <a:spcPts val="500"/>
              </a:spcBef>
              <a:buClr>
                <a:srgbClr val="000000"/>
              </a:buClr>
              <a:buSzPct val="100000"/>
              <a:buFont typeface="Times New Roman" panose="02020603050405020304" pitchFamily="18" charset="0"/>
              <a:defRPr sz="2000">
                <a:solidFill>
                  <a:srgbClr val="000000"/>
                </a:solidFill>
                <a:latin typeface="Gill Sans MT" panose="020B0502020104020203" pitchFamily="34" charset="0"/>
                <a:cs typeface="DejaVu Sans" charset="0"/>
              </a:defRPr>
            </a:lvl3pPr>
            <a:lvl4pPr>
              <a:spcBef>
                <a:spcPts val="400"/>
              </a:spcBef>
              <a:buClr>
                <a:srgbClr val="000000"/>
              </a:buClr>
              <a:buSzPct val="100000"/>
              <a:buFont typeface="Times New Roman" panose="02020603050405020304" pitchFamily="18" charset="0"/>
              <a:defRPr>
                <a:solidFill>
                  <a:srgbClr val="000000"/>
                </a:solidFill>
                <a:latin typeface="Gill Sans MT" panose="020B0502020104020203" pitchFamily="34" charset="0"/>
                <a:cs typeface="DejaVu Sans" charset="0"/>
              </a:defRPr>
            </a:lvl4pPr>
            <a:lvl5pPr>
              <a:spcBef>
                <a:spcPts val="300"/>
              </a:spcBef>
              <a:buClr>
                <a:srgbClr val="000000"/>
              </a:buClr>
              <a:buSzPct val="100000"/>
              <a:buFont typeface="Times New Roman" panose="02020603050405020304" pitchFamily="18" charset="0"/>
              <a:defRPr sz="1600">
                <a:solidFill>
                  <a:srgbClr val="000000"/>
                </a:solidFill>
                <a:latin typeface="Gill Sans MT" panose="020B0502020104020203" pitchFamily="34" charset="0"/>
                <a:cs typeface="DejaVu Sans" charset="0"/>
              </a:defRPr>
            </a:lvl5pPr>
            <a:lvl6pPr marL="2514600" indent="-228600" defTabSz="449263" eaLnBrk="0" fontAlgn="base" hangingPunct="0">
              <a:spcBef>
                <a:spcPts val="300"/>
              </a:spcBef>
              <a:spcAft>
                <a:spcPct val="0"/>
              </a:spcAft>
              <a:buClr>
                <a:srgbClr val="000000"/>
              </a:buClr>
              <a:buSzPct val="100000"/>
              <a:buFont typeface="Times New Roman" panose="02020603050405020304" pitchFamily="18" charset="0"/>
              <a:defRPr sz="1600">
                <a:solidFill>
                  <a:srgbClr val="000000"/>
                </a:solidFill>
                <a:latin typeface="Gill Sans MT" panose="020B0502020104020203" pitchFamily="34" charset="0"/>
                <a:cs typeface="DejaVu Sans" charset="0"/>
              </a:defRPr>
            </a:lvl6pPr>
            <a:lvl7pPr marL="2971800" indent="-228600" defTabSz="449263" eaLnBrk="0" fontAlgn="base" hangingPunct="0">
              <a:spcBef>
                <a:spcPts val="300"/>
              </a:spcBef>
              <a:spcAft>
                <a:spcPct val="0"/>
              </a:spcAft>
              <a:buClr>
                <a:srgbClr val="000000"/>
              </a:buClr>
              <a:buSzPct val="100000"/>
              <a:buFont typeface="Times New Roman" panose="02020603050405020304" pitchFamily="18" charset="0"/>
              <a:defRPr sz="1600">
                <a:solidFill>
                  <a:srgbClr val="000000"/>
                </a:solidFill>
                <a:latin typeface="Gill Sans MT" panose="020B0502020104020203" pitchFamily="34" charset="0"/>
                <a:cs typeface="DejaVu Sans" charset="0"/>
              </a:defRPr>
            </a:lvl7pPr>
            <a:lvl8pPr marL="3429000" indent="-228600" defTabSz="449263" eaLnBrk="0" fontAlgn="base" hangingPunct="0">
              <a:spcBef>
                <a:spcPts val="300"/>
              </a:spcBef>
              <a:spcAft>
                <a:spcPct val="0"/>
              </a:spcAft>
              <a:buClr>
                <a:srgbClr val="000000"/>
              </a:buClr>
              <a:buSzPct val="100000"/>
              <a:buFont typeface="Times New Roman" panose="02020603050405020304" pitchFamily="18" charset="0"/>
              <a:defRPr sz="1600">
                <a:solidFill>
                  <a:srgbClr val="000000"/>
                </a:solidFill>
                <a:latin typeface="Gill Sans MT" panose="020B0502020104020203" pitchFamily="34" charset="0"/>
                <a:cs typeface="DejaVu Sans" charset="0"/>
              </a:defRPr>
            </a:lvl8pPr>
            <a:lvl9pPr marL="3886200" indent="-228600" defTabSz="449263" eaLnBrk="0" fontAlgn="base" hangingPunct="0">
              <a:spcBef>
                <a:spcPts val="300"/>
              </a:spcBef>
              <a:spcAft>
                <a:spcPct val="0"/>
              </a:spcAft>
              <a:buClr>
                <a:srgbClr val="000000"/>
              </a:buClr>
              <a:buSzPct val="100000"/>
              <a:buFont typeface="Times New Roman" panose="02020603050405020304" pitchFamily="18" charset="0"/>
              <a:defRPr sz="1600">
                <a:solidFill>
                  <a:srgbClr val="000000"/>
                </a:solidFill>
                <a:latin typeface="Gill Sans MT" panose="020B0502020104020203" pitchFamily="34" charset="0"/>
                <a:cs typeface="DejaVu Sans" charset="0"/>
              </a:defRPr>
            </a:lvl9pPr>
          </a:lstStyle>
          <a:p>
            <a:r>
              <a:rPr lang="en-GB" altLang="en-US" sz="2400" b="1" dirty="0"/>
              <a:t>Obse</a:t>
            </a:r>
            <a:r>
              <a:rPr lang="en-GB" altLang="en-US" sz="2400" b="1" dirty="0">
                <a:solidFill>
                  <a:schemeClr val="tx1"/>
                </a:solidFill>
              </a:rPr>
              <a:t>rvation: </a:t>
            </a:r>
            <a:r>
              <a:rPr lang="en-GB" altLang="en-US" sz="2400" dirty="0">
                <a:solidFill>
                  <a:schemeClr val="tx1"/>
                </a:solidFill>
              </a:rPr>
              <a:t>Convergence of </a:t>
            </a:r>
            <a:r>
              <a:rPr lang="en-GB" altLang="en-US" sz="2400" dirty="0" err="1">
                <a:solidFill>
                  <a:schemeClr val="tx1"/>
                </a:solidFill>
              </a:rPr>
              <a:t>Dinkelbach</a:t>
            </a:r>
            <a:r>
              <a:rPr lang="en-GB" altLang="en-US" sz="2400" dirty="0">
                <a:solidFill>
                  <a:schemeClr val="tx1"/>
                </a:solidFill>
              </a:rPr>
              <a:t> Method achieved within 3 iterations  </a:t>
            </a:r>
          </a:p>
          <a:p>
            <a:pPr marL="1200150" lvl="1" indent="-457200" eaLnBrk="1" hangingPunct="1">
              <a:spcBef>
                <a:spcPct val="0"/>
              </a:spcBef>
              <a:buClrTx/>
              <a:buSzPct val="76000"/>
              <a:buFont typeface="Arial" panose="020B0604020202020204" pitchFamily="34" charset="0"/>
              <a:buChar char="•"/>
            </a:pPr>
            <a:endParaRPr lang="en-GB" altLang="en-US" sz="2500" dirty="0">
              <a:solidFill>
                <a:schemeClr val="tx1"/>
              </a:solidFill>
              <a:latin typeface="+mn-lt"/>
            </a:endParaRPr>
          </a:p>
          <a:p>
            <a:pPr marL="1200150" lvl="1" indent="-457200">
              <a:buFont typeface="Arial" panose="020B0604020202020204" pitchFamily="34" charset="0"/>
              <a:buChar char="•"/>
            </a:pPr>
            <a:endParaRPr lang="en-GB" altLang="en-US" b="1" dirty="0"/>
          </a:p>
          <a:p>
            <a:pPr marL="1200150" lvl="1" indent="-457200">
              <a:buFont typeface="Arial" panose="020B0604020202020204" pitchFamily="34" charset="0"/>
              <a:buChar char="•"/>
            </a:pPr>
            <a:endParaRPr lang="en-GB" altLang="en-US" b="1" dirty="0"/>
          </a:p>
        </p:txBody>
      </p:sp>
      <p:pic>
        <p:nvPicPr>
          <p:cNvPr id="3" name="Picture 2"/>
          <p:cNvPicPr>
            <a:picLocks noChangeAspect="1"/>
          </p:cNvPicPr>
          <p:nvPr/>
        </p:nvPicPr>
        <p:blipFill>
          <a:blip r:embed="rId3"/>
          <a:stretch>
            <a:fillRect/>
          </a:stretch>
        </p:blipFill>
        <p:spPr>
          <a:xfrm>
            <a:off x="3287688" y="1268761"/>
            <a:ext cx="5616624" cy="3883369"/>
          </a:xfrm>
          <a:prstGeom prst="rect">
            <a:avLst/>
          </a:prstGeom>
        </p:spPr>
      </p:pic>
      <p:sp>
        <p:nvSpPr>
          <p:cNvPr id="8" name="TextBox 7">
            <a:extLst>
              <a:ext uri="{FF2B5EF4-FFF2-40B4-BE49-F238E27FC236}">
                <a16:creationId xmlns:a16="http://schemas.microsoft.com/office/drawing/2014/main" id="{B70653CD-4CBC-44C2-8656-95C38E1FDE05}"/>
              </a:ext>
            </a:extLst>
          </p:cNvPr>
          <p:cNvSpPr txBox="1"/>
          <p:nvPr/>
        </p:nvSpPr>
        <p:spPr>
          <a:xfrm>
            <a:off x="8821962" y="4078814"/>
            <a:ext cx="1666527" cy="646331"/>
          </a:xfrm>
          <a:prstGeom prst="rect">
            <a:avLst/>
          </a:prstGeom>
          <a:noFill/>
          <a:ln w="25400">
            <a:solidFill>
              <a:schemeClr val="tx1"/>
            </a:solidFill>
          </a:ln>
        </p:spPr>
        <p:txBody>
          <a:bodyPr wrap="square" rtlCol="0">
            <a:spAutoFit/>
          </a:bodyPr>
          <a:lstStyle/>
          <a:p>
            <a:pPr algn="ctr" eaLnBrk="1" hangingPunct="1">
              <a:buClr>
                <a:srgbClr val="727CA3"/>
              </a:buClr>
              <a:buSzPct val="76000"/>
            </a:pPr>
            <a:r>
              <a:rPr lang="en-GB" altLang="en-US" i="1" dirty="0">
                <a:solidFill>
                  <a:schemeClr val="tx1"/>
                </a:solidFill>
              </a:rPr>
              <a:t>N</a:t>
            </a:r>
            <a:r>
              <a:rPr lang="en-GB" altLang="en-US" baseline="-25000" dirty="0">
                <a:solidFill>
                  <a:schemeClr val="tx1"/>
                </a:solidFill>
              </a:rPr>
              <a:t>T</a:t>
            </a:r>
            <a:r>
              <a:rPr lang="en-GB" altLang="en-US" dirty="0">
                <a:solidFill>
                  <a:schemeClr val="tx1"/>
                </a:solidFill>
              </a:rPr>
              <a:t>=32 &amp;</a:t>
            </a:r>
            <a:r>
              <a:rPr lang="en-GB" altLang="en-US" dirty="0" smtClean="0">
                <a:solidFill>
                  <a:schemeClr val="tx1"/>
                </a:solidFill>
              </a:rPr>
              <a:t> </a:t>
            </a:r>
            <a:r>
              <a:rPr lang="en-GB" altLang="en-US" i="1" dirty="0">
                <a:solidFill>
                  <a:schemeClr val="tx1"/>
                </a:solidFill>
              </a:rPr>
              <a:t>N</a:t>
            </a:r>
            <a:r>
              <a:rPr lang="en-GB" altLang="en-US" baseline="-25000" dirty="0">
                <a:solidFill>
                  <a:schemeClr val="tx1"/>
                </a:solidFill>
              </a:rPr>
              <a:t>R</a:t>
            </a:r>
            <a:r>
              <a:rPr lang="en-GB" altLang="en-US" dirty="0">
                <a:solidFill>
                  <a:schemeClr val="tx1"/>
                </a:solidFill>
              </a:rPr>
              <a:t>=8 antennas</a:t>
            </a:r>
          </a:p>
        </p:txBody>
      </p:sp>
      <p:pic>
        <p:nvPicPr>
          <p:cNvPr id="9" name="Picture 4">
            <a:extLst>
              <a:ext uri="{FF2B5EF4-FFF2-40B4-BE49-F238E27FC236}">
                <a16:creationId xmlns:a16="http://schemas.microsoft.com/office/drawing/2014/main" id="{E86CE5F8-9C80-4E8F-9DD0-54EEDEFA03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78319" y="98425"/>
            <a:ext cx="922337" cy="927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24375767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a:extLst>
              <a:ext uri="{FF2B5EF4-FFF2-40B4-BE49-F238E27FC236}">
                <a16:creationId xmlns:a16="http://schemas.microsoft.com/office/drawing/2014/main" id="{D6FA57F1-7D32-4ECD-84CE-569DC6579C2E}"/>
              </a:ext>
            </a:extLst>
          </p:cNvPr>
          <p:cNvSpPr>
            <a:spLocks noGrp="1"/>
          </p:cNvSpPr>
          <p:nvPr>
            <p:ph type="sldNum" sz="quarter" idx="12"/>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723900" algn="l"/>
                <a:tab pos="1447800" algn="l"/>
              </a:tabLst>
              <a:defRPr>
                <a:solidFill>
                  <a:schemeClr val="bg1"/>
                </a:solidFill>
                <a:latin typeface="Arial" panose="020B0604020202020204" pitchFamily="34" charset="0"/>
                <a:cs typeface="DejaVu Sans" charset="0"/>
              </a:defRPr>
            </a:lvl1pPr>
            <a:lvl2pPr>
              <a:tabLst>
                <a:tab pos="723900" algn="l"/>
                <a:tab pos="1447800" algn="l"/>
              </a:tabLst>
              <a:defRPr>
                <a:solidFill>
                  <a:schemeClr val="bg1"/>
                </a:solidFill>
                <a:latin typeface="Arial" panose="020B0604020202020204" pitchFamily="34" charset="0"/>
                <a:cs typeface="DejaVu Sans" charset="0"/>
              </a:defRPr>
            </a:lvl2pPr>
            <a:lvl3pPr>
              <a:tabLst>
                <a:tab pos="723900" algn="l"/>
                <a:tab pos="1447800" algn="l"/>
              </a:tabLst>
              <a:defRPr>
                <a:solidFill>
                  <a:schemeClr val="bg1"/>
                </a:solidFill>
                <a:latin typeface="Arial" panose="020B0604020202020204" pitchFamily="34" charset="0"/>
                <a:cs typeface="DejaVu Sans" charset="0"/>
              </a:defRPr>
            </a:lvl3pPr>
            <a:lvl4pPr>
              <a:tabLst>
                <a:tab pos="723900" algn="l"/>
                <a:tab pos="1447800" algn="l"/>
              </a:tabLst>
              <a:defRPr>
                <a:solidFill>
                  <a:schemeClr val="bg1"/>
                </a:solidFill>
                <a:latin typeface="Arial" panose="020B0604020202020204" pitchFamily="34" charset="0"/>
                <a:cs typeface="DejaVu Sans" charset="0"/>
              </a:defRPr>
            </a:lvl4pPr>
            <a:lvl5pPr>
              <a:tabLst>
                <a:tab pos="723900" algn="l"/>
                <a:tab pos="1447800" algn="l"/>
              </a:tabLst>
              <a:defRPr>
                <a:solidFill>
                  <a:schemeClr val="bg1"/>
                </a:solidFill>
                <a:latin typeface="Arial" panose="020B0604020202020204" pitchFamily="34" charset="0"/>
                <a:cs typeface="DejaVu Sans" charset="0"/>
              </a:defRPr>
            </a:lvl5pPr>
            <a:lvl6pPr marL="25146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6pPr>
            <a:lvl7pPr marL="29718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7pPr>
            <a:lvl8pPr marL="34290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8pPr>
            <a:lvl9pPr marL="38862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9pPr>
          </a:lstStyle>
          <a:p>
            <a:fld id="{93168370-D4B1-4095-80D6-4F38897A27DB}" type="slidenum">
              <a:rPr lang="en-GB" altLang="en-US" smtClean="0">
                <a:solidFill>
                  <a:srgbClr val="000000"/>
                </a:solidFill>
                <a:latin typeface="Gill Sans MT" panose="020B0502020104020203" pitchFamily="34" charset="0"/>
                <a:cs typeface="Arial" panose="020B0604020202020204" pitchFamily="34" charset="0"/>
              </a:rPr>
              <a:pPr/>
              <a:t>17</a:t>
            </a:fld>
            <a:endParaRPr lang="en-GB" altLang="en-US">
              <a:solidFill>
                <a:srgbClr val="000000"/>
              </a:solidFill>
              <a:latin typeface="Gill Sans MT" panose="020B0502020104020203" pitchFamily="34" charset="0"/>
              <a:cs typeface="Arial" panose="020B0604020202020204" pitchFamily="34" charset="0"/>
            </a:endParaRPr>
          </a:p>
        </p:txBody>
      </p:sp>
      <p:sp>
        <p:nvSpPr>
          <p:cNvPr id="6148" name="Text Box 2">
            <a:extLst>
              <a:ext uri="{FF2B5EF4-FFF2-40B4-BE49-F238E27FC236}">
                <a16:creationId xmlns:a16="http://schemas.microsoft.com/office/drawing/2014/main" id="{B49A9692-FBED-46EC-AE2D-502336F77437}"/>
              </a:ext>
            </a:extLst>
          </p:cNvPr>
          <p:cNvSpPr txBox="1">
            <a:spLocks noChangeArrowheads="1"/>
          </p:cNvSpPr>
          <p:nvPr/>
        </p:nvSpPr>
        <p:spPr bwMode="auto">
          <a:xfrm>
            <a:off x="1981200" y="152400"/>
            <a:ext cx="82296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Gill Sans MT" panose="020B0502020104020203" pitchFamily="34" charset="0"/>
                <a:cs typeface="DejaVu Sans" charset="0"/>
              </a:defRPr>
            </a:lvl1pPr>
            <a:lvl2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464653"/>
                </a:solidFill>
                <a:latin typeface="Gill Sans MT" panose="020B0502020104020203" pitchFamily="34" charset="0"/>
                <a:cs typeface="DejaVu Sans" charset="0"/>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ill Sans MT" panose="020B0502020104020203" pitchFamily="34" charset="0"/>
                <a:cs typeface="DejaVu Sans" charset="0"/>
              </a:defRPr>
            </a:lvl3pPr>
            <a:lvl4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Gill Sans MT" panose="020B0502020104020203" pitchFamily="34" charset="0"/>
                <a:cs typeface="DejaVu Sans" charset="0"/>
              </a:defRPr>
            </a:lvl4pPr>
            <a:lvl5pPr>
              <a:spcBef>
                <a:spcPts val="3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5pPr>
            <a:lvl6pPr marL="25146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6pPr>
            <a:lvl7pPr marL="29718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7pPr>
            <a:lvl8pPr marL="34290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8pPr>
            <a:lvl9pPr marL="38862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9pPr>
          </a:lstStyle>
          <a:p>
            <a:pPr eaLnBrk="1" hangingPunct="1">
              <a:spcBef>
                <a:spcPct val="0"/>
              </a:spcBef>
              <a:buClrTx/>
              <a:buFontTx/>
              <a:buNone/>
            </a:pPr>
            <a:r>
              <a:rPr lang="en-GB" altLang="en-US" sz="3200" dirty="0">
                <a:solidFill>
                  <a:srgbClr val="464653"/>
                </a:solidFill>
                <a:latin typeface="Bookman Old Style" panose="02050604050505020204" pitchFamily="18" charset="0"/>
              </a:rPr>
              <a:t>Energy &amp; Spectral Efficiency Results</a:t>
            </a:r>
            <a:endParaRPr lang="en-GB" altLang="en-US" sz="3200" b="1" dirty="0">
              <a:solidFill>
                <a:srgbClr val="464653"/>
              </a:solidFill>
              <a:latin typeface="Bookman Old Style" panose="02050604050505020204" pitchFamily="18" charset="0"/>
            </a:endParaRPr>
          </a:p>
        </p:txBody>
      </p:sp>
      <p:pic>
        <p:nvPicPr>
          <p:cNvPr id="3" name="Picture 2"/>
          <p:cNvPicPr>
            <a:picLocks noChangeAspect="1"/>
          </p:cNvPicPr>
          <p:nvPr/>
        </p:nvPicPr>
        <p:blipFill>
          <a:blip r:embed="rId3"/>
          <a:stretch>
            <a:fillRect/>
          </a:stretch>
        </p:blipFill>
        <p:spPr>
          <a:xfrm>
            <a:off x="2783633" y="1175145"/>
            <a:ext cx="6228417" cy="3924217"/>
          </a:xfrm>
          <a:prstGeom prst="rect">
            <a:avLst/>
          </a:prstGeom>
        </p:spPr>
      </p:pic>
      <p:sp>
        <p:nvSpPr>
          <p:cNvPr id="8" name="Content Placeholder 2">
            <a:extLst>
              <a:ext uri="{FF2B5EF4-FFF2-40B4-BE49-F238E27FC236}">
                <a16:creationId xmlns:a16="http://schemas.microsoft.com/office/drawing/2014/main" id="{C990616C-FC5D-4757-922F-72109ABACB0E}"/>
              </a:ext>
            </a:extLst>
          </p:cNvPr>
          <p:cNvSpPr txBox="1">
            <a:spLocks/>
          </p:cNvSpPr>
          <p:nvPr/>
        </p:nvSpPr>
        <p:spPr bwMode="auto">
          <a:xfrm>
            <a:off x="2207569" y="5301208"/>
            <a:ext cx="7704855" cy="877218"/>
          </a:xfrm>
          <a:prstGeom prst="rect">
            <a:avLst/>
          </a:prstGeom>
          <a:noFill/>
          <a:ln w="19050">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spcBef>
                <a:spcPts val="600"/>
              </a:spcBef>
              <a:buClr>
                <a:srgbClr val="000000"/>
              </a:buClr>
              <a:buSzPct val="100000"/>
              <a:buFont typeface="Times New Roman" panose="02020603050405020304" pitchFamily="18" charset="0"/>
              <a:defRPr sz="2600">
                <a:solidFill>
                  <a:srgbClr val="000000"/>
                </a:solidFill>
                <a:latin typeface="Gill Sans MT" panose="020B0502020104020203" pitchFamily="34" charset="0"/>
                <a:cs typeface="DejaVu Sans" charset="0"/>
              </a:defRPr>
            </a:lvl1pPr>
            <a:lvl2pPr>
              <a:spcBef>
                <a:spcPts val="500"/>
              </a:spcBef>
              <a:buClr>
                <a:srgbClr val="000000"/>
              </a:buClr>
              <a:buSzPct val="100000"/>
              <a:buFont typeface="Times New Roman" panose="02020603050405020304" pitchFamily="18" charset="0"/>
              <a:defRPr sz="2300">
                <a:solidFill>
                  <a:srgbClr val="464653"/>
                </a:solidFill>
                <a:latin typeface="Gill Sans MT" panose="020B0502020104020203" pitchFamily="34" charset="0"/>
                <a:cs typeface="DejaVu Sans" charset="0"/>
              </a:defRPr>
            </a:lvl2pPr>
            <a:lvl3pPr>
              <a:spcBef>
                <a:spcPts val="500"/>
              </a:spcBef>
              <a:buClr>
                <a:srgbClr val="000000"/>
              </a:buClr>
              <a:buSzPct val="100000"/>
              <a:buFont typeface="Times New Roman" panose="02020603050405020304" pitchFamily="18" charset="0"/>
              <a:defRPr sz="2000">
                <a:solidFill>
                  <a:srgbClr val="000000"/>
                </a:solidFill>
                <a:latin typeface="Gill Sans MT" panose="020B0502020104020203" pitchFamily="34" charset="0"/>
                <a:cs typeface="DejaVu Sans" charset="0"/>
              </a:defRPr>
            </a:lvl3pPr>
            <a:lvl4pPr>
              <a:spcBef>
                <a:spcPts val="400"/>
              </a:spcBef>
              <a:buClr>
                <a:srgbClr val="000000"/>
              </a:buClr>
              <a:buSzPct val="100000"/>
              <a:buFont typeface="Times New Roman" panose="02020603050405020304" pitchFamily="18" charset="0"/>
              <a:defRPr>
                <a:solidFill>
                  <a:srgbClr val="000000"/>
                </a:solidFill>
                <a:latin typeface="Gill Sans MT" panose="020B0502020104020203" pitchFamily="34" charset="0"/>
                <a:cs typeface="DejaVu Sans" charset="0"/>
              </a:defRPr>
            </a:lvl4pPr>
            <a:lvl5pPr>
              <a:spcBef>
                <a:spcPts val="300"/>
              </a:spcBef>
              <a:buClr>
                <a:srgbClr val="000000"/>
              </a:buClr>
              <a:buSzPct val="100000"/>
              <a:buFont typeface="Times New Roman" panose="02020603050405020304" pitchFamily="18" charset="0"/>
              <a:defRPr sz="1600">
                <a:solidFill>
                  <a:srgbClr val="000000"/>
                </a:solidFill>
                <a:latin typeface="Gill Sans MT" panose="020B0502020104020203" pitchFamily="34" charset="0"/>
                <a:cs typeface="DejaVu Sans" charset="0"/>
              </a:defRPr>
            </a:lvl5pPr>
            <a:lvl6pPr marL="2514600" indent="-228600" defTabSz="449263" eaLnBrk="0" fontAlgn="base" hangingPunct="0">
              <a:spcBef>
                <a:spcPts val="300"/>
              </a:spcBef>
              <a:spcAft>
                <a:spcPct val="0"/>
              </a:spcAft>
              <a:buClr>
                <a:srgbClr val="000000"/>
              </a:buClr>
              <a:buSzPct val="100000"/>
              <a:buFont typeface="Times New Roman" panose="02020603050405020304" pitchFamily="18" charset="0"/>
              <a:defRPr sz="1600">
                <a:solidFill>
                  <a:srgbClr val="000000"/>
                </a:solidFill>
                <a:latin typeface="Gill Sans MT" panose="020B0502020104020203" pitchFamily="34" charset="0"/>
                <a:cs typeface="DejaVu Sans" charset="0"/>
              </a:defRPr>
            </a:lvl6pPr>
            <a:lvl7pPr marL="2971800" indent="-228600" defTabSz="449263" eaLnBrk="0" fontAlgn="base" hangingPunct="0">
              <a:spcBef>
                <a:spcPts val="300"/>
              </a:spcBef>
              <a:spcAft>
                <a:spcPct val="0"/>
              </a:spcAft>
              <a:buClr>
                <a:srgbClr val="000000"/>
              </a:buClr>
              <a:buSzPct val="100000"/>
              <a:buFont typeface="Times New Roman" panose="02020603050405020304" pitchFamily="18" charset="0"/>
              <a:defRPr sz="1600">
                <a:solidFill>
                  <a:srgbClr val="000000"/>
                </a:solidFill>
                <a:latin typeface="Gill Sans MT" panose="020B0502020104020203" pitchFamily="34" charset="0"/>
                <a:cs typeface="DejaVu Sans" charset="0"/>
              </a:defRPr>
            </a:lvl7pPr>
            <a:lvl8pPr marL="3429000" indent="-228600" defTabSz="449263" eaLnBrk="0" fontAlgn="base" hangingPunct="0">
              <a:spcBef>
                <a:spcPts val="300"/>
              </a:spcBef>
              <a:spcAft>
                <a:spcPct val="0"/>
              </a:spcAft>
              <a:buClr>
                <a:srgbClr val="000000"/>
              </a:buClr>
              <a:buSzPct val="100000"/>
              <a:buFont typeface="Times New Roman" panose="02020603050405020304" pitchFamily="18" charset="0"/>
              <a:defRPr sz="1600">
                <a:solidFill>
                  <a:srgbClr val="000000"/>
                </a:solidFill>
                <a:latin typeface="Gill Sans MT" panose="020B0502020104020203" pitchFamily="34" charset="0"/>
                <a:cs typeface="DejaVu Sans" charset="0"/>
              </a:defRPr>
            </a:lvl8pPr>
            <a:lvl9pPr marL="3886200" indent="-228600" defTabSz="449263" eaLnBrk="0" fontAlgn="base" hangingPunct="0">
              <a:spcBef>
                <a:spcPts val="300"/>
              </a:spcBef>
              <a:spcAft>
                <a:spcPct val="0"/>
              </a:spcAft>
              <a:buClr>
                <a:srgbClr val="000000"/>
              </a:buClr>
              <a:buSzPct val="100000"/>
              <a:buFont typeface="Times New Roman" panose="02020603050405020304" pitchFamily="18" charset="0"/>
              <a:defRPr sz="1600">
                <a:solidFill>
                  <a:srgbClr val="000000"/>
                </a:solidFill>
                <a:latin typeface="Gill Sans MT" panose="020B0502020104020203" pitchFamily="34" charset="0"/>
                <a:cs typeface="DejaVu Sans" charset="0"/>
              </a:defRPr>
            </a:lvl9pPr>
          </a:lstStyle>
          <a:p>
            <a:r>
              <a:rPr lang="en-GB" altLang="en-US" sz="2400" b="1" dirty="0"/>
              <a:t>Obse</a:t>
            </a:r>
            <a:r>
              <a:rPr lang="en-GB" altLang="en-US" sz="2400" b="1" dirty="0">
                <a:solidFill>
                  <a:schemeClr val="tx1"/>
                </a:solidFill>
              </a:rPr>
              <a:t>rvation: </a:t>
            </a:r>
            <a:r>
              <a:rPr lang="en-GB" altLang="en-US" sz="2400" dirty="0" err="1">
                <a:solidFill>
                  <a:schemeClr val="tx1"/>
                </a:solidFill>
              </a:rPr>
              <a:t>Dinkelbach</a:t>
            </a:r>
            <a:r>
              <a:rPr lang="en-GB" altLang="en-US" sz="2400" dirty="0">
                <a:solidFill>
                  <a:schemeClr val="tx1"/>
                </a:solidFill>
              </a:rPr>
              <a:t> Method achieves similar EE to Brute Force method but lower SE than Digital </a:t>
            </a:r>
            <a:r>
              <a:rPr lang="en-GB" altLang="en-US" sz="2400" dirty="0" smtClean="0">
                <a:solidFill>
                  <a:schemeClr val="tx1"/>
                </a:solidFill>
              </a:rPr>
              <a:t>method</a:t>
            </a:r>
            <a:endParaRPr lang="en-GB" altLang="en-US" sz="2400" dirty="0">
              <a:solidFill>
                <a:schemeClr val="tx1"/>
              </a:solidFill>
            </a:endParaRPr>
          </a:p>
          <a:p>
            <a:pPr marL="1200150" lvl="1" indent="-457200" eaLnBrk="1" hangingPunct="1">
              <a:spcBef>
                <a:spcPct val="0"/>
              </a:spcBef>
              <a:buClrTx/>
              <a:buSzPct val="76000"/>
              <a:buFont typeface="Arial" panose="020B0604020202020204" pitchFamily="34" charset="0"/>
              <a:buChar char="•"/>
            </a:pPr>
            <a:endParaRPr lang="en-GB" altLang="en-US" sz="2500" dirty="0">
              <a:solidFill>
                <a:schemeClr val="tx1"/>
              </a:solidFill>
              <a:latin typeface="+mn-lt"/>
            </a:endParaRPr>
          </a:p>
          <a:p>
            <a:pPr marL="1200150" lvl="1" indent="-457200">
              <a:buFont typeface="Arial" panose="020B0604020202020204" pitchFamily="34" charset="0"/>
              <a:buChar char="•"/>
            </a:pPr>
            <a:endParaRPr lang="en-GB" altLang="en-US" b="1" dirty="0"/>
          </a:p>
          <a:p>
            <a:pPr marL="1200150" lvl="1" indent="-457200">
              <a:buFont typeface="Arial" panose="020B0604020202020204" pitchFamily="34" charset="0"/>
              <a:buChar char="•"/>
            </a:pPr>
            <a:endParaRPr lang="en-GB" altLang="en-US" b="1" dirty="0"/>
          </a:p>
        </p:txBody>
      </p:sp>
      <p:sp>
        <p:nvSpPr>
          <p:cNvPr id="9" name="TextBox 8">
            <a:extLst>
              <a:ext uri="{FF2B5EF4-FFF2-40B4-BE49-F238E27FC236}">
                <a16:creationId xmlns:a16="http://schemas.microsoft.com/office/drawing/2014/main" id="{B70653CD-4CBC-44C2-8656-95C38E1FDE05}"/>
              </a:ext>
            </a:extLst>
          </p:cNvPr>
          <p:cNvSpPr txBox="1"/>
          <p:nvPr/>
        </p:nvSpPr>
        <p:spPr>
          <a:xfrm>
            <a:off x="8677946" y="4006806"/>
            <a:ext cx="1666527" cy="646331"/>
          </a:xfrm>
          <a:prstGeom prst="rect">
            <a:avLst/>
          </a:prstGeom>
          <a:noFill/>
          <a:ln w="25400">
            <a:solidFill>
              <a:schemeClr val="tx1"/>
            </a:solidFill>
          </a:ln>
        </p:spPr>
        <p:txBody>
          <a:bodyPr wrap="square" rtlCol="0">
            <a:spAutoFit/>
          </a:bodyPr>
          <a:lstStyle/>
          <a:p>
            <a:pPr algn="ctr" eaLnBrk="1" hangingPunct="1">
              <a:buClr>
                <a:srgbClr val="727CA3"/>
              </a:buClr>
              <a:buSzPct val="76000"/>
            </a:pPr>
            <a:r>
              <a:rPr lang="en-GB" altLang="en-US" i="1" dirty="0">
                <a:solidFill>
                  <a:schemeClr val="tx1"/>
                </a:solidFill>
              </a:rPr>
              <a:t>N</a:t>
            </a:r>
            <a:r>
              <a:rPr lang="en-GB" altLang="en-US" baseline="-25000" dirty="0">
                <a:solidFill>
                  <a:schemeClr val="tx1"/>
                </a:solidFill>
              </a:rPr>
              <a:t>T</a:t>
            </a:r>
            <a:r>
              <a:rPr lang="en-GB" altLang="en-US" dirty="0">
                <a:solidFill>
                  <a:schemeClr val="tx1"/>
                </a:solidFill>
              </a:rPr>
              <a:t>=32 &amp;</a:t>
            </a:r>
            <a:r>
              <a:rPr lang="en-GB" altLang="en-US" dirty="0" smtClean="0">
                <a:solidFill>
                  <a:schemeClr val="tx1"/>
                </a:solidFill>
              </a:rPr>
              <a:t> </a:t>
            </a:r>
            <a:r>
              <a:rPr lang="en-GB" altLang="en-US" i="1" dirty="0">
                <a:solidFill>
                  <a:schemeClr val="tx1"/>
                </a:solidFill>
              </a:rPr>
              <a:t>N</a:t>
            </a:r>
            <a:r>
              <a:rPr lang="en-GB" altLang="en-US" baseline="-25000" dirty="0">
                <a:solidFill>
                  <a:schemeClr val="tx1"/>
                </a:solidFill>
              </a:rPr>
              <a:t>R</a:t>
            </a:r>
            <a:r>
              <a:rPr lang="en-GB" altLang="en-US" dirty="0">
                <a:solidFill>
                  <a:schemeClr val="tx1"/>
                </a:solidFill>
              </a:rPr>
              <a:t>=8 antennas</a:t>
            </a:r>
          </a:p>
        </p:txBody>
      </p:sp>
      <p:pic>
        <p:nvPicPr>
          <p:cNvPr id="10" name="Picture 4">
            <a:extLst>
              <a:ext uri="{FF2B5EF4-FFF2-40B4-BE49-F238E27FC236}">
                <a16:creationId xmlns:a16="http://schemas.microsoft.com/office/drawing/2014/main" id="{E86CE5F8-9C80-4E8F-9DD0-54EEDEFA03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78319" y="98425"/>
            <a:ext cx="922337" cy="927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3795257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a:extLst>
              <a:ext uri="{FF2B5EF4-FFF2-40B4-BE49-F238E27FC236}">
                <a16:creationId xmlns:a16="http://schemas.microsoft.com/office/drawing/2014/main" id="{D6FA57F1-7D32-4ECD-84CE-569DC6579C2E}"/>
              </a:ext>
            </a:extLst>
          </p:cNvPr>
          <p:cNvSpPr>
            <a:spLocks noGrp="1"/>
          </p:cNvSpPr>
          <p:nvPr>
            <p:ph type="sldNum" sz="quarter" idx="12"/>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723900" algn="l"/>
                <a:tab pos="1447800" algn="l"/>
              </a:tabLst>
              <a:defRPr>
                <a:solidFill>
                  <a:schemeClr val="bg1"/>
                </a:solidFill>
                <a:latin typeface="Arial" panose="020B0604020202020204" pitchFamily="34" charset="0"/>
                <a:cs typeface="DejaVu Sans" charset="0"/>
              </a:defRPr>
            </a:lvl1pPr>
            <a:lvl2pPr>
              <a:tabLst>
                <a:tab pos="723900" algn="l"/>
                <a:tab pos="1447800" algn="l"/>
              </a:tabLst>
              <a:defRPr>
                <a:solidFill>
                  <a:schemeClr val="bg1"/>
                </a:solidFill>
                <a:latin typeface="Arial" panose="020B0604020202020204" pitchFamily="34" charset="0"/>
                <a:cs typeface="DejaVu Sans" charset="0"/>
              </a:defRPr>
            </a:lvl2pPr>
            <a:lvl3pPr>
              <a:tabLst>
                <a:tab pos="723900" algn="l"/>
                <a:tab pos="1447800" algn="l"/>
              </a:tabLst>
              <a:defRPr>
                <a:solidFill>
                  <a:schemeClr val="bg1"/>
                </a:solidFill>
                <a:latin typeface="Arial" panose="020B0604020202020204" pitchFamily="34" charset="0"/>
                <a:cs typeface="DejaVu Sans" charset="0"/>
              </a:defRPr>
            </a:lvl3pPr>
            <a:lvl4pPr>
              <a:tabLst>
                <a:tab pos="723900" algn="l"/>
                <a:tab pos="1447800" algn="l"/>
              </a:tabLst>
              <a:defRPr>
                <a:solidFill>
                  <a:schemeClr val="bg1"/>
                </a:solidFill>
                <a:latin typeface="Arial" panose="020B0604020202020204" pitchFamily="34" charset="0"/>
                <a:cs typeface="DejaVu Sans" charset="0"/>
              </a:defRPr>
            </a:lvl4pPr>
            <a:lvl5pPr>
              <a:tabLst>
                <a:tab pos="723900" algn="l"/>
                <a:tab pos="1447800" algn="l"/>
              </a:tabLst>
              <a:defRPr>
                <a:solidFill>
                  <a:schemeClr val="bg1"/>
                </a:solidFill>
                <a:latin typeface="Arial" panose="020B0604020202020204" pitchFamily="34" charset="0"/>
                <a:cs typeface="DejaVu Sans" charset="0"/>
              </a:defRPr>
            </a:lvl5pPr>
            <a:lvl6pPr marL="25146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6pPr>
            <a:lvl7pPr marL="29718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7pPr>
            <a:lvl8pPr marL="34290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8pPr>
            <a:lvl9pPr marL="38862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9pPr>
          </a:lstStyle>
          <a:p>
            <a:fld id="{93168370-D4B1-4095-80D6-4F38897A27DB}" type="slidenum">
              <a:rPr lang="en-GB" altLang="en-US" smtClean="0">
                <a:solidFill>
                  <a:srgbClr val="000000"/>
                </a:solidFill>
                <a:latin typeface="Gill Sans MT" panose="020B0502020104020203" pitchFamily="34" charset="0"/>
                <a:cs typeface="Arial" panose="020B0604020202020204" pitchFamily="34" charset="0"/>
              </a:rPr>
              <a:pPr/>
              <a:t>18</a:t>
            </a:fld>
            <a:endParaRPr lang="en-GB" altLang="en-US">
              <a:solidFill>
                <a:srgbClr val="000000"/>
              </a:solidFill>
              <a:latin typeface="Gill Sans MT" panose="020B0502020104020203" pitchFamily="34" charset="0"/>
              <a:cs typeface="Arial" panose="020B0604020202020204" pitchFamily="34" charset="0"/>
            </a:endParaRPr>
          </a:p>
        </p:txBody>
      </p:sp>
      <p:sp>
        <p:nvSpPr>
          <p:cNvPr id="6148" name="Text Box 2">
            <a:extLst>
              <a:ext uri="{FF2B5EF4-FFF2-40B4-BE49-F238E27FC236}">
                <a16:creationId xmlns:a16="http://schemas.microsoft.com/office/drawing/2014/main" id="{B49A9692-FBED-46EC-AE2D-502336F77437}"/>
              </a:ext>
            </a:extLst>
          </p:cNvPr>
          <p:cNvSpPr txBox="1">
            <a:spLocks noChangeArrowheads="1"/>
          </p:cNvSpPr>
          <p:nvPr/>
        </p:nvSpPr>
        <p:spPr bwMode="auto">
          <a:xfrm>
            <a:off x="1981200" y="152400"/>
            <a:ext cx="82296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Gill Sans MT" panose="020B0502020104020203" pitchFamily="34" charset="0"/>
                <a:cs typeface="DejaVu Sans" charset="0"/>
              </a:defRPr>
            </a:lvl1pPr>
            <a:lvl2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464653"/>
                </a:solidFill>
                <a:latin typeface="Gill Sans MT" panose="020B0502020104020203" pitchFamily="34" charset="0"/>
                <a:cs typeface="DejaVu Sans" charset="0"/>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ill Sans MT" panose="020B0502020104020203" pitchFamily="34" charset="0"/>
                <a:cs typeface="DejaVu Sans" charset="0"/>
              </a:defRPr>
            </a:lvl3pPr>
            <a:lvl4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Gill Sans MT" panose="020B0502020104020203" pitchFamily="34" charset="0"/>
                <a:cs typeface="DejaVu Sans" charset="0"/>
              </a:defRPr>
            </a:lvl4pPr>
            <a:lvl5pPr>
              <a:spcBef>
                <a:spcPts val="3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5pPr>
            <a:lvl6pPr marL="25146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6pPr>
            <a:lvl7pPr marL="29718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7pPr>
            <a:lvl8pPr marL="34290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8pPr>
            <a:lvl9pPr marL="38862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9pPr>
          </a:lstStyle>
          <a:p>
            <a:pPr eaLnBrk="1" hangingPunct="1">
              <a:spcBef>
                <a:spcPct val="0"/>
              </a:spcBef>
              <a:buClrTx/>
              <a:buFontTx/>
              <a:buNone/>
            </a:pPr>
            <a:r>
              <a:rPr lang="en-GB" altLang="en-US" sz="3200" dirty="0">
                <a:solidFill>
                  <a:srgbClr val="464653"/>
                </a:solidFill>
                <a:latin typeface="Bookman Old Style" panose="02050604050505020204" pitchFamily="18" charset="0"/>
              </a:rPr>
              <a:t>Performance with N</a:t>
            </a:r>
            <a:r>
              <a:rPr lang="en-GB" altLang="en-US" sz="3200" baseline="30000" dirty="0">
                <a:solidFill>
                  <a:srgbClr val="464653"/>
                </a:solidFill>
                <a:latin typeface="Bookman Old Style" panose="02050604050505020204" pitchFamily="18" charset="0"/>
              </a:rPr>
              <a:t>o</a:t>
            </a:r>
            <a:r>
              <a:rPr lang="en-GB" altLang="en-US" sz="3200" dirty="0">
                <a:solidFill>
                  <a:srgbClr val="464653"/>
                </a:solidFill>
                <a:latin typeface="Bookman Old Style" panose="02050604050505020204" pitchFamily="18" charset="0"/>
              </a:rPr>
              <a:t> of TX Antennas</a:t>
            </a:r>
            <a:endParaRPr lang="en-GB" altLang="en-US" sz="3200" b="1" dirty="0">
              <a:solidFill>
                <a:srgbClr val="464653"/>
              </a:solidFill>
              <a:latin typeface="Bookman Old Style" panose="02050604050505020204" pitchFamily="18" charset="0"/>
            </a:endParaRPr>
          </a:p>
        </p:txBody>
      </p:sp>
      <p:pic>
        <p:nvPicPr>
          <p:cNvPr id="3" name="Picture 2"/>
          <p:cNvPicPr>
            <a:picLocks noChangeAspect="1"/>
          </p:cNvPicPr>
          <p:nvPr/>
        </p:nvPicPr>
        <p:blipFill>
          <a:blip r:embed="rId3"/>
          <a:stretch>
            <a:fillRect/>
          </a:stretch>
        </p:blipFill>
        <p:spPr>
          <a:xfrm>
            <a:off x="2351585" y="1174414"/>
            <a:ext cx="6724645" cy="4198803"/>
          </a:xfrm>
          <a:prstGeom prst="rect">
            <a:avLst/>
          </a:prstGeom>
        </p:spPr>
      </p:pic>
      <p:sp>
        <p:nvSpPr>
          <p:cNvPr id="8" name="Content Placeholder 2">
            <a:extLst>
              <a:ext uri="{FF2B5EF4-FFF2-40B4-BE49-F238E27FC236}">
                <a16:creationId xmlns:a16="http://schemas.microsoft.com/office/drawing/2014/main" id="{C990616C-FC5D-4757-922F-72109ABACB0E}"/>
              </a:ext>
            </a:extLst>
          </p:cNvPr>
          <p:cNvSpPr txBox="1">
            <a:spLocks/>
          </p:cNvSpPr>
          <p:nvPr/>
        </p:nvSpPr>
        <p:spPr bwMode="auto">
          <a:xfrm>
            <a:off x="2207569" y="5333554"/>
            <a:ext cx="7560840" cy="975767"/>
          </a:xfrm>
          <a:prstGeom prst="rect">
            <a:avLst/>
          </a:prstGeom>
          <a:noFill/>
          <a:ln w="19050">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spcBef>
                <a:spcPts val="600"/>
              </a:spcBef>
              <a:buClr>
                <a:srgbClr val="000000"/>
              </a:buClr>
              <a:buSzPct val="100000"/>
              <a:buFont typeface="Times New Roman" panose="02020603050405020304" pitchFamily="18" charset="0"/>
              <a:defRPr sz="2600">
                <a:solidFill>
                  <a:srgbClr val="000000"/>
                </a:solidFill>
                <a:latin typeface="Gill Sans MT" panose="020B0502020104020203" pitchFamily="34" charset="0"/>
                <a:cs typeface="DejaVu Sans" charset="0"/>
              </a:defRPr>
            </a:lvl1pPr>
            <a:lvl2pPr>
              <a:spcBef>
                <a:spcPts val="500"/>
              </a:spcBef>
              <a:buClr>
                <a:srgbClr val="000000"/>
              </a:buClr>
              <a:buSzPct val="100000"/>
              <a:buFont typeface="Times New Roman" panose="02020603050405020304" pitchFamily="18" charset="0"/>
              <a:defRPr sz="2300">
                <a:solidFill>
                  <a:srgbClr val="464653"/>
                </a:solidFill>
                <a:latin typeface="Gill Sans MT" panose="020B0502020104020203" pitchFamily="34" charset="0"/>
                <a:cs typeface="DejaVu Sans" charset="0"/>
              </a:defRPr>
            </a:lvl2pPr>
            <a:lvl3pPr>
              <a:spcBef>
                <a:spcPts val="500"/>
              </a:spcBef>
              <a:buClr>
                <a:srgbClr val="000000"/>
              </a:buClr>
              <a:buSzPct val="100000"/>
              <a:buFont typeface="Times New Roman" panose="02020603050405020304" pitchFamily="18" charset="0"/>
              <a:defRPr sz="2000">
                <a:solidFill>
                  <a:srgbClr val="000000"/>
                </a:solidFill>
                <a:latin typeface="Gill Sans MT" panose="020B0502020104020203" pitchFamily="34" charset="0"/>
                <a:cs typeface="DejaVu Sans" charset="0"/>
              </a:defRPr>
            </a:lvl3pPr>
            <a:lvl4pPr>
              <a:spcBef>
                <a:spcPts val="400"/>
              </a:spcBef>
              <a:buClr>
                <a:srgbClr val="000000"/>
              </a:buClr>
              <a:buSzPct val="100000"/>
              <a:buFont typeface="Times New Roman" panose="02020603050405020304" pitchFamily="18" charset="0"/>
              <a:defRPr>
                <a:solidFill>
                  <a:srgbClr val="000000"/>
                </a:solidFill>
                <a:latin typeface="Gill Sans MT" panose="020B0502020104020203" pitchFamily="34" charset="0"/>
                <a:cs typeface="DejaVu Sans" charset="0"/>
              </a:defRPr>
            </a:lvl4pPr>
            <a:lvl5pPr>
              <a:spcBef>
                <a:spcPts val="300"/>
              </a:spcBef>
              <a:buClr>
                <a:srgbClr val="000000"/>
              </a:buClr>
              <a:buSzPct val="100000"/>
              <a:buFont typeface="Times New Roman" panose="02020603050405020304" pitchFamily="18" charset="0"/>
              <a:defRPr sz="1600">
                <a:solidFill>
                  <a:srgbClr val="000000"/>
                </a:solidFill>
                <a:latin typeface="Gill Sans MT" panose="020B0502020104020203" pitchFamily="34" charset="0"/>
                <a:cs typeface="DejaVu Sans" charset="0"/>
              </a:defRPr>
            </a:lvl5pPr>
            <a:lvl6pPr marL="2514600" indent="-228600" defTabSz="449263" eaLnBrk="0" fontAlgn="base" hangingPunct="0">
              <a:spcBef>
                <a:spcPts val="300"/>
              </a:spcBef>
              <a:spcAft>
                <a:spcPct val="0"/>
              </a:spcAft>
              <a:buClr>
                <a:srgbClr val="000000"/>
              </a:buClr>
              <a:buSzPct val="100000"/>
              <a:buFont typeface="Times New Roman" panose="02020603050405020304" pitchFamily="18" charset="0"/>
              <a:defRPr sz="1600">
                <a:solidFill>
                  <a:srgbClr val="000000"/>
                </a:solidFill>
                <a:latin typeface="Gill Sans MT" panose="020B0502020104020203" pitchFamily="34" charset="0"/>
                <a:cs typeface="DejaVu Sans" charset="0"/>
              </a:defRPr>
            </a:lvl6pPr>
            <a:lvl7pPr marL="2971800" indent="-228600" defTabSz="449263" eaLnBrk="0" fontAlgn="base" hangingPunct="0">
              <a:spcBef>
                <a:spcPts val="300"/>
              </a:spcBef>
              <a:spcAft>
                <a:spcPct val="0"/>
              </a:spcAft>
              <a:buClr>
                <a:srgbClr val="000000"/>
              </a:buClr>
              <a:buSzPct val="100000"/>
              <a:buFont typeface="Times New Roman" panose="02020603050405020304" pitchFamily="18" charset="0"/>
              <a:defRPr sz="1600">
                <a:solidFill>
                  <a:srgbClr val="000000"/>
                </a:solidFill>
                <a:latin typeface="Gill Sans MT" panose="020B0502020104020203" pitchFamily="34" charset="0"/>
                <a:cs typeface="DejaVu Sans" charset="0"/>
              </a:defRPr>
            </a:lvl7pPr>
            <a:lvl8pPr marL="3429000" indent="-228600" defTabSz="449263" eaLnBrk="0" fontAlgn="base" hangingPunct="0">
              <a:spcBef>
                <a:spcPts val="300"/>
              </a:spcBef>
              <a:spcAft>
                <a:spcPct val="0"/>
              </a:spcAft>
              <a:buClr>
                <a:srgbClr val="000000"/>
              </a:buClr>
              <a:buSzPct val="100000"/>
              <a:buFont typeface="Times New Roman" panose="02020603050405020304" pitchFamily="18" charset="0"/>
              <a:defRPr sz="1600">
                <a:solidFill>
                  <a:srgbClr val="000000"/>
                </a:solidFill>
                <a:latin typeface="Gill Sans MT" panose="020B0502020104020203" pitchFamily="34" charset="0"/>
                <a:cs typeface="DejaVu Sans" charset="0"/>
              </a:defRPr>
            </a:lvl8pPr>
            <a:lvl9pPr marL="3886200" indent="-228600" defTabSz="449263" eaLnBrk="0" fontAlgn="base" hangingPunct="0">
              <a:spcBef>
                <a:spcPts val="300"/>
              </a:spcBef>
              <a:spcAft>
                <a:spcPct val="0"/>
              </a:spcAft>
              <a:buClr>
                <a:srgbClr val="000000"/>
              </a:buClr>
              <a:buSzPct val="100000"/>
              <a:buFont typeface="Times New Roman" panose="02020603050405020304" pitchFamily="18" charset="0"/>
              <a:defRPr sz="1600">
                <a:solidFill>
                  <a:srgbClr val="000000"/>
                </a:solidFill>
                <a:latin typeface="Gill Sans MT" panose="020B0502020104020203" pitchFamily="34" charset="0"/>
                <a:cs typeface="DejaVu Sans" charset="0"/>
              </a:defRPr>
            </a:lvl9pPr>
          </a:lstStyle>
          <a:p>
            <a:r>
              <a:rPr lang="en-GB" altLang="en-US" sz="2400" b="1" dirty="0"/>
              <a:t>Obse</a:t>
            </a:r>
            <a:r>
              <a:rPr lang="en-GB" altLang="en-US" sz="2400" b="1" dirty="0">
                <a:solidFill>
                  <a:schemeClr val="tx1"/>
                </a:solidFill>
              </a:rPr>
              <a:t>rvation: </a:t>
            </a:r>
            <a:r>
              <a:rPr lang="en-GB" altLang="en-US" sz="2400" dirty="0" err="1">
                <a:solidFill>
                  <a:schemeClr val="tx1"/>
                </a:solidFill>
              </a:rPr>
              <a:t>Dinkelbach</a:t>
            </a:r>
            <a:r>
              <a:rPr lang="en-GB" altLang="en-US" sz="2400" dirty="0">
                <a:solidFill>
                  <a:schemeClr val="tx1"/>
                </a:solidFill>
              </a:rPr>
              <a:t> Method performs well but EE degrades slightly with </a:t>
            </a:r>
            <a:r>
              <a:rPr lang="en-GB" altLang="en-US" sz="2400" i="1" dirty="0">
                <a:solidFill>
                  <a:schemeClr val="tx1"/>
                </a:solidFill>
              </a:rPr>
              <a:t>N</a:t>
            </a:r>
            <a:r>
              <a:rPr lang="en-GB" altLang="en-US" sz="2400" baseline="-25000" dirty="0">
                <a:solidFill>
                  <a:schemeClr val="tx1"/>
                </a:solidFill>
              </a:rPr>
              <a:t>T</a:t>
            </a:r>
            <a:r>
              <a:rPr lang="en-GB" altLang="en-US" sz="2400" dirty="0">
                <a:solidFill>
                  <a:schemeClr val="tx1"/>
                </a:solidFill>
              </a:rPr>
              <a:t> (better </a:t>
            </a:r>
            <a:r>
              <a:rPr lang="en-GB" altLang="en-US" sz="2400" dirty="0" smtClean="0">
                <a:solidFill>
                  <a:schemeClr val="tx1"/>
                </a:solidFill>
              </a:rPr>
              <a:t>angular resolution</a:t>
            </a:r>
            <a:r>
              <a:rPr lang="en-GB" altLang="en-US" sz="2400" dirty="0">
                <a:solidFill>
                  <a:schemeClr val="tx1"/>
                </a:solidFill>
              </a:rPr>
              <a:t>) </a:t>
            </a:r>
          </a:p>
          <a:p>
            <a:pPr marL="1200150" lvl="1" indent="-457200" eaLnBrk="1" hangingPunct="1">
              <a:spcBef>
                <a:spcPct val="0"/>
              </a:spcBef>
              <a:buClrTx/>
              <a:buSzPct val="76000"/>
              <a:buFont typeface="Arial" panose="020B0604020202020204" pitchFamily="34" charset="0"/>
              <a:buChar char="•"/>
            </a:pPr>
            <a:endParaRPr lang="en-GB" altLang="en-US" sz="2500" dirty="0">
              <a:solidFill>
                <a:schemeClr val="tx1"/>
              </a:solidFill>
              <a:latin typeface="+mn-lt"/>
            </a:endParaRPr>
          </a:p>
          <a:p>
            <a:pPr marL="1200150" lvl="1" indent="-457200">
              <a:buFont typeface="Arial" panose="020B0604020202020204" pitchFamily="34" charset="0"/>
              <a:buChar char="•"/>
            </a:pPr>
            <a:endParaRPr lang="en-GB" altLang="en-US" b="1" dirty="0"/>
          </a:p>
          <a:p>
            <a:pPr marL="1200150" lvl="1" indent="-457200">
              <a:buFont typeface="Arial" panose="020B0604020202020204" pitchFamily="34" charset="0"/>
              <a:buChar char="•"/>
            </a:pPr>
            <a:endParaRPr lang="en-GB" altLang="en-US" b="1" dirty="0"/>
          </a:p>
        </p:txBody>
      </p:sp>
      <p:sp>
        <p:nvSpPr>
          <p:cNvPr id="9" name="TextBox 8">
            <a:extLst>
              <a:ext uri="{FF2B5EF4-FFF2-40B4-BE49-F238E27FC236}">
                <a16:creationId xmlns:a16="http://schemas.microsoft.com/office/drawing/2014/main" id="{B70653CD-4CBC-44C2-8656-95C38E1FDE05}"/>
              </a:ext>
            </a:extLst>
          </p:cNvPr>
          <p:cNvSpPr txBox="1"/>
          <p:nvPr/>
        </p:nvSpPr>
        <p:spPr>
          <a:xfrm>
            <a:off x="8832304" y="4221089"/>
            <a:ext cx="1728192" cy="646331"/>
          </a:xfrm>
          <a:prstGeom prst="rect">
            <a:avLst/>
          </a:prstGeom>
          <a:noFill/>
          <a:ln w="25400">
            <a:solidFill>
              <a:schemeClr val="tx1"/>
            </a:solidFill>
          </a:ln>
        </p:spPr>
        <p:txBody>
          <a:bodyPr wrap="square" rtlCol="0">
            <a:spAutoFit/>
          </a:bodyPr>
          <a:lstStyle/>
          <a:p>
            <a:pPr algn="ctr" eaLnBrk="1" hangingPunct="1">
              <a:buClr>
                <a:srgbClr val="727CA3"/>
              </a:buClr>
              <a:buSzPct val="76000"/>
            </a:pPr>
            <a:r>
              <a:rPr lang="en-GB" altLang="en-US" dirty="0" smtClean="0">
                <a:solidFill>
                  <a:schemeClr val="tx1"/>
                </a:solidFill>
              </a:rPr>
              <a:t>SNR=10dB </a:t>
            </a:r>
            <a:r>
              <a:rPr lang="en-GB" altLang="en-US" dirty="0">
                <a:solidFill>
                  <a:schemeClr val="tx1"/>
                </a:solidFill>
              </a:rPr>
              <a:t>&amp;</a:t>
            </a:r>
            <a:r>
              <a:rPr lang="en-GB" altLang="en-US" dirty="0" smtClean="0">
                <a:solidFill>
                  <a:schemeClr val="tx1"/>
                </a:solidFill>
              </a:rPr>
              <a:t> </a:t>
            </a:r>
            <a:r>
              <a:rPr lang="en-GB" altLang="en-US" i="1" dirty="0">
                <a:solidFill>
                  <a:schemeClr val="tx1"/>
                </a:solidFill>
              </a:rPr>
              <a:t>N</a:t>
            </a:r>
            <a:r>
              <a:rPr lang="en-GB" altLang="en-US" baseline="-25000" dirty="0">
                <a:solidFill>
                  <a:schemeClr val="tx1"/>
                </a:solidFill>
              </a:rPr>
              <a:t>R</a:t>
            </a:r>
            <a:r>
              <a:rPr lang="en-GB" altLang="en-US" dirty="0">
                <a:solidFill>
                  <a:schemeClr val="tx1"/>
                </a:solidFill>
              </a:rPr>
              <a:t>=8 antennas</a:t>
            </a:r>
          </a:p>
        </p:txBody>
      </p:sp>
      <p:pic>
        <p:nvPicPr>
          <p:cNvPr id="10" name="Picture 4">
            <a:extLst>
              <a:ext uri="{FF2B5EF4-FFF2-40B4-BE49-F238E27FC236}">
                <a16:creationId xmlns:a16="http://schemas.microsoft.com/office/drawing/2014/main" id="{E86CE5F8-9C80-4E8F-9DD0-54EEDEFA03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78319" y="98425"/>
            <a:ext cx="922337" cy="927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8921861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a:extLst>
              <a:ext uri="{FF2B5EF4-FFF2-40B4-BE49-F238E27FC236}">
                <a16:creationId xmlns:a16="http://schemas.microsoft.com/office/drawing/2014/main" id="{D6FA57F1-7D32-4ECD-84CE-569DC6579C2E}"/>
              </a:ext>
            </a:extLst>
          </p:cNvPr>
          <p:cNvSpPr>
            <a:spLocks noGrp="1"/>
          </p:cNvSpPr>
          <p:nvPr>
            <p:ph type="sldNum" sz="quarter" idx="12"/>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723900" algn="l"/>
                <a:tab pos="1447800" algn="l"/>
              </a:tabLst>
              <a:defRPr>
                <a:solidFill>
                  <a:schemeClr val="bg1"/>
                </a:solidFill>
                <a:latin typeface="Arial" panose="020B0604020202020204" pitchFamily="34" charset="0"/>
                <a:cs typeface="DejaVu Sans" charset="0"/>
              </a:defRPr>
            </a:lvl1pPr>
            <a:lvl2pPr>
              <a:tabLst>
                <a:tab pos="723900" algn="l"/>
                <a:tab pos="1447800" algn="l"/>
              </a:tabLst>
              <a:defRPr>
                <a:solidFill>
                  <a:schemeClr val="bg1"/>
                </a:solidFill>
                <a:latin typeface="Arial" panose="020B0604020202020204" pitchFamily="34" charset="0"/>
                <a:cs typeface="DejaVu Sans" charset="0"/>
              </a:defRPr>
            </a:lvl2pPr>
            <a:lvl3pPr>
              <a:tabLst>
                <a:tab pos="723900" algn="l"/>
                <a:tab pos="1447800" algn="l"/>
              </a:tabLst>
              <a:defRPr>
                <a:solidFill>
                  <a:schemeClr val="bg1"/>
                </a:solidFill>
                <a:latin typeface="Arial" panose="020B0604020202020204" pitchFamily="34" charset="0"/>
                <a:cs typeface="DejaVu Sans" charset="0"/>
              </a:defRPr>
            </a:lvl3pPr>
            <a:lvl4pPr>
              <a:tabLst>
                <a:tab pos="723900" algn="l"/>
                <a:tab pos="1447800" algn="l"/>
              </a:tabLst>
              <a:defRPr>
                <a:solidFill>
                  <a:schemeClr val="bg1"/>
                </a:solidFill>
                <a:latin typeface="Arial" panose="020B0604020202020204" pitchFamily="34" charset="0"/>
                <a:cs typeface="DejaVu Sans" charset="0"/>
              </a:defRPr>
            </a:lvl4pPr>
            <a:lvl5pPr>
              <a:tabLst>
                <a:tab pos="723900" algn="l"/>
                <a:tab pos="1447800" algn="l"/>
              </a:tabLst>
              <a:defRPr>
                <a:solidFill>
                  <a:schemeClr val="bg1"/>
                </a:solidFill>
                <a:latin typeface="Arial" panose="020B0604020202020204" pitchFamily="34" charset="0"/>
                <a:cs typeface="DejaVu Sans" charset="0"/>
              </a:defRPr>
            </a:lvl5pPr>
            <a:lvl6pPr marL="25146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6pPr>
            <a:lvl7pPr marL="29718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7pPr>
            <a:lvl8pPr marL="34290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8pPr>
            <a:lvl9pPr marL="38862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9pPr>
          </a:lstStyle>
          <a:p>
            <a:fld id="{93168370-D4B1-4095-80D6-4F38897A27DB}" type="slidenum">
              <a:rPr lang="en-GB" altLang="en-US" smtClean="0">
                <a:solidFill>
                  <a:srgbClr val="000000"/>
                </a:solidFill>
                <a:latin typeface="Gill Sans MT" panose="020B0502020104020203" pitchFamily="34" charset="0"/>
                <a:cs typeface="Arial" panose="020B0604020202020204" pitchFamily="34" charset="0"/>
              </a:rPr>
              <a:pPr/>
              <a:t>19</a:t>
            </a:fld>
            <a:endParaRPr lang="en-GB" altLang="en-US">
              <a:solidFill>
                <a:srgbClr val="000000"/>
              </a:solidFill>
              <a:latin typeface="Gill Sans MT" panose="020B0502020104020203" pitchFamily="34" charset="0"/>
              <a:cs typeface="Arial" panose="020B0604020202020204" pitchFamily="34" charset="0"/>
            </a:endParaRPr>
          </a:p>
        </p:txBody>
      </p:sp>
      <p:sp>
        <p:nvSpPr>
          <p:cNvPr id="6147" name="Text Box 1">
            <a:extLst>
              <a:ext uri="{FF2B5EF4-FFF2-40B4-BE49-F238E27FC236}">
                <a16:creationId xmlns:a16="http://schemas.microsoft.com/office/drawing/2014/main" id="{D64A7C9B-FBE9-4355-8B04-4D9DD31972E5}"/>
              </a:ext>
            </a:extLst>
          </p:cNvPr>
          <p:cNvSpPr txBox="1">
            <a:spLocks noChangeArrowheads="1"/>
          </p:cNvSpPr>
          <p:nvPr/>
        </p:nvSpPr>
        <p:spPr bwMode="auto">
          <a:xfrm>
            <a:off x="1706564" y="1157089"/>
            <a:ext cx="8910637" cy="5119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68288" indent="-268288">
              <a:spcBef>
                <a:spcPts val="6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600">
                <a:solidFill>
                  <a:srgbClr val="000000"/>
                </a:solidFill>
                <a:latin typeface="Gill Sans MT" panose="020B0502020104020203" pitchFamily="34" charset="0"/>
                <a:cs typeface="DejaVu Sans" charset="0"/>
              </a:defRPr>
            </a:lvl1pPr>
            <a:lvl2pPr>
              <a:spcBef>
                <a:spcPts val="5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300">
                <a:solidFill>
                  <a:srgbClr val="464653"/>
                </a:solidFill>
                <a:latin typeface="Gill Sans MT" panose="020B0502020104020203" pitchFamily="34" charset="0"/>
                <a:cs typeface="DejaVu Sans" charset="0"/>
              </a:defRPr>
            </a:lvl2pPr>
            <a:lvl3pPr>
              <a:spcBef>
                <a:spcPts val="5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000000"/>
                </a:solidFill>
                <a:latin typeface="Gill Sans MT" panose="020B0502020104020203" pitchFamily="34" charset="0"/>
                <a:cs typeface="DejaVu Sans" charset="0"/>
              </a:defRPr>
            </a:lvl3pPr>
            <a:lvl4pPr>
              <a:spcBef>
                <a:spcPts val="4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rgbClr val="000000"/>
                </a:solidFill>
                <a:latin typeface="Gill Sans MT" panose="020B0502020104020203" pitchFamily="34" charset="0"/>
                <a:cs typeface="DejaVu Sans" charset="0"/>
              </a:defRPr>
            </a:lvl4pPr>
            <a:lvl5pPr>
              <a:spcBef>
                <a:spcPts val="3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000000"/>
                </a:solidFill>
                <a:latin typeface="Gill Sans MT" panose="020B0502020104020203" pitchFamily="34" charset="0"/>
                <a:cs typeface="DejaVu Sans" charset="0"/>
              </a:defRPr>
            </a:lvl5pPr>
            <a:lvl6pPr marL="2514600" indent="-228600" defTabSz="449263" eaLnBrk="0" fontAlgn="base" hangingPunct="0">
              <a:spcBef>
                <a:spcPts val="30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000000"/>
                </a:solidFill>
                <a:latin typeface="Gill Sans MT" panose="020B0502020104020203" pitchFamily="34" charset="0"/>
                <a:cs typeface="DejaVu Sans" charset="0"/>
              </a:defRPr>
            </a:lvl6pPr>
            <a:lvl7pPr marL="2971800" indent="-228600" defTabSz="449263" eaLnBrk="0" fontAlgn="base" hangingPunct="0">
              <a:spcBef>
                <a:spcPts val="30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000000"/>
                </a:solidFill>
                <a:latin typeface="Gill Sans MT" panose="020B0502020104020203" pitchFamily="34" charset="0"/>
                <a:cs typeface="DejaVu Sans" charset="0"/>
              </a:defRPr>
            </a:lvl7pPr>
            <a:lvl8pPr marL="3429000" indent="-228600" defTabSz="449263" eaLnBrk="0" fontAlgn="base" hangingPunct="0">
              <a:spcBef>
                <a:spcPts val="30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000000"/>
                </a:solidFill>
                <a:latin typeface="Gill Sans MT" panose="020B0502020104020203" pitchFamily="34" charset="0"/>
                <a:cs typeface="DejaVu Sans" charset="0"/>
              </a:defRPr>
            </a:lvl8pPr>
            <a:lvl9pPr marL="3886200" indent="-228600" defTabSz="449263" eaLnBrk="0" fontAlgn="base" hangingPunct="0">
              <a:spcBef>
                <a:spcPts val="30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000000"/>
                </a:solidFill>
                <a:latin typeface="Gill Sans MT" panose="020B0502020104020203" pitchFamily="34" charset="0"/>
                <a:cs typeface="DejaVu Sans" charset="0"/>
              </a:defRPr>
            </a:lvl9pPr>
          </a:lstStyle>
          <a:p>
            <a:pPr lvl="1" eaLnBrk="1" hangingPunct="1">
              <a:spcBef>
                <a:spcPct val="0"/>
              </a:spcBef>
              <a:buClr>
                <a:srgbClr val="727CA3"/>
              </a:buClr>
              <a:buSzPct val="76000"/>
              <a:buFont typeface="Wingdings 3" panose="05040102010807070707" pitchFamily="18" charset="2"/>
              <a:buChar char=""/>
            </a:pPr>
            <a:r>
              <a:rPr lang="en-GB" altLang="en-US" sz="2400" b="1" dirty="0">
                <a:latin typeface="Arial" panose="020B0604020202020204" pitchFamily="34" charset="0"/>
              </a:rPr>
              <a:t>Hybrid architecture </a:t>
            </a:r>
            <a:r>
              <a:rPr lang="en-GB" altLang="en-US" sz="2400" dirty="0">
                <a:latin typeface="Arial" panose="020B0604020202020204" pitchFamily="34" charset="0"/>
              </a:rPr>
              <a:t>is a promising technology for </a:t>
            </a:r>
            <a:r>
              <a:rPr lang="en-GB" altLang="en-US" sz="2400" dirty="0" err="1">
                <a:latin typeface="Arial" panose="020B0604020202020204" pitchFamily="34" charset="0"/>
              </a:rPr>
              <a:t>mmWave</a:t>
            </a:r>
            <a:r>
              <a:rPr lang="en-GB" altLang="en-US" sz="2400" dirty="0">
                <a:latin typeface="Arial" panose="020B0604020202020204" pitchFamily="34" charset="0"/>
              </a:rPr>
              <a:t> communications systems</a:t>
            </a:r>
          </a:p>
          <a:p>
            <a:pPr lvl="1" eaLnBrk="1" hangingPunct="1">
              <a:spcBef>
                <a:spcPct val="0"/>
              </a:spcBef>
              <a:buClr>
                <a:srgbClr val="727CA3"/>
              </a:buClr>
              <a:buSzPct val="76000"/>
              <a:buFont typeface="Wingdings 3" panose="05040102010807070707" pitchFamily="18" charset="2"/>
              <a:buChar char=""/>
            </a:pPr>
            <a:endParaRPr lang="en-GB" altLang="en-US" sz="2400" dirty="0">
              <a:latin typeface="Arial" panose="020B0604020202020204" pitchFamily="34" charset="0"/>
            </a:endParaRPr>
          </a:p>
          <a:p>
            <a:pPr lvl="1" eaLnBrk="1" hangingPunct="1">
              <a:spcBef>
                <a:spcPct val="0"/>
              </a:spcBef>
              <a:buClr>
                <a:srgbClr val="727CA3"/>
              </a:buClr>
              <a:buSzPct val="76000"/>
              <a:buFont typeface="Wingdings 3" panose="05040102010807070707" pitchFamily="18" charset="2"/>
              <a:buChar char=""/>
            </a:pPr>
            <a:r>
              <a:rPr lang="en-GB" altLang="en-US" sz="2400" dirty="0">
                <a:latin typeface="Arial" panose="020B0604020202020204" pitchFamily="34" charset="0"/>
              </a:rPr>
              <a:t>We have explored </a:t>
            </a:r>
            <a:r>
              <a:rPr lang="en-GB" altLang="en-US" sz="2400" b="1" dirty="0">
                <a:solidFill>
                  <a:schemeClr val="accent1">
                    <a:lumMod val="50000"/>
                  </a:schemeClr>
                </a:solidFill>
                <a:latin typeface="Arial" panose="020B0604020202020204" pitchFamily="34" charset="0"/>
              </a:rPr>
              <a:t>Energy Efficient </a:t>
            </a:r>
            <a:r>
              <a:rPr lang="en-GB" altLang="en-US" sz="2400" dirty="0">
                <a:latin typeface="Arial" panose="020B0604020202020204" pitchFamily="34" charset="0"/>
              </a:rPr>
              <a:t>solutions for operating spatial multiplexing systems</a:t>
            </a:r>
          </a:p>
          <a:p>
            <a:pPr lvl="1" eaLnBrk="1" hangingPunct="1">
              <a:spcBef>
                <a:spcPct val="0"/>
              </a:spcBef>
              <a:buClr>
                <a:srgbClr val="727CA3"/>
              </a:buClr>
              <a:buSzPct val="76000"/>
              <a:buFont typeface="Wingdings 3" panose="05040102010807070707" pitchFamily="18" charset="2"/>
              <a:buChar char=""/>
            </a:pPr>
            <a:endParaRPr lang="en-GB" altLang="en-US" sz="2400" dirty="0">
              <a:latin typeface="Arial" panose="020B0604020202020204" pitchFamily="34" charset="0"/>
            </a:endParaRPr>
          </a:p>
          <a:p>
            <a:pPr lvl="1" eaLnBrk="1" hangingPunct="1">
              <a:spcBef>
                <a:spcPct val="0"/>
              </a:spcBef>
              <a:buClr>
                <a:srgbClr val="727CA3"/>
              </a:buClr>
              <a:buSzPct val="76000"/>
              <a:buFont typeface="Wingdings 3" panose="05040102010807070707" pitchFamily="18" charset="2"/>
              <a:buChar char=""/>
            </a:pPr>
            <a:r>
              <a:rPr lang="en-GB" altLang="en-US" sz="2400" dirty="0">
                <a:latin typeface="Arial" panose="020B0604020202020204" pitchFamily="34" charset="0"/>
              </a:rPr>
              <a:t>The </a:t>
            </a:r>
            <a:r>
              <a:rPr lang="en-GB" altLang="en-US" sz="2400" b="1" dirty="0">
                <a:solidFill>
                  <a:schemeClr val="accent5">
                    <a:lumMod val="75000"/>
                  </a:schemeClr>
                </a:solidFill>
                <a:latin typeface="Arial" panose="020B0604020202020204" pitchFamily="34" charset="0"/>
              </a:rPr>
              <a:t>Brute Force </a:t>
            </a:r>
            <a:r>
              <a:rPr lang="en-GB" altLang="en-US" sz="2400" dirty="0">
                <a:latin typeface="Arial" panose="020B0604020202020204" pitchFamily="34" charset="0"/>
              </a:rPr>
              <a:t>approach achieves the best Energy Efficient solutions but with high complexity</a:t>
            </a:r>
          </a:p>
          <a:p>
            <a:pPr lvl="1" eaLnBrk="1" hangingPunct="1">
              <a:spcBef>
                <a:spcPct val="0"/>
              </a:spcBef>
              <a:buClr>
                <a:srgbClr val="727CA3"/>
              </a:buClr>
              <a:buSzPct val="76000"/>
              <a:buFont typeface="Wingdings 3" panose="05040102010807070707" pitchFamily="18" charset="2"/>
              <a:buChar char=""/>
            </a:pPr>
            <a:endParaRPr lang="en-GB" altLang="en-US" sz="2400" dirty="0">
              <a:latin typeface="Arial" panose="020B0604020202020204" pitchFamily="34" charset="0"/>
            </a:endParaRPr>
          </a:p>
          <a:p>
            <a:pPr lvl="1" eaLnBrk="1" hangingPunct="1">
              <a:spcBef>
                <a:spcPct val="0"/>
              </a:spcBef>
              <a:buClr>
                <a:srgbClr val="727CA3"/>
              </a:buClr>
              <a:buSzPct val="76000"/>
              <a:buFont typeface="Wingdings 3" panose="05040102010807070707" pitchFamily="18" charset="2"/>
              <a:buChar char=""/>
            </a:pPr>
            <a:r>
              <a:rPr lang="en-GB" altLang="en-US" sz="2400" dirty="0">
                <a:latin typeface="Arial" panose="020B0604020202020204" pitchFamily="34" charset="0"/>
              </a:rPr>
              <a:t>Our </a:t>
            </a:r>
            <a:r>
              <a:rPr lang="en-GB" altLang="en-US" sz="2400" b="1" dirty="0" err="1">
                <a:solidFill>
                  <a:schemeClr val="accent6">
                    <a:lumMod val="75000"/>
                  </a:schemeClr>
                </a:solidFill>
                <a:latin typeface="Arial" panose="020B0604020202020204" pitchFamily="34" charset="0"/>
              </a:rPr>
              <a:t>Dinkelbach</a:t>
            </a:r>
            <a:r>
              <a:rPr lang="en-GB" altLang="en-US" sz="2400" b="1" dirty="0">
                <a:solidFill>
                  <a:schemeClr val="accent6">
                    <a:lumMod val="75000"/>
                  </a:schemeClr>
                </a:solidFill>
                <a:latin typeface="Arial" panose="020B0604020202020204" pitchFamily="34" charset="0"/>
              </a:rPr>
              <a:t> Method </a:t>
            </a:r>
            <a:r>
              <a:rPr lang="en-GB" altLang="en-US" sz="2400" dirty="0">
                <a:latin typeface="Arial" panose="020B0604020202020204" pitchFamily="34" charset="0"/>
              </a:rPr>
              <a:t>performs almost as well but with much lower complexity </a:t>
            </a:r>
          </a:p>
          <a:p>
            <a:pPr lvl="1" eaLnBrk="1" hangingPunct="1">
              <a:spcBef>
                <a:spcPct val="0"/>
              </a:spcBef>
              <a:buClr>
                <a:srgbClr val="727CA3"/>
              </a:buClr>
              <a:buSzPct val="76000"/>
              <a:buFont typeface="Wingdings 3" panose="05040102010807070707" pitchFamily="18" charset="2"/>
              <a:buChar char=""/>
            </a:pPr>
            <a:endParaRPr lang="en-GB" altLang="en-US" sz="2400" dirty="0">
              <a:latin typeface="Arial" panose="020B0604020202020204" pitchFamily="34" charset="0"/>
            </a:endParaRPr>
          </a:p>
          <a:p>
            <a:pPr lvl="1" eaLnBrk="1" hangingPunct="1">
              <a:spcBef>
                <a:spcPct val="0"/>
              </a:spcBef>
              <a:buClr>
                <a:srgbClr val="727CA3"/>
              </a:buClr>
              <a:buSzPct val="76000"/>
              <a:buFont typeface="Wingdings 3" panose="05040102010807070707" pitchFamily="18" charset="2"/>
              <a:buChar char=""/>
            </a:pPr>
            <a:r>
              <a:rPr lang="en-GB" altLang="en-US" sz="2400" b="1" dirty="0">
                <a:latin typeface="Arial" panose="020B0604020202020204" pitchFamily="34" charset="0"/>
              </a:rPr>
              <a:t>Future Work</a:t>
            </a:r>
            <a:r>
              <a:rPr lang="en-GB" altLang="en-US" sz="2400" dirty="0">
                <a:latin typeface="Arial" panose="020B0604020202020204" pitchFamily="34" charset="0"/>
              </a:rPr>
              <a:t>: Study impact of low resolution analogue-to-digital converters on performance</a:t>
            </a:r>
          </a:p>
          <a:p>
            <a:pPr lvl="1" eaLnBrk="1" hangingPunct="1">
              <a:spcBef>
                <a:spcPct val="0"/>
              </a:spcBef>
              <a:buClr>
                <a:srgbClr val="727CA3"/>
              </a:buClr>
              <a:buSzPct val="76000"/>
              <a:buFont typeface="Wingdings 3" panose="05040102010807070707" pitchFamily="18" charset="2"/>
              <a:buChar char=""/>
            </a:pPr>
            <a:endParaRPr lang="en-GB" altLang="en-US" sz="2500" dirty="0">
              <a:latin typeface="Arial" panose="020B0604020202020204" pitchFamily="34" charset="0"/>
            </a:endParaRPr>
          </a:p>
          <a:p>
            <a:pPr lvl="1" eaLnBrk="1" hangingPunct="1">
              <a:spcBef>
                <a:spcPct val="0"/>
              </a:spcBef>
              <a:buClr>
                <a:srgbClr val="727CA3"/>
              </a:buClr>
              <a:buSzPct val="76000"/>
              <a:buFont typeface="Wingdings 3" panose="05040102010807070707" pitchFamily="18" charset="2"/>
              <a:buChar char=""/>
            </a:pPr>
            <a:endParaRPr lang="en-GB" altLang="en-US" sz="2500" dirty="0">
              <a:latin typeface="Arial" panose="020B0604020202020204" pitchFamily="34" charset="0"/>
            </a:endParaRPr>
          </a:p>
          <a:p>
            <a:pPr lvl="1" eaLnBrk="1" hangingPunct="1">
              <a:spcBef>
                <a:spcPct val="0"/>
              </a:spcBef>
              <a:buClr>
                <a:srgbClr val="727CA3"/>
              </a:buClr>
              <a:buSzPct val="76000"/>
              <a:buFont typeface="Wingdings 3" panose="05040102010807070707" pitchFamily="18" charset="2"/>
              <a:buChar char=""/>
            </a:pPr>
            <a:endParaRPr lang="en-GB" altLang="en-US" sz="2500" dirty="0">
              <a:latin typeface="Arial" panose="020B0604020202020204" pitchFamily="34" charset="0"/>
            </a:endParaRPr>
          </a:p>
          <a:p>
            <a:pPr marL="457200" lvl="1" indent="0" eaLnBrk="1" hangingPunct="1">
              <a:spcBef>
                <a:spcPct val="0"/>
              </a:spcBef>
              <a:buClr>
                <a:srgbClr val="727CA3"/>
              </a:buClr>
              <a:buSzPct val="76000"/>
            </a:pPr>
            <a:endParaRPr lang="en-GB" altLang="en-US" sz="2500" dirty="0">
              <a:latin typeface="Arial" panose="020B0604020202020204" pitchFamily="34" charset="0"/>
            </a:endParaRPr>
          </a:p>
          <a:p>
            <a:pPr eaLnBrk="1" hangingPunct="1">
              <a:spcBef>
                <a:spcPct val="0"/>
              </a:spcBef>
              <a:buClr>
                <a:srgbClr val="727CA3"/>
              </a:buClr>
              <a:buSzPct val="76000"/>
              <a:buFont typeface="Wingdings 3" panose="05040102010807070707" pitchFamily="18" charset="2"/>
              <a:buChar char=""/>
            </a:pPr>
            <a:endParaRPr lang="en-GB" altLang="en-US" sz="2800" dirty="0">
              <a:latin typeface="Arial" panose="020B0604020202020204" pitchFamily="34" charset="0"/>
            </a:endParaRPr>
          </a:p>
        </p:txBody>
      </p:sp>
      <p:sp>
        <p:nvSpPr>
          <p:cNvPr id="6148" name="Text Box 2">
            <a:extLst>
              <a:ext uri="{FF2B5EF4-FFF2-40B4-BE49-F238E27FC236}">
                <a16:creationId xmlns:a16="http://schemas.microsoft.com/office/drawing/2014/main" id="{B49A9692-FBED-46EC-AE2D-502336F77437}"/>
              </a:ext>
            </a:extLst>
          </p:cNvPr>
          <p:cNvSpPr txBox="1">
            <a:spLocks noChangeArrowheads="1"/>
          </p:cNvSpPr>
          <p:nvPr/>
        </p:nvSpPr>
        <p:spPr bwMode="auto">
          <a:xfrm>
            <a:off x="1981200" y="152400"/>
            <a:ext cx="82296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Gill Sans MT" panose="020B0502020104020203" pitchFamily="34" charset="0"/>
                <a:cs typeface="DejaVu Sans" charset="0"/>
              </a:defRPr>
            </a:lvl1pPr>
            <a:lvl2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464653"/>
                </a:solidFill>
                <a:latin typeface="Gill Sans MT" panose="020B0502020104020203" pitchFamily="34" charset="0"/>
                <a:cs typeface="DejaVu Sans" charset="0"/>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ill Sans MT" panose="020B0502020104020203" pitchFamily="34" charset="0"/>
                <a:cs typeface="DejaVu Sans" charset="0"/>
              </a:defRPr>
            </a:lvl3pPr>
            <a:lvl4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Gill Sans MT" panose="020B0502020104020203" pitchFamily="34" charset="0"/>
                <a:cs typeface="DejaVu Sans" charset="0"/>
              </a:defRPr>
            </a:lvl4pPr>
            <a:lvl5pPr>
              <a:spcBef>
                <a:spcPts val="3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5pPr>
            <a:lvl6pPr marL="25146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6pPr>
            <a:lvl7pPr marL="29718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7pPr>
            <a:lvl8pPr marL="34290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8pPr>
            <a:lvl9pPr marL="38862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9pPr>
          </a:lstStyle>
          <a:p>
            <a:pPr eaLnBrk="1" hangingPunct="1">
              <a:spcBef>
                <a:spcPct val="0"/>
              </a:spcBef>
              <a:buClrTx/>
              <a:buFontTx/>
              <a:buNone/>
            </a:pPr>
            <a:r>
              <a:rPr lang="en-GB" altLang="en-US" sz="3200" dirty="0">
                <a:solidFill>
                  <a:srgbClr val="464653"/>
                </a:solidFill>
                <a:latin typeface="Bookman Old Style" panose="02050604050505020204" pitchFamily="18" charset="0"/>
              </a:rPr>
              <a:t>Hybrid Conclusions</a:t>
            </a:r>
          </a:p>
        </p:txBody>
      </p:sp>
      <p:pic>
        <p:nvPicPr>
          <p:cNvPr id="6" name="Picture 4">
            <a:extLst>
              <a:ext uri="{FF2B5EF4-FFF2-40B4-BE49-F238E27FC236}">
                <a16:creationId xmlns:a16="http://schemas.microsoft.com/office/drawing/2014/main" id="{E86CE5F8-9C80-4E8F-9DD0-54EEDEFA03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8319" y="98425"/>
            <a:ext cx="922337" cy="927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75701254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Slide Number Placeholder 3">
            <a:extLst>
              <a:ext uri="{FF2B5EF4-FFF2-40B4-BE49-F238E27FC236}">
                <a16:creationId xmlns:a16="http://schemas.microsoft.com/office/drawing/2014/main" id="{D6FA57F1-7D32-4ECD-84CE-569DC6579C2E}"/>
              </a:ext>
            </a:extLst>
          </p:cNvPr>
          <p:cNvSpPr>
            <a:spLocks noGrp="1"/>
          </p:cNvSpPr>
          <p:nvPr>
            <p:ph type="sldNum" sz="quarter" idx="12"/>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723900" algn="l"/>
                <a:tab pos="1447800" algn="l"/>
              </a:tabLst>
              <a:defRPr>
                <a:solidFill>
                  <a:schemeClr val="bg1"/>
                </a:solidFill>
                <a:latin typeface="Arial" panose="020B0604020202020204" pitchFamily="34" charset="0"/>
                <a:cs typeface="DejaVu Sans" charset="0"/>
              </a:defRPr>
            </a:lvl1pPr>
            <a:lvl2pPr>
              <a:tabLst>
                <a:tab pos="723900" algn="l"/>
                <a:tab pos="1447800" algn="l"/>
              </a:tabLst>
              <a:defRPr>
                <a:solidFill>
                  <a:schemeClr val="bg1"/>
                </a:solidFill>
                <a:latin typeface="Arial" panose="020B0604020202020204" pitchFamily="34" charset="0"/>
                <a:cs typeface="DejaVu Sans" charset="0"/>
              </a:defRPr>
            </a:lvl2pPr>
            <a:lvl3pPr>
              <a:tabLst>
                <a:tab pos="723900" algn="l"/>
                <a:tab pos="1447800" algn="l"/>
              </a:tabLst>
              <a:defRPr>
                <a:solidFill>
                  <a:schemeClr val="bg1"/>
                </a:solidFill>
                <a:latin typeface="Arial" panose="020B0604020202020204" pitchFamily="34" charset="0"/>
                <a:cs typeface="DejaVu Sans" charset="0"/>
              </a:defRPr>
            </a:lvl3pPr>
            <a:lvl4pPr>
              <a:tabLst>
                <a:tab pos="723900" algn="l"/>
                <a:tab pos="1447800" algn="l"/>
              </a:tabLst>
              <a:defRPr>
                <a:solidFill>
                  <a:schemeClr val="bg1"/>
                </a:solidFill>
                <a:latin typeface="Arial" panose="020B0604020202020204" pitchFamily="34" charset="0"/>
                <a:cs typeface="DejaVu Sans" charset="0"/>
              </a:defRPr>
            </a:lvl4pPr>
            <a:lvl5pPr>
              <a:tabLst>
                <a:tab pos="723900" algn="l"/>
                <a:tab pos="1447800" algn="l"/>
              </a:tabLst>
              <a:defRPr>
                <a:solidFill>
                  <a:schemeClr val="bg1"/>
                </a:solidFill>
                <a:latin typeface="Arial" panose="020B0604020202020204" pitchFamily="34" charset="0"/>
                <a:cs typeface="DejaVu Sans" charset="0"/>
              </a:defRPr>
            </a:lvl5pPr>
            <a:lvl6pPr marL="25146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6pPr>
            <a:lvl7pPr marL="29718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7pPr>
            <a:lvl8pPr marL="34290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8pPr>
            <a:lvl9pPr marL="38862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9pPr>
          </a:lstStyle>
          <a:p>
            <a:fld id="{93168370-D4B1-4095-80D6-4F38897A27DB}" type="slidenum">
              <a:rPr lang="en-GB" altLang="en-US" smtClean="0">
                <a:solidFill>
                  <a:srgbClr val="000000"/>
                </a:solidFill>
                <a:latin typeface="Gill Sans MT" panose="020B0502020104020203" pitchFamily="34" charset="0"/>
                <a:cs typeface="Arial" panose="020B0604020202020204" pitchFamily="34" charset="0"/>
              </a:rPr>
              <a:pPr/>
              <a:t>2</a:t>
            </a:fld>
            <a:endParaRPr lang="en-GB" altLang="en-US">
              <a:solidFill>
                <a:srgbClr val="000000"/>
              </a:solidFill>
              <a:latin typeface="Gill Sans MT" panose="020B0502020104020203" pitchFamily="34" charset="0"/>
              <a:cs typeface="Arial" panose="020B0604020202020204" pitchFamily="34" charset="0"/>
            </a:endParaRPr>
          </a:p>
        </p:txBody>
      </p:sp>
      <p:sp>
        <p:nvSpPr>
          <p:cNvPr id="6147" name="Text Box 1">
            <a:extLst>
              <a:ext uri="{FF2B5EF4-FFF2-40B4-BE49-F238E27FC236}">
                <a16:creationId xmlns:a16="http://schemas.microsoft.com/office/drawing/2014/main" id="{D64A7C9B-FBE9-4355-8B04-4D9DD31972E5}"/>
              </a:ext>
            </a:extLst>
          </p:cNvPr>
          <p:cNvSpPr txBox="1">
            <a:spLocks noChangeArrowheads="1"/>
          </p:cNvSpPr>
          <p:nvPr/>
        </p:nvSpPr>
        <p:spPr bwMode="auto">
          <a:xfrm>
            <a:off x="407368" y="1196752"/>
            <a:ext cx="10209833" cy="50802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68288" indent="-268288">
              <a:spcBef>
                <a:spcPts val="6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600">
                <a:solidFill>
                  <a:srgbClr val="000000"/>
                </a:solidFill>
                <a:latin typeface="Gill Sans MT" panose="020B0502020104020203" pitchFamily="34" charset="0"/>
                <a:cs typeface="DejaVu Sans" charset="0"/>
              </a:defRPr>
            </a:lvl1pPr>
            <a:lvl2pPr>
              <a:spcBef>
                <a:spcPts val="5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300">
                <a:solidFill>
                  <a:srgbClr val="464653"/>
                </a:solidFill>
                <a:latin typeface="Gill Sans MT" panose="020B0502020104020203" pitchFamily="34" charset="0"/>
                <a:cs typeface="DejaVu Sans" charset="0"/>
              </a:defRPr>
            </a:lvl2pPr>
            <a:lvl3pPr>
              <a:spcBef>
                <a:spcPts val="5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000000"/>
                </a:solidFill>
                <a:latin typeface="Gill Sans MT" panose="020B0502020104020203" pitchFamily="34" charset="0"/>
                <a:cs typeface="DejaVu Sans" charset="0"/>
              </a:defRPr>
            </a:lvl3pPr>
            <a:lvl4pPr>
              <a:spcBef>
                <a:spcPts val="4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rgbClr val="000000"/>
                </a:solidFill>
                <a:latin typeface="Gill Sans MT" panose="020B0502020104020203" pitchFamily="34" charset="0"/>
                <a:cs typeface="DejaVu Sans" charset="0"/>
              </a:defRPr>
            </a:lvl4pPr>
            <a:lvl5pPr>
              <a:spcBef>
                <a:spcPts val="3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000000"/>
                </a:solidFill>
                <a:latin typeface="Gill Sans MT" panose="020B0502020104020203" pitchFamily="34" charset="0"/>
                <a:cs typeface="DejaVu Sans" charset="0"/>
              </a:defRPr>
            </a:lvl5pPr>
            <a:lvl6pPr marL="2514600" indent="-228600" defTabSz="449263" eaLnBrk="0" fontAlgn="base" hangingPunct="0">
              <a:spcBef>
                <a:spcPts val="30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000000"/>
                </a:solidFill>
                <a:latin typeface="Gill Sans MT" panose="020B0502020104020203" pitchFamily="34" charset="0"/>
                <a:cs typeface="DejaVu Sans" charset="0"/>
              </a:defRPr>
            </a:lvl6pPr>
            <a:lvl7pPr marL="2971800" indent="-228600" defTabSz="449263" eaLnBrk="0" fontAlgn="base" hangingPunct="0">
              <a:spcBef>
                <a:spcPts val="30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000000"/>
                </a:solidFill>
                <a:latin typeface="Gill Sans MT" panose="020B0502020104020203" pitchFamily="34" charset="0"/>
                <a:cs typeface="DejaVu Sans" charset="0"/>
              </a:defRPr>
            </a:lvl7pPr>
            <a:lvl8pPr marL="3429000" indent="-228600" defTabSz="449263" eaLnBrk="0" fontAlgn="base" hangingPunct="0">
              <a:spcBef>
                <a:spcPts val="30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000000"/>
                </a:solidFill>
                <a:latin typeface="Gill Sans MT" panose="020B0502020104020203" pitchFamily="34" charset="0"/>
                <a:cs typeface="DejaVu Sans" charset="0"/>
              </a:defRPr>
            </a:lvl8pPr>
            <a:lvl9pPr marL="3886200" indent="-228600" defTabSz="449263" eaLnBrk="0" fontAlgn="base" hangingPunct="0">
              <a:spcBef>
                <a:spcPts val="30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000000"/>
                </a:solidFill>
                <a:latin typeface="Gill Sans MT" panose="020B0502020104020203" pitchFamily="34" charset="0"/>
                <a:cs typeface="DejaVu Sans" charset="0"/>
              </a:defRPr>
            </a:lvl9pPr>
          </a:lstStyle>
          <a:p>
            <a:pPr lvl="1" eaLnBrk="1" hangingPunct="1">
              <a:spcBef>
                <a:spcPct val="0"/>
              </a:spcBef>
              <a:buClr>
                <a:srgbClr val="727CA3"/>
              </a:buClr>
              <a:buSzPct val="76000"/>
              <a:buFont typeface="Wingdings 3" panose="05040102010807070707" pitchFamily="18" charset="2"/>
              <a:buChar char=""/>
            </a:pPr>
            <a:r>
              <a:rPr lang="en-GB" altLang="en-US" sz="2500" dirty="0">
                <a:latin typeface="Arial" panose="020B0604020202020204" pitchFamily="34" charset="0"/>
              </a:rPr>
              <a:t>What are Potential Applications/Use Cases?</a:t>
            </a:r>
          </a:p>
          <a:p>
            <a:pPr lvl="1" eaLnBrk="1" hangingPunct="1">
              <a:spcBef>
                <a:spcPct val="0"/>
              </a:spcBef>
              <a:buClr>
                <a:srgbClr val="727CA3"/>
              </a:buClr>
              <a:buSzPct val="76000"/>
              <a:buFont typeface="Wingdings 3" panose="05040102010807070707" pitchFamily="18" charset="2"/>
              <a:buChar char=""/>
            </a:pPr>
            <a:endParaRPr lang="en-GB" altLang="en-US" sz="2500" dirty="0">
              <a:latin typeface="Arial" panose="020B0604020202020204" pitchFamily="34" charset="0"/>
            </a:endParaRPr>
          </a:p>
          <a:p>
            <a:pPr lvl="1" eaLnBrk="1" hangingPunct="1">
              <a:spcBef>
                <a:spcPct val="0"/>
              </a:spcBef>
              <a:buClr>
                <a:srgbClr val="727CA3"/>
              </a:buClr>
              <a:buSzPct val="76000"/>
              <a:buFont typeface="Wingdings 3" panose="05040102010807070707" pitchFamily="18" charset="2"/>
              <a:buChar char=""/>
            </a:pPr>
            <a:r>
              <a:rPr lang="en-GB" altLang="en-US" sz="2500" dirty="0">
                <a:latin typeface="Arial" panose="020B0604020202020204" pitchFamily="34" charset="0"/>
              </a:rPr>
              <a:t>Physical Layer and Spectrum Issues?</a:t>
            </a:r>
          </a:p>
          <a:p>
            <a:pPr lvl="1" eaLnBrk="1" hangingPunct="1">
              <a:spcBef>
                <a:spcPct val="0"/>
              </a:spcBef>
              <a:buClr>
                <a:srgbClr val="727CA3"/>
              </a:buClr>
              <a:buSzPct val="76000"/>
              <a:buFont typeface="Wingdings 3" panose="05040102010807070707" pitchFamily="18" charset="2"/>
              <a:buChar char=""/>
            </a:pPr>
            <a:endParaRPr lang="en-GB" altLang="en-US" sz="2500" dirty="0">
              <a:latin typeface="Arial" panose="020B0604020202020204" pitchFamily="34" charset="0"/>
            </a:endParaRPr>
          </a:p>
          <a:p>
            <a:pPr lvl="1" eaLnBrk="1" hangingPunct="1">
              <a:spcBef>
                <a:spcPct val="0"/>
              </a:spcBef>
              <a:buClr>
                <a:srgbClr val="727CA3"/>
              </a:buClr>
              <a:buSzPct val="76000"/>
              <a:buFont typeface="Wingdings 3" panose="05040102010807070707" pitchFamily="18" charset="2"/>
              <a:buChar char=""/>
            </a:pPr>
            <a:r>
              <a:rPr lang="en-GB" altLang="en-US" sz="2500" dirty="0">
                <a:latin typeface="Arial" panose="020B0604020202020204" pitchFamily="34" charset="0"/>
              </a:rPr>
              <a:t>Energy Efficiency</a:t>
            </a:r>
          </a:p>
          <a:p>
            <a:pPr lvl="1" eaLnBrk="1" hangingPunct="1">
              <a:spcBef>
                <a:spcPct val="0"/>
              </a:spcBef>
              <a:buClr>
                <a:srgbClr val="727CA3"/>
              </a:buClr>
              <a:buSzPct val="76000"/>
              <a:buFont typeface="Wingdings 3" panose="05040102010807070707" pitchFamily="18" charset="2"/>
              <a:buChar char=""/>
            </a:pPr>
            <a:endParaRPr lang="en-GB" altLang="en-US" sz="2500" dirty="0">
              <a:latin typeface="Arial" panose="020B0604020202020204" pitchFamily="34" charset="0"/>
            </a:endParaRPr>
          </a:p>
          <a:p>
            <a:pPr lvl="1" eaLnBrk="1" hangingPunct="1">
              <a:spcBef>
                <a:spcPct val="0"/>
              </a:spcBef>
              <a:buClr>
                <a:srgbClr val="727CA3"/>
              </a:buClr>
              <a:buSzPct val="76000"/>
              <a:buFont typeface="Wingdings 3" panose="05040102010807070707" pitchFamily="18" charset="2"/>
              <a:buChar char=""/>
            </a:pPr>
            <a:r>
              <a:rPr lang="en-GB" altLang="en-US" sz="2500" dirty="0" smtClean="0">
                <a:latin typeface="Arial" panose="020B0604020202020204" pitchFamily="34" charset="0"/>
              </a:rPr>
              <a:t>Optimization and Machine </a:t>
            </a:r>
            <a:r>
              <a:rPr lang="en-GB" altLang="en-US" sz="2500" dirty="0">
                <a:latin typeface="Arial" panose="020B0604020202020204" pitchFamily="34" charset="0"/>
              </a:rPr>
              <a:t>Learning</a:t>
            </a:r>
          </a:p>
          <a:p>
            <a:pPr lvl="1" eaLnBrk="1" hangingPunct="1">
              <a:spcBef>
                <a:spcPct val="0"/>
              </a:spcBef>
              <a:buClr>
                <a:srgbClr val="727CA3"/>
              </a:buClr>
              <a:buSzPct val="76000"/>
              <a:buFont typeface="Wingdings 3" panose="05040102010807070707" pitchFamily="18" charset="2"/>
              <a:buChar char=""/>
            </a:pPr>
            <a:endParaRPr lang="en-GB" altLang="en-US" sz="2500" dirty="0">
              <a:latin typeface="Arial" panose="020B0604020202020204" pitchFamily="34" charset="0"/>
            </a:endParaRPr>
          </a:p>
          <a:p>
            <a:pPr lvl="1" eaLnBrk="1" hangingPunct="1">
              <a:spcBef>
                <a:spcPct val="0"/>
              </a:spcBef>
              <a:buClr>
                <a:srgbClr val="727CA3"/>
              </a:buClr>
              <a:buSzPct val="76000"/>
              <a:buFont typeface="Wingdings 3" panose="05040102010807070707" pitchFamily="18" charset="2"/>
              <a:buChar char=""/>
            </a:pPr>
            <a:r>
              <a:rPr lang="en-GB" altLang="en-US" sz="2500" dirty="0" smtClean="0">
                <a:latin typeface="Arial" panose="020B0604020202020204" pitchFamily="34" charset="0"/>
              </a:rPr>
              <a:t>Applications to </a:t>
            </a:r>
            <a:r>
              <a:rPr lang="en-GB" altLang="en-US" sz="2500" dirty="0">
                <a:latin typeface="Arial" panose="020B0604020202020204" pitchFamily="34" charset="0"/>
              </a:rPr>
              <a:t>Communication Systems</a:t>
            </a:r>
          </a:p>
          <a:p>
            <a:pPr lvl="1" eaLnBrk="1" hangingPunct="1">
              <a:spcBef>
                <a:spcPct val="0"/>
              </a:spcBef>
              <a:buClr>
                <a:srgbClr val="727CA3"/>
              </a:buClr>
              <a:buSzPct val="76000"/>
              <a:buFont typeface="Wingdings 3" panose="05040102010807070707" pitchFamily="18" charset="2"/>
              <a:buChar char=""/>
            </a:pPr>
            <a:endParaRPr lang="en-GB" altLang="en-US" sz="2500" dirty="0">
              <a:latin typeface="Arial" panose="020B0604020202020204" pitchFamily="34" charset="0"/>
            </a:endParaRPr>
          </a:p>
          <a:p>
            <a:pPr lvl="1" eaLnBrk="1" hangingPunct="1">
              <a:spcBef>
                <a:spcPct val="0"/>
              </a:spcBef>
              <a:buClr>
                <a:srgbClr val="727CA3"/>
              </a:buClr>
              <a:buSzPct val="76000"/>
              <a:buFont typeface="Wingdings 3" panose="05040102010807070707" pitchFamily="18" charset="2"/>
              <a:buChar char=""/>
            </a:pPr>
            <a:r>
              <a:rPr lang="en-GB" altLang="en-US" sz="2500" dirty="0" smtClean="0">
                <a:latin typeface="Arial" panose="020B0604020202020204" pitchFamily="34" charset="0"/>
              </a:rPr>
              <a:t>Future Research Topics in Green Communications</a:t>
            </a:r>
            <a:endParaRPr lang="en-GB" altLang="en-US" sz="2500" dirty="0">
              <a:latin typeface="Arial" panose="020B0604020202020204" pitchFamily="34" charset="0"/>
            </a:endParaRPr>
          </a:p>
          <a:p>
            <a:pPr lvl="1" eaLnBrk="1" hangingPunct="1">
              <a:spcBef>
                <a:spcPct val="0"/>
              </a:spcBef>
              <a:buClr>
                <a:srgbClr val="727CA3"/>
              </a:buClr>
              <a:buSzPct val="76000"/>
              <a:buFont typeface="Wingdings 3" panose="05040102010807070707" pitchFamily="18" charset="2"/>
              <a:buChar char=""/>
            </a:pPr>
            <a:endParaRPr lang="en-GB" altLang="en-US" sz="2500" dirty="0">
              <a:latin typeface="Arial" panose="020B0604020202020204" pitchFamily="34" charset="0"/>
            </a:endParaRPr>
          </a:p>
          <a:p>
            <a:pPr lvl="1" eaLnBrk="1" hangingPunct="1">
              <a:spcBef>
                <a:spcPct val="0"/>
              </a:spcBef>
              <a:buClr>
                <a:srgbClr val="727CA3"/>
              </a:buClr>
              <a:buSzPct val="76000"/>
              <a:buFont typeface="Wingdings 3" panose="05040102010807070707" pitchFamily="18" charset="2"/>
              <a:buChar char=""/>
            </a:pPr>
            <a:endParaRPr lang="en-GB" altLang="en-US" sz="2500" dirty="0">
              <a:latin typeface="Arial" panose="020B0604020202020204" pitchFamily="34" charset="0"/>
            </a:endParaRPr>
          </a:p>
          <a:p>
            <a:pPr marL="457200" lvl="1" indent="0" eaLnBrk="1" hangingPunct="1">
              <a:spcBef>
                <a:spcPct val="0"/>
              </a:spcBef>
              <a:buClr>
                <a:srgbClr val="727CA3"/>
              </a:buClr>
              <a:buSzPct val="76000"/>
            </a:pPr>
            <a:endParaRPr lang="en-GB" altLang="en-US" sz="2500" dirty="0">
              <a:latin typeface="Arial" panose="020B0604020202020204" pitchFamily="34" charset="0"/>
            </a:endParaRPr>
          </a:p>
          <a:p>
            <a:pPr eaLnBrk="1" hangingPunct="1">
              <a:spcBef>
                <a:spcPct val="0"/>
              </a:spcBef>
              <a:buClr>
                <a:srgbClr val="727CA3"/>
              </a:buClr>
              <a:buSzPct val="76000"/>
              <a:buFont typeface="Wingdings 3" panose="05040102010807070707" pitchFamily="18" charset="2"/>
              <a:buChar char=""/>
            </a:pPr>
            <a:endParaRPr lang="en-GB" altLang="en-US" sz="2800" dirty="0">
              <a:latin typeface="Arial" panose="020B0604020202020204" pitchFamily="34" charset="0"/>
            </a:endParaRPr>
          </a:p>
        </p:txBody>
      </p:sp>
      <p:sp>
        <p:nvSpPr>
          <p:cNvPr id="6148" name="Text Box 2">
            <a:extLst>
              <a:ext uri="{FF2B5EF4-FFF2-40B4-BE49-F238E27FC236}">
                <a16:creationId xmlns:a16="http://schemas.microsoft.com/office/drawing/2014/main" id="{B49A9692-FBED-46EC-AE2D-502336F77437}"/>
              </a:ext>
            </a:extLst>
          </p:cNvPr>
          <p:cNvSpPr txBox="1">
            <a:spLocks noChangeArrowheads="1"/>
          </p:cNvSpPr>
          <p:nvPr/>
        </p:nvSpPr>
        <p:spPr bwMode="auto">
          <a:xfrm>
            <a:off x="911424" y="152400"/>
            <a:ext cx="82296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Gill Sans MT" panose="020B0502020104020203" pitchFamily="34" charset="0"/>
                <a:cs typeface="DejaVu Sans" charset="0"/>
              </a:defRPr>
            </a:lvl1pPr>
            <a:lvl2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464653"/>
                </a:solidFill>
                <a:latin typeface="Gill Sans MT" panose="020B0502020104020203" pitchFamily="34" charset="0"/>
                <a:cs typeface="DejaVu Sans" charset="0"/>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ill Sans MT" panose="020B0502020104020203" pitchFamily="34" charset="0"/>
                <a:cs typeface="DejaVu Sans" charset="0"/>
              </a:defRPr>
            </a:lvl3pPr>
            <a:lvl4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Gill Sans MT" panose="020B0502020104020203" pitchFamily="34" charset="0"/>
                <a:cs typeface="DejaVu Sans" charset="0"/>
              </a:defRPr>
            </a:lvl4pPr>
            <a:lvl5pPr>
              <a:spcBef>
                <a:spcPts val="3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5pPr>
            <a:lvl6pPr marL="25146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6pPr>
            <a:lvl7pPr marL="29718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7pPr>
            <a:lvl8pPr marL="34290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8pPr>
            <a:lvl9pPr marL="38862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9pPr>
          </a:lstStyle>
          <a:p>
            <a:pPr eaLnBrk="1" hangingPunct="1">
              <a:spcBef>
                <a:spcPct val="0"/>
              </a:spcBef>
              <a:buClrTx/>
              <a:buFontTx/>
              <a:buNone/>
            </a:pPr>
            <a:r>
              <a:rPr lang="en-GB" altLang="en-US" sz="3200" dirty="0">
                <a:solidFill>
                  <a:srgbClr val="464653"/>
                </a:solidFill>
                <a:latin typeface="Bookman Old Style" panose="02050604050505020204" pitchFamily="18" charset="0"/>
              </a:rPr>
              <a:t>Wireless </a:t>
            </a:r>
            <a:r>
              <a:rPr lang="en-GB" altLang="en-US" sz="3200" dirty="0" smtClean="0">
                <a:solidFill>
                  <a:srgbClr val="464653"/>
                </a:solidFill>
                <a:latin typeface="Bookman Old Style" panose="02050604050505020204" pitchFamily="18" charset="0"/>
              </a:rPr>
              <a:t>Systems in 2030</a:t>
            </a:r>
            <a:endParaRPr lang="en-GB" altLang="en-US" sz="3200" dirty="0">
              <a:solidFill>
                <a:srgbClr val="464653"/>
              </a:solidFill>
              <a:latin typeface="Bookman Old Style" panose="02050604050505020204" pitchFamily="18" charset="0"/>
            </a:endParaRPr>
          </a:p>
        </p:txBody>
      </p:sp>
      <p:pic>
        <p:nvPicPr>
          <p:cNvPr id="6149" name="Picture 4">
            <a:extLst>
              <a:ext uri="{FF2B5EF4-FFF2-40B4-BE49-F238E27FC236}">
                <a16:creationId xmlns:a16="http://schemas.microsoft.com/office/drawing/2014/main" id="{E86CE5F8-9C80-4E8F-9DD0-54EEDEFA03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8319" y="98425"/>
            <a:ext cx="922337" cy="927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C67CB2-D07E-2643-AE22-8BCBD186F68D}"/>
              </a:ext>
            </a:extLst>
          </p:cNvPr>
          <p:cNvSpPr>
            <a:spLocks noGrp="1"/>
          </p:cNvSpPr>
          <p:nvPr>
            <p:ph idx="1"/>
          </p:nvPr>
        </p:nvSpPr>
        <p:spPr>
          <a:xfrm>
            <a:off x="474072" y="1985162"/>
            <a:ext cx="6702203" cy="3898380"/>
          </a:xfrm>
        </p:spPr>
        <p:txBody>
          <a:bodyPr anchor="ctr">
            <a:normAutofit/>
          </a:bodyPr>
          <a:lstStyle/>
          <a:p>
            <a:pPr marL="285750" indent="-285750" algn="just">
              <a:buFont typeface="Wingdings" pitchFamily="2" charset="2"/>
              <a:buChar char="q"/>
            </a:pPr>
            <a:r>
              <a:rPr lang="en-US" sz="1600" dirty="0" err="1">
                <a:latin typeface="Helvetica Neue" panose="02000503000000020004" pitchFamily="2" charset="0"/>
                <a:ea typeface="Helvetica Neue" panose="02000503000000020004" pitchFamily="2" charset="0"/>
                <a:cs typeface="Helvetica Neue" panose="02000503000000020004" pitchFamily="2" charset="0"/>
              </a:rPr>
              <a:t>MmWave</a:t>
            </a:r>
            <a:r>
              <a:rPr lang="en-US" sz="1600" dirty="0">
                <a:latin typeface="Helvetica Neue" panose="02000503000000020004" pitchFamily="2" charset="0"/>
                <a:ea typeface="Helvetica Neue" panose="02000503000000020004" pitchFamily="2" charset="0"/>
                <a:cs typeface="Helvetica Neue" panose="02000503000000020004" pitchFamily="2" charset="0"/>
              </a:rPr>
              <a:t> channels exhibit </a:t>
            </a:r>
            <a:r>
              <a:rPr lang="en-US" sz="1600" b="1" dirty="0">
                <a:latin typeface="Helvetica Neue" panose="02000503000000020004" pitchFamily="2" charset="0"/>
                <a:ea typeface="Helvetica Neue" panose="02000503000000020004" pitchFamily="2" charset="0"/>
                <a:cs typeface="Helvetica Neue" panose="02000503000000020004" pitchFamily="2" charset="0"/>
              </a:rPr>
              <a:t>spatial sparsity</a:t>
            </a:r>
            <a:r>
              <a:rPr lang="en-US" sz="1600" dirty="0">
                <a:latin typeface="Helvetica Neue" panose="02000503000000020004" pitchFamily="2" charset="0"/>
                <a:ea typeface="Helvetica Neue" panose="02000503000000020004" pitchFamily="2" charset="0"/>
                <a:cs typeface="Helvetica Neue" panose="02000503000000020004" pitchFamily="2" charset="0"/>
              </a:rPr>
              <a:t>, which has been exploited by researchers to propose several low-complexity beam training methods. </a:t>
            </a:r>
          </a:p>
          <a:p>
            <a:pPr marL="285750" indent="-285750" algn="just">
              <a:buFont typeface="Wingdings" pitchFamily="2" charset="2"/>
              <a:buChar char="q"/>
            </a:pPr>
            <a:r>
              <a:rPr lang="en-US" sz="1600" dirty="0">
                <a:latin typeface="Helvetica Neue" panose="02000503000000020004" pitchFamily="2" charset="0"/>
                <a:ea typeface="Helvetica Neue" panose="02000503000000020004" pitchFamily="2" charset="0"/>
                <a:cs typeface="Helvetica Neue" panose="02000503000000020004" pitchFamily="2" charset="0"/>
              </a:rPr>
              <a:t>For a </a:t>
            </a:r>
            <a:r>
              <a:rPr lang="en-US" sz="1600" dirty="0" err="1">
                <a:latin typeface="Helvetica Neue" panose="02000503000000020004" pitchFamily="2" charset="0"/>
                <a:ea typeface="Helvetica Neue" panose="02000503000000020004" pitchFamily="2" charset="0"/>
                <a:cs typeface="Helvetica Neue" panose="02000503000000020004" pitchFamily="2" charset="0"/>
              </a:rPr>
              <a:t>mmWave</a:t>
            </a:r>
            <a:r>
              <a:rPr lang="en-US" sz="1600" dirty="0">
                <a:latin typeface="Helvetica Neue" panose="02000503000000020004" pitchFamily="2" charset="0"/>
                <a:ea typeface="Helvetica Neue" panose="02000503000000020004" pitchFamily="2" charset="0"/>
                <a:cs typeface="Helvetica Neue" panose="02000503000000020004" pitchFamily="2" charset="0"/>
              </a:rPr>
              <a:t> channel with the </a:t>
            </a:r>
            <a:r>
              <a:rPr lang="en-US" sz="1600" b="1" dirty="0">
                <a:latin typeface="Helvetica Neue" panose="02000503000000020004" pitchFamily="2" charset="0"/>
                <a:ea typeface="Helvetica Neue" panose="02000503000000020004" pitchFamily="2" charset="0"/>
                <a:cs typeface="Helvetica Neue" panose="02000503000000020004" pitchFamily="2" charset="0"/>
              </a:rPr>
              <a:t>receiver mobility</a:t>
            </a:r>
            <a:r>
              <a:rPr lang="en-US" sz="1600" dirty="0">
                <a:latin typeface="Helvetica Neue" panose="02000503000000020004" pitchFamily="2" charset="0"/>
                <a:ea typeface="Helvetica Neue" panose="02000503000000020004" pitchFamily="2" charset="0"/>
                <a:cs typeface="Helvetica Neue" panose="02000503000000020004" pitchFamily="2" charset="0"/>
              </a:rPr>
              <a:t>, the channel condition changes with the dynamics of the environment, e.g., the receiver velocity, the moving scatterers, etc. </a:t>
            </a:r>
          </a:p>
          <a:p>
            <a:pPr marL="285750" indent="-285750" algn="just">
              <a:buFont typeface="Wingdings" pitchFamily="2" charset="2"/>
              <a:buChar char="q"/>
            </a:pPr>
            <a:r>
              <a:rPr lang="en-US" sz="1600" dirty="0">
                <a:latin typeface="Helvetica Neue" panose="02000503000000020004" pitchFamily="2" charset="0"/>
                <a:ea typeface="Helvetica Neue" panose="02000503000000020004" pitchFamily="2" charset="0"/>
                <a:cs typeface="Helvetica Neue" panose="02000503000000020004" pitchFamily="2" charset="0"/>
              </a:rPr>
              <a:t>To obtain a strong beam alignment for a mobile receiver, the amount of </a:t>
            </a:r>
            <a:r>
              <a:rPr lang="en-US" sz="1600" b="1" dirty="0">
                <a:latin typeface="Helvetica Neue" panose="02000503000000020004" pitchFamily="2" charset="0"/>
                <a:ea typeface="Helvetica Neue" panose="02000503000000020004" pitchFamily="2" charset="0"/>
                <a:cs typeface="Helvetica Neue" panose="02000503000000020004" pitchFamily="2" charset="0"/>
              </a:rPr>
              <a:t>beam training overhead </a:t>
            </a:r>
            <a:r>
              <a:rPr lang="en-US" sz="1600" dirty="0">
                <a:latin typeface="Helvetica Neue" panose="02000503000000020004" pitchFamily="2" charset="0"/>
                <a:ea typeface="Helvetica Neue" panose="02000503000000020004" pitchFamily="2" charset="0"/>
                <a:cs typeface="Helvetica Neue" panose="02000503000000020004" pitchFamily="2" charset="0"/>
              </a:rPr>
              <a:t>required also changes with the varying channel. </a:t>
            </a:r>
          </a:p>
          <a:p>
            <a:pPr marL="285750" indent="-285750" algn="just">
              <a:buFont typeface="Wingdings" pitchFamily="2" charset="2"/>
              <a:buChar char="q"/>
            </a:pPr>
            <a:r>
              <a:rPr lang="en-US" sz="1600" dirty="0">
                <a:latin typeface="Helvetica Neue" panose="02000503000000020004" pitchFamily="2" charset="0"/>
                <a:ea typeface="Helvetica Neue" panose="02000503000000020004" pitchFamily="2" charset="0"/>
                <a:cs typeface="Helvetica Neue" panose="02000503000000020004" pitchFamily="2" charset="0"/>
              </a:rPr>
              <a:t>Propose an intelligent beam training </a:t>
            </a:r>
            <a:r>
              <a:rPr lang="en-US" sz="1600" dirty="0" smtClean="0">
                <a:latin typeface="Helvetica Neue" panose="02000503000000020004" pitchFamily="2" charset="0"/>
                <a:ea typeface="Helvetica Neue" panose="02000503000000020004" pitchFamily="2" charset="0"/>
                <a:cs typeface="Helvetica Neue" panose="02000503000000020004" pitchFamily="2" charset="0"/>
              </a:rPr>
              <a:t>mechanism [5], </a:t>
            </a:r>
            <a:r>
              <a:rPr lang="en-US" sz="1600" dirty="0">
                <a:latin typeface="Helvetica Neue" panose="02000503000000020004" pitchFamily="2" charset="0"/>
                <a:ea typeface="Helvetica Neue" panose="02000503000000020004" pitchFamily="2" charset="0"/>
                <a:cs typeface="Helvetica Neue" panose="02000503000000020004" pitchFamily="2" charset="0"/>
              </a:rPr>
              <a:t>which can </a:t>
            </a:r>
            <a:r>
              <a:rPr lang="en-US" sz="1600" b="1" dirty="0">
                <a:latin typeface="Helvetica Neue" panose="02000503000000020004" pitchFamily="2" charset="0"/>
                <a:ea typeface="Helvetica Neue" panose="02000503000000020004" pitchFamily="2" charset="0"/>
                <a:cs typeface="Helvetica Neue" panose="02000503000000020004" pitchFamily="2" charset="0"/>
              </a:rPr>
              <a:t>adjust</a:t>
            </a:r>
            <a:r>
              <a:rPr lang="en-US" sz="1600" dirty="0">
                <a:latin typeface="Helvetica Neue" panose="02000503000000020004" pitchFamily="2" charset="0"/>
                <a:ea typeface="Helvetica Neue" panose="02000503000000020004" pitchFamily="2" charset="0"/>
                <a:cs typeface="Helvetica Neue" panose="02000503000000020004" pitchFamily="2" charset="0"/>
              </a:rPr>
              <a:t> the amount of beam training according to the changes in the environment. The goal is to </a:t>
            </a:r>
            <a:r>
              <a:rPr lang="en-US" sz="1600" b="1" dirty="0" err="1">
                <a:latin typeface="Helvetica Neue" panose="02000503000000020004" pitchFamily="2" charset="0"/>
                <a:ea typeface="Helvetica Neue" panose="02000503000000020004" pitchFamily="2" charset="0"/>
                <a:cs typeface="Helvetica Neue" panose="02000503000000020004" pitchFamily="2" charset="0"/>
              </a:rPr>
              <a:t>minimise</a:t>
            </a:r>
            <a:r>
              <a:rPr lang="en-US" sz="1600" b="1" dirty="0">
                <a:latin typeface="Helvetica Neue" panose="02000503000000020004" pitchFamily="2" charset="0"/>
                <a:ea typeface="Helvetica Neue" panose="02000503000000020004" pitchFamily="2" charset="0"/>
                <a:cs typeface="Helvetica Neue" panose="02000503000000020004" pitchFamily="2" charset="0"/>
              </a:rPr>
              <a:t> the total beam training overhead</a:t>
            </a:r>
            <a:r>
              <a:rPr lang="en-US" sz="1600" dirty="0">
                <a:latin typeface="Helvetica Neue" panose="02000503000000020004" pitchFamily="2" charset="0"/>
                <a:ea typeface="Helvetica Neue" panose="02000503000000020004" pitchFamily="2" charset="0"/>
                <a:cs typeface="Helvetica Neue" panose="02000503000000020004" pitchFamily="2" charset="0"/>
              </a:rPr>
              <a:t> while </a:t>
            </a:r>
            <a:r>
              <a:rPr lang="en-US" sz="1600" b="1" dirty="0">
                <a:latin typeface="Helvetica Neue" panose="02000503000000020004" pitchFamily="2" charset="0"/>
                <a:ea typeface="Helvetica Neue" panose="02000503000000020004" pitchFamily="2" charset="0"/>
                <a:cs typeface="Helvetica Neue" panose="02000503000000020004" pitchFamily="2" charset="0"/>
              </a:rPr>
              <a:t>maintaining a high data rate </a:t>
            </a:r>
            <a:r>
              <a:rPr lang="en-US" sz="1600" dirty="0">
                <a:latin typeface="Helvetica Neue" panose="02000503000000020004" pitchFamily="2" charset="0"/>
                <a:ea typeface="Helvetica Neue" panose="02000503000000020004" pitchFamily="2" charset="0"/>
                <a:cs typeface="Helvetica Neue" panose="02000503000000020004" pitchFamily="2" charset="0"/>
              </a:rPr>
              <a:t>for the mobile receiver. </a:t>
            </a:r>
          </a:p>
        </p:txBody>
      </p:sp>
      <p:grpSp>
        <p:nvGrpSpPr>
          <p:cNvPr id="4" name="Group 3">
            <a:extLst>
              <a:ext uri="{FF2B5EF4-FFF2-40B4-BE49-F238E27FC236}">
                <a16:creationId xmlns:a16="http://schemas.microsoft.com/office/drawing/2014/main" id="{09259701-5B62-2441-B313-B3B06856FE98}"/>
              </a:ext>
            </a:extLst>
          </p:cNvPr>
          <p:cNvGrpSpPr/>
          <p:nvPr/>
        </p:nvGrpSpPr>
        <p:grpSpPr>
          <a:xfrm>
            <a:off x="7465708" y="2109454"/>
            <a:ext cx="4034990" cy="3197837"/>
            <a:chOff x="6324085" y="1946576"/>
            <a:chExt cx="5349441" cy="4128928"/>
          </a:xfrm>
        </p:grpSpPr>
        <p:grpSp>
          <p:nvGrpSpPr>
            <p:cNvPr id="5" name="Group 4">
              <a:extLst>
                <a:ext uri="{FF2B5EF4-FFF2-40B4-BE49-F238E27FC236}">
                  <a16:creationId xmlns:a16="http://schemas.microsoft.com/office/drawing/2014/main" id="{D3747ECB-B334-074E-9335-96632B83D889}"/>
                </a:ext>
              </a:extLst>
            </p:cNvPr>
            <p:cNvGrpSpPr/>
            <p:nvPr/>
          </p:nvGrpSpPr>
          <p:grpSpPr>
            <a:xfrm>
              <a:off x="6337005" y="2395618"/>
              <a:ext cx="5336521" cy="3679886"/>
              <a:chOff x="6439996" y="2281318"/>
              <a:chExt cx="5336521" cy="3679886"/>
            </a:xfrm>
          </p:grpSpPr>
          <p:grpSp>
            <p:nvGrpSpPr>
              <p:cNvPr id="7" name="Group 6">
                <a:extLst>
                  <a:ext uri="{FF2B5EF4-FFF2-40B4-BE49-F238E27FC236}">
                    <a16:creationId xmlns:a16="http://schemas.microsoft.com/office/drawing/2014/main" id="{BFEE4855-6321-9F46-B6EA-E7F8205F21DA}"/>
                  </a:ext>
                </a:extLst>
              </p:cNvPr>
              <p:cNvGrpSpPr/>
              <p:nvPr/>
            </p:nvGrpSpPr>
            <p:grpSpPr>
              <a:xfrm>
                <a:off x="6439996" y="2281318"/>
                <a:ext cx="5336521" cy="3679886"/>
                <a:chOff x="6603696" y="2727351"/>
                <a:chExt cx="4936693" cy="3400604"/>
              </a:xfrm>
            </p:grpSpPr>
            <p:sp>
              <p:nvSpPr>
                <p:cNvPr id="9" name="Rectangle 8">
                  <a:extLst>
                    <a:ext uri="{FF2B5EF4-FFF2-40B4-BE49-F238E27FC236}">
                      <a16:creationId xmlns:a16="http://schemas.microsoft.com/office/drawing/2014/main" id="{08B1DFD3-3003-394D-A42D-2FEDFC05FF78}"/>
                    </a:ext>
                  </a:extLst>
                </p:cNvPr>
                <p:cNvSpPr/>
                <p:nvPr/>
              </p:nvSpPr>
              <p:spPr>
                <a:xfrm>
                  <a:off x="6603696" y="2727351"/>
                  <a:ext cx="4936693" cy="3400604"/>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cxnSp>
              <p:nvCxnSpPr>
                <p:cNvPr id="10" name="Straight Connector 9">
                  <a:extLst>
                    <a:ext uri="{FF2B5EF4-FFF2-40B4-BE49-F238E27FC236}">
                      <a16:creationId xmlns:a16="http://schemas.microsoft.com/office/drawing/2014/main" id="{588D2221-642D-814E-88E9-26432EF3A87D}"/>
                    </a:ext>
                  </a:extLst>
                </p:cNvPr>
                <p:cNvCxnSpPr/>
                <p:nvPr/>
              </p:nvCxnSpPr>
              <p:spPr>
                <a:xfrm>
                  <a:off x="7113181" y="4040372"/>
                  <a:ext cx="4263656"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9A9AF14-BEEB-D74C-BBBB-A77B40D765C1}"/>
                    </a:ext>
                  </a:extLst>
                </p:cNvPr>
                <p:cNvCxnSpPr/>
                <p:nvPr/>
              </p:nvCxnSpPr>
              <p:spPr>
                <a:xfrm>
                  <a:off x="7113181" y="4670423"/>
                  <a:ext cx="4263656"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1CEE9A9C-57BB-D140-9819-F811B1444509}"/>
                    </a:ext>
                  </a:extLst>
                </p:cNvPr>
                <p:cNvPicPr>
                  <a:picLocks noChangeAspect="1"/>
                </p:cNvPicPr>
                <p:nvPr/>
              </p:nvPicPr>
              <p:blipFill>
                <a:blip r:embed="rId3"/>
                <a:srcRect/>
                <a:stretch/>
              </p:blipFill>
              <p:spPr>
                <a:xfrm>
                  <a:off x="7773831" y="3523526"/>
                  <a:ext cx="2572523" cy="2234366"/>
                </a:xfrm>
                <a:prstGeom prst="rect">
                  <a:avLst/>
                </a:prstGeom>
              </p:spPr>
            </p:pic>
            <p:pic>
              <p:nvPicPr>
                <p:cNvPr id="13" name="Graphic 12" descr="Walk">
                  <a:extLst>
                    <a:ext uri="{FF2B5EF4-FFF2-40B4-BE49-F238E27FC236}">
                      <a16:creationId xmlns:a16="http://schemas.microsoft.com/office/drawing/2014/main" id="{F6866BF3-12DC-2146-BEEB-D07A1B4AFA0D}"/>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9741926" y="3650475"/>
                  <a:ext cx="381501" cy="381501"/>
                </a:xfrm>
                <a:prstGeom prst="rect">
                  <a:avLst/>
                </a:prstGeom>
              </p:spPr>
            </p:pic>
            <p:pic>
              <p:nvPicPr>
                <p:cNvPr id="14" name="Graphic 13" descr="Car">
                  <a:extLst>
                    <a:ext uri="{FF2B5EF4-FFF2-40B4-BE49-F238E27FC236}">
                      <a16:creationId xmlns:a16="http://schemas.microsoft.com/office/drawing/2014/main" id="{07AFB2DA-278C-6746-8A54-272C91A1616A}"/>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7657779" y="4025105"/>
                  <a:ext cx="568161" cy="568161"/>
                </a:xfrm>
                <a:prstGeom prst="rect">
                  <a:avLst/>
                </a:prstGeom>
              </p:spPr>
            </p:pic>
            <p:pic>
              <p:nvPicPr>
                <p:cNvPr id="15" name="Graphic 14" descr="Car">
                  <a:extLst>
                    <a:ext uri="{FF2B5EF4-FFF2-40B4-BE49-F238E27FC236}">
                      <a16:creationId xmlns:a16="http://schemas.microsoft.com/office/drawing/2014/main" id="{FBC31928-BB55-DF47-ADCD-FC1C84265AF5}"/>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10516810" y="4227091"/>
                  <a:ext cx="568161" cy="568161"/>
                </a:xfrm>
                <a:prstGeom prst="rect">
                  <a:avLst/>
                </a:prstGeom>
              </p:spPr>
            </p:pic>
            <p:pic>
              <p:nvPicPr>
                <p:cNvPr id="16" name="Graphic 15" descr="City">
                  <a:extLst>
                    <a:ext uri="{FF2B5EF4-FFF2-40B4-BE49-F238E27FC236}">
                      <a16:creationId xmlns:a16="http://schemas.microsoft.com/office/drawing/2014/main" id="{56EA21A5-8FEE-2747-9593-524D5E3DD5F3}"/>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7254966" y="3277159"/>
                  <a:ext cx="914400" cy="914400"/>
                </a:xfrm>
                <a:prstGeom prst="rect">
                  <a:avLst/>
                </a:prstGeom>
              </p:spPr>
            </p:pic>
            <p:pic>
              <p:nvPicPr>
                <p:cNvPr id="17" name="Graphic 16" descr="Building">
                  <a:extLst>
                    <a:ext uri="{FF2B5EF4-FFF2-40B4-BE49-F238E27FC236}">
                      <a16:creationId xmlns:a16="http://schemas.microsoft.com/office/drawing/2014/main" id="{6C811D68-86DE-AE40-8ABC-FD732E6D9169}"/>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10239480" y="3382120"/>
                  <a:ext cx="704478" cy="704478"/>
                </a:xfrm>
                <a:prstGeom prst="rect">
                  <a:avLst/>
                </a:prstGeom>
              </p:spPr>
            </p:pic>
            <p:pic>
              <p:nvPicPr>
                <p:cNvPr id="18" name="Graphic 17" descr="House">
                  <a:extLst>
                    <a:ext uri="{FF2B5EF4-FFF2-40B4-BE49-F238E27FC236}">
                      <a16:creationId xmlns:a16="http://schemas.microsoft.com/office/drawing/2014/main" id="{818C5488-CC80-F442-8B83-8717D5ABD4C3}"/>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10336111" y="4737915"/>
                  <a:ext cx="577349" cy="577349"/>
                </a:xfrm>
                <a:prstGeom prst="rect">
                  <a:avLst/>
                </a:prstGeom>
              </p:spPr>
            </p:pic>
            <p:pic>
              <p:nvPicPr>
                <p:cNvPr id="19" name="Graphic 18" descr="Cell Tower">
                  <a:extLst>
                    <a:ext uri="{FF2B5EF4-FFF2-40B4-BE49-F238E27FC236}">
                      <a16:creationId xmlns:a16="http://schemas.microsoft.com/office/drawing/2014/main" id="{C9705759-FEBC-E849-8F8A-55B704C50E43}"/>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8614843" y="3176501"/>
                  <a:ext cx="914401" cy="914401"/>
                </a:xfrm>
                <a:prstGeom prst="rect">
                  <a:avLst/>
                </a:prstGeom>
              </p:spPr>
            </p:pic>
            <p:pic>
              <p:nvPicPr>
                <p:cNvPr id="20" name="Graphic 19" descr="Fir tree">
                  <a:extLst>
                    <a:ext uri="{FF2B5EF4-FFF2-40B4-BE49-F238E27FC236}">
                      <a16:creationId xmlns:a16="http://schemas.microsoft.com/office/drawing/2014/main" id="{593EF165-2E1A-8147-B02A-31B3B9ECFC25}"/>
                    </a:ext>
                  </a:extLst>
                </p:cNvPr>
                <p:cNvPicPr>
                  <a:picLocks noChangeAspect="1"/>
                </p:cNvPicPr>
                <p:nvPr/>
              </p:nvPicPr>
              <p:blipFill>
                <a:blip r:embed="rId16">
                  <a:extLst>
                    <a:ext uri="{96DAC541-7B7A-43D3-8B79-37D633B846F1}">
                      <asvg:svgBlip xmlns:asvg="http://schemas.microsoft.com/office/drawing/2016/SVG/main" xmlns="" r:embed="rId17"/>
                    </a:ext>
                  </a:extLst>
                </a:blip>
                <a:stretch>
                  <a:fillRect/>
                </a:stretch>
              </p:blipFill>
              <p:spPr>
                <a:xfrm>
                  <a:off x="7053884" y="4708961"/>
                  <a:ext cx="603895" cy="603895"/>
                </a:xfrm>
                <a:prstGeom prst="rect">
                  <a:avLst/>
                </a:prstGeom>
              </p:spPr>
            </p:pic>
          </p:grpSp>
          <p:pic>
            <p:nvPicPr>
              <p:cNvPr id="8" name="Graphic 7" descr="Walk">
                <a:extLst>
                  <a:ext uri="{FF2B5EF4-FFF2-40B4-BE49-F238E27FC236}">
                    <a16:creationId xmlns:a16="http://schemas.microsoft.com/office/drawing/2014/main" id="{0A84691B-B84E-AF45-99E3-FB963E4A0EDA}"/>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7652674" y="4390786"/>
                <a:ext cx="412399" cy="412833"/>
              </a:xfrm>
              <a:prstGeom prst="rect">
                <a:avLst/>
              </a:prstGeom>
            </p:spPr>
          </p:pic>
        </p:grpSp>
        <p:sp>
          <p:nvSpPr>
            <p:cNvPr id="6" name="TextBox 5">
              <a:extLst>
                <a:ext uri="{FF2B5EF4-FFF2-40B4-BE49-F238E27FC236}">
                  <a16:creationId xmlns:a16="http://schemas.microsoft.com/office/drawing/2014/main" id="{8740352E-B292-844B-A5BA-6DD17E60A10E}"/>
                </a:ext>
              </a:extLst>
            </p:cNvPr>
            <p:cNvSpPr txBox="1"/>
            <p:nvPr/>
          </p:nvSpPr>
          <p:spPr>
            <a:xfrm>
              <a:off x="6324085" y="1946576"/>
              <a:ext cx="5336521" cy="437128"/>
            </a:xfrm>
            <a:prstGeom prst="rect">
              <a:avLst/>
            </a:prstGeom>
            <a:noFill/>
          </p:spPr>
          <p:txBody>
            <a:bodyPr wrap="square" rtlCol="0">
              <a:spAutoFit/>
            </a:bodyPr>
            <a:lstStyle/>
            <a:p>
              <a:pPr algn="ctr"/>
              <a:r>
                <a:rPr lang="en-US" sz="1600" b="1" dirty="0">
                  <a:latin typeface="Helvetica Neue" panose="02000503000000020004" pitchFamily="2" charset="0"/>
                  <a:ea typeface="Helvetica Neue" panose="02000503000000020004" pitchFamily="2" charset="0"/>
                  <a:cs typeface="Helvetica Neue" panose="02000503000000020004" pitchFamily="2" charset="0"/>
                </a:rPr>
                <a:t>Beam Tracking for A Mobile Receiver.  </a:t>
              </a:r>
            </a:p>
          </p:txBody>
        </p:sp>
      </p:grpSp>
      <p:sp>
        <p:nvSpPr>
          <p:cNvPr id="22" name="Text Box 2">
            <a:extLst>
              <a:ext uri="{FF2B5EF4-FFF2-40B4-BE49-F238E27FC236}">
                <a16:creationId xmlns:a16="http://schemas.microsoft.com/office/drawing/2014/main" id="{B49A9692-FBED-46EC-AE2D-502336F77437}"/>
              </a:ext>
            </a:extLst>
          </p:cNvPr>
          <p:cNvSpPr txBox="1">
            <a:spLocks noChangeArrowheads="1"/>
          </p:cNvSpPr>
          <p:nvPr/>
        </p:nvSpPr>
        <p:spPr bwMode="auto">
          <a:xfrm>
            <a:off x="885687" y="268301"/>
            <a:ext cx="82296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Gill Sans MT" panose="020B0502020104020203" pitchFamily="34" charset="0"/>
                <a:cs typeface="DejaVu Sans" charset="0"/>
              </a:defRPr>
            </a:lvl1pPr>
            <a:lvl2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464653"/>
                </a:solidFill>
                <a:latin typeface="Gill Sans MT" panose="020B0502020104020203" pitchFamily="34" charset="0"/>
                <a:cs typeface="DejaVu Sans" charset="0"/>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ill Sans MT" panose="020B0502020104020203" pitchFamily="34" charset="0"/>
                <a:cs typeface="DejaVu Sans" charset="0"/>
              </a:defRPr>
            </a:lvl3pPr>
            <a:lvl4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Gill Sans MT" panose="020B0502020104020203" pitchFamily="34" charset="0"/>
                <a:cs typeface="DejaVu Sans" charset="0"/>
              </a:defRPr>
            </a:lvl4pPr>
            <a:lvl5pPr>
              <a:spcBef>
                <a:spcPts val="3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5pPr>
            <a:lvl6pPr marL="25146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6pPr>
            <a:lvl7pPr marL="29718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7pPr>
            <a:lvl8pPr marL="34290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8pPr>
            <a:lvl9pPr marL="38862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9pPr>
          </a:lstStyle>
          <a:p>
            <a:pPr eaLnBrk="1" hangingPunct="1">
              <a:spcBef>
                <a:spcPct val="0"/>
              </a:spcBef>
              <a:buClrTx/>
              <a:buFontTx/>
              <a:buNone/>
            </a:pPr>
            <a:r>
              <a:rPr lang="en-GB" altLang="en-US" sz="3200" dirty="0" smtClean="0">
                <a:solidFill>
                  <a:srgbClr val="464653"/>
                </a:solidFill>
                <a:latin typeface="Bookman Old Style" panose="02050604050505020204" pitchFamily="18" charset="0"/>
              </a:rPr>
              <a:t>Motivation: Mm-wave Beam Tracking</a:t>
            </a:r>
            <a:endParaRPr lang="en-GB" altLang="en-US" sz="3200" b="1" dirty="0">
              <a:solidFill>
                <a:srgbClr val="464653"/>
              </a:solidFill>
              <a:latin typeface="Bookman Old Style" panose="02050604050505020204" pitchFamily="18" charset="0"/>
            </a:endParaRPr>
          </a:p>
        </p:txBody>
      </p:sp>
      <p:pic>
        <p:nvPicPr>
          <p:cNvPr id="23" name="Picture 4">
            <a:extLst>
              <a:ext uri="{FF2B5EF4-FFF2-40B4-BE49-F238E27FC236}">
                <a16:creationId xmlns:a16="http://schemas.microsoft.com/office/drawing/2014/main" id="{E86CE5F8-9C80-4E8F-9DD0-54EEDEFA03E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078319" y="98425"/>
            <a:ext cx="922337" cy="927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 name="Slide Number Placeholder 3">
            <a:extLst>
              <a:ext uri="{FF2B5EF4-FFF2-40B4-BE49-F238E27FC236}">
                <a16:creationId xmlns:a16="http://schemas.microsoft.com/office/drawing/2014/main" id="{D6FA57F1-7D32-4ECD-84CE-569DC6579C2E}"/>
              </a:ext>
            </a:extLst>
          </p:cNvPr>
          <p:cNvSpPr>
            <a:spLocks noGrp="1"/>
          </p:cNvSpPr>
          <p:nvPr>
            <p:ph type="sldNum" sz="quarter" idx="12"/>
          </p:nvPr>
        </p:nvSpPr>
        <p:spPr>
          <a:xfrm>
            <a:off x="8610600" y="6356350"/>
            <a:ext cx="2743200" cy="365125"/>
          </a:xfrm>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723900" algn="l"/>
                <a:tab pos="1447800" algn="l"/>
              </a:tabLst>
              <a:defRPr>
                <a:solidFill>
                  <a:schemeClr val="bg1"/>
                </a:solidFill>
                <a:latin typeface="Arial" panose="020B0604020202020204" pitchFamily="34" charset="0"/>
                <a:cs typeface="DejaVu Sans" charset="0"/>
              </a:defRPr>
            </a:lvl1pPr>
            <a:lvl2pPr>
              <a:tabLst>
                <a:tab pos="723900" algn="l"/>
                <a:tab pos="1447800" algn="l"/>
              </a:tabLst>
              <a:defRPr>
                <a:solidFill>
                  <a:schemeClr val="bg1"/>
                </a:solidFill>
                <a:latin typeface="Arial" panose="020B0604020202020204" pitchFamily="34" charset="0"/>
                <a:cs typeface="DejaVu Sans" charset="0"/>
              </a:defRPr>
            </a:lvl2pPr>
            <a:lvl3pPr>
              <a:tabLst>
                <a:tab pos="723900" algn="l"/>
                <a:tab pos="1447800" algn="l"/>
              </a:tabLst>
              <a:defRPr>
                <a:solidFill>
                  <a:schemeClr val="bg1"/>
                </a:solidFill>
                <a:latin typeface="Arial" panose="020B0604020202020204" pitchFamily="34" charset="0"/>
                <a:cs typeface="DejaVu Sans" charset="0"/>
              </a:defRPr>
            </a:lvl3pPr>
            <a:lvl4pPr>
              <a:tabLst>
                <a:tab pos="723900" algn="l"/>
                <a:tab pos="1447800" algn="l"/>
              </a:tabLst>
              <a:defRPr>
                <a:solidFill>
                  <a:schemeClr val="bg1"/>
                </a:solidFill>
                <a:latin typeface="Arial" panose="020B0604020202020204" pitchFamily="34" charset="0"/>
                <a:cs typeface="DejaVu Sans" charset="0"/>
              </a:defRPr>
            </a:lvl4pPr>
            <a:lvl5pPr>
              <a:tabLst>
                <a:tab pos="723900" algn="l"/>
                <a:tab pos="1447800" algn="l"/>
              </a:tabLst>
              <a:defRPr>
                <a:solidFill>
                  <a:schemeClr val="bg1"/>
                </a:solidFill>
                <a:latin typeface="Arial" panose="020B0604020202020204" pitchFamily="34" charset="0"/>
                <a:cs typeface="DejaVu Sans" charset="0"/>
              </a:defRPr>
            </a:lvl5pPr>
            <a:lvl6pPr marL="25146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6pPr>
            <a:lvl7pPr marL="29718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7pPr>
            <a:lvl8pPr marL="34290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8pPr>
            <a:lvl9pPr marL="38862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9pPr>
          </a:lstStyle>
          <a:p>
            <a:fld id="{93168370-D4B1-4095-80D6-4F38897A27DB}" type="slidenum">
              <a:rPr lang="en-GB" altLang="en-US" smtClean="0">
                <a:solidFill>
                  <a:srgbClr val="000000"/>
                </a:solidFill>
                <a:latin typeface="Gill Sans MT" panose="020B0502020104020203" pitchFamily="34" charset="0"/>
                <a:cs typeface="Arial" panose="020B0604020202020204" pitchFamily="34" charset="0"/>
              </a:rPr>
              <a:pPr/>
              <a:t>20</a:t>
            </a:fld>
            <a:endParaRPr lang="en-GB" altLang="en-US">
              <a:solidFill>
                <a:srgbClr val="000000"/>
              </a:solidFill>
              <a:latin typeface="Gill Sans MT" panose="020B0502020104020203" pitchFamily="34" charset="0"/>
              <a:cs typeface="Arial" panose="020B0604020202020204" pitchFamily="34" charset="0"/>
            </a:endParaRPr>
          </a:p>
        </p:txBody>
      </p:sp>
      <p:sp>
        <p:nvSpPr>
          <p:cNvPr id="26" name="TextBox 25">
            <a:extLst>
              <a:ext uri="{FF2B5EF4-FFF2-40B4-BE49-F238E27FC236}">
                <a16:creationId xmlns:a16="http://schemas.microsoft.com/office/drawing/2014/main" id="{C5D9524B-9BE8-4E82-9016-A9CEFC5792BD}"/>
              </a:ext>
            </a:extLst>
          </p:cNvPr>
          <p:cNvSpPr txBox="1"/>
          <p:nvPr/>
        </p:nvSpPr>
        <p:spPr>
          <a:xfrm>
            <a:off x="2351584" y="6309320"/>
            <a:ext cx="7992888" cy="400110"/>
          </a:xfrm>
          <a:prstGeom prst="rect">
            <a:avLst/>
          </a:prstGeom>
          <a:noFill/>
        </p:spPr>
        <p:txBody>
          <a:bodyPr wrap="square" rtlCol="0">
            <a:spAutoFit/>
          </a:bodyPr>
          <a:lstStyle/>
          <a:p>
            <a:pPr algn="ctr"/>
            <a:r>
              <a:rPr lang="en-GB" sz="1000" dirty="0" smtClean="0">
                <a:solidFill>
                  <a:schemeClr val="tx1"/>
                </a:solidFill>
              </a:rPr>
              <a:t>[5] Source: Narengerile et al, </a:t>
            </a:r>
            <a:r>
              <a:rPr lang="en-GB" sz="1000" dirty="0">
                <a:solidFill>
                  <a:schemeClr val="tx1"/>
                </a:solidFill>
              </a:rPr>
              <a:t>“Deep Reinforcement Learning-Based Beam Training for Spatially Consistent </a:t>
            </a:r>
            <a:endParaRPr lang="en-GB" sz="1000" dirty="0" smtClean="0">
              <a:solidFill>
                <a:schemeClr val="tx1"/>
              </a:solidFill>
            </a:endParaRPr>
          </a:p>
          <a:p>
            <a:pPr algn="ctr"/>
            <a:r>
              <a:rPr lang="en-GB" sz="1000" dirty="0" err="1" smtClean="0">
                <a:solidFill>
                  <a:schemeClr val="tx1"/>
                </a:solidFill>
              </a:rPr>
              <a:t>Millimeter</a:t>
            </a:r>
            <a:r>
              <a:rPr lang="en-GB" sz="1000" dirty="0" smtClean="0">
                <a:solidFill>
                  <a:schemeClr val="tx1"/>
                </a:solidFill>
              </a:rPr>
              <a:t> </a:t>
            </a:r>
            <a:r>
              <a:rPr lang="en-GB" sz="1000" dirty="0">
                <a:solidFill>
                  <a:schemeClr val="tx1"/>
                </a:solidFill>
              </a:rPr>
              <a:t>Wave </a:t>
            </a:r>
            <a:r>
              <a:rPr lang="en-GB" sz="1000" dirty="0" smtClean="0">
                <a:solidFill>
                  <a:schemeClr val="tx1"/>
                </a:solidFill>
              </a:rPr>
              <a:t>Channels, to appear IEEE PIMRC 2021..</a:t>
            </a:r>
            <a:endParaRPr lang="en-GB" sz="1000" dirty="0">
              <a:solidFill>
                <a:schemeClr val="tx1"/>
              </a:solidFill>
            </a:endParaRPr>
          </a:p>
        </p:txBody>
      </p:sp>
    </p:spTree>
    <p:extLst>
      <p:ext uri="{BB962C8B-B14F-4D97-AF65-F5344CB8AC3E}">
        <p14:creationId xmlns:p14="http://schemas.microsoft.com/office/powerpoint/2010/main" val="32349851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C67CB2-D07E-2643-AE22-8BCBD186F68D}"/>
              </a:ext>
            </a:extLst>
          </p:cNvPr>
          <p:cNvSpPr>
            <a:spLocks noGrp="1"/>
          </p:cNvSpPr>
          <p:nvPr>
            <p:ph idx="1"/>
          </p:nvPr>
        </p:nvSpPr>
        <p:spPr>
          <a:xfrm>
            <a:off x="647895" y="4625701"/>
            <a:ext cx="10781777" cy="1509505"/>
          </a:xfrm>
        </p:spPr>
        <p:txBody>
          <a:bodyPr anchor="ctr">
            <a:normAutofit/>
          </a:bodyPr>
          <a:lstStyle/>
          <a:p>
            <a:pPr marL="285750" indent="-285750">
              <a:buFont typeface="Wingdings" pitchFamily="2" charset="2"/>
              <a:buChar char="q"/>
            </a:pPr>
            <a:r>
              <a:rPr lang="en-US" sz="1600" dirty="0">
                <a:latin typeface="Helvetica Neue" panose="02000503000000020004" pitchFamily="2" charset="0"/>
                <a:ea typeface="Helvetica Neue" panose="02000503000000020004" pitchFamily="2" charset="0"/>
                <a:cs typeface="Helvetica Neue" panose="02000503000000020004" pitchFamily="2" charset="0"/>
              </a:rPr>
              <a:t>The DRL block will learn the dynamics of the environment given the </a:t>
            </a:r>
            <a:r>
              <a:rPr lang="en-US" sz="1600" b="1" dirty="0">
                <a:latin typeface="Helvetica Neue" panose="02000503000000020004" pitchFamily="2" charset="0"/>
                <a:ea typeface="Helvetica Neue" panose="02000503000000020004" pitchFamily="2" charset="0"/>
                <a:cs typeface="Helvetica Neue" panose="02000503000000020004" pitchFamily="2" charset="0"/>
              </a:rPr>
              <a:t>current channel measurement </a:t>
            </a:r>
            <a:r>
              <a:rPr lang="en-US" sz="1600" dirty="0">
                <a:latin typeface="Helvetica Neue" panose="02000503000000020004" pitchFamily="2" charset="0"/>
                <a:ea typeface="Helvetica Neue" panose="02000503000000020004" pitchFamily="2" charset="0"/>
                <a:cs typeface="Helvetica Neue" panose="02000503000000020004" pitchFamily="2" charset="0"/>
              </a:rPr>
              <a:t>and </a:t>
            </a:r>
            <a:r>
              <a:rPr lang="en-US" sz="1600" b="1" dirty="0">
                <a:latin typeface="Helvetica Neue" panose="02000503000000020004" pitchFamily="2" charset="0"/>
                <a:ea typeface="Helvetica Neue" panose="02000503000000020004" pitchFamily="2" charset="0"/>
                <a:cs typeface="Helvetica Neue" panose="02000503000000020004" pitchFamily="2" charset="0"/>
              </a:rPr>
              <a:t>historical beam training data</a:t>
            </a:r>
            <a:r>
              <a:rPr lang="en-US" sz="1600" dirty="0">
                <a:latin typeface="Helvetica Neue" panose="02000503000000020004" pitchFamily="2" charset="0"/>
                <a:ea typeface="Helvetica Neue" panose="02000503000000020004" pitchFamily="2" charset="0"/>
                <a:cs typeface="Helvetica Neue" panose="02000503000000020004" pitchFamily="2" charset="0"/>
              </a:rPr>
              <a:t>. </a:t>
            </a:r>
          </a:p>
          <a:p>
            <a:pPr marL="285750" indent="-285750">
              <a:buFont typeface="Wingdings" pitchFamily="2" charset="2"/>
              <a:buChar char="q"/>
            </a:pPr>
            <a:r>
              <a:rPr lang="en-US" sz="1600" dirty="0">
                <a:latin typeface="Helvetica Neue" panose="02000503000000020004" pitchFamily="2" charset="0"/>
                <a:ea typeface="Helvetica Neue" panose="02000503000000020004" pitchFamily="2" charset="0"/>
                <a:cs typeface="Helvetica Neue" panose="02000503000000020004" pitchFamily="2" charset="0"/>
              </a:rPr>
              <a:t>The DRL block will </a:t>
            </a:r>
            <a:r>
              <a:rPr lang="en-US" sz="1600" b="1" dirty="0">
                <a:latin typeface="Helvetica Neue" panose="02000503000000020004" pitchFamily="2" charset="0"/>
                <a:ea typeface="Helvetica Neue" panose="02000503000000020004" pitchFamily="2" charset="0"/>
                <a:cs typeface="Helvetica Neue" panose="02000503000000020004" pitchFamily="2" charset="0"/>
              </a:rPr>
              <a:t>switch</a:t>
            </a:r>
            <a:r>
              <a:rPr lang="en-US" sz="1600" dirty="0">
                <a:latin typeface="Helvetica Neue" panose="02000503000000020004" pitchFamily="2" charset="0"/>
                <a:ea typeface="Helvetica Neue" panose="02000503000000020004" pitchFamily="2" charset="0"/>
                <a:cs typeface="Helvetica Neue" panose="02000503000000020004" pitchFamily="2" charset="0"/>
              </a:rPr>
              <a:t> between different beam training methods for different channel conditions. </a:t>
            </a:r>
          </a:p>
          <a:p>
            <a:pPr marL="285750" indent="-285750">
              <a:buFont typeface="Wingdings" pitchFamily="2" charset="2"/>
              <a:buChar char="q"/>
            </a:pPr>
            <a:r>
              <a:rPr lang="en-US" sz="1600" dirty="0">
                <a:latin typeface="Helvetica Neue" panose="02000503000000020004" pitchFamily="2" charset="0"/>
                <a:ea typeface="Helvetica Neue" panose="02000503000000020004" pitchFamily="2" charset="0"/>
                <a:cs typeface="Helvetica Neue" panose="02000503000000020004" pitchFamily="2" charset="0"/>
              </a:rPr>
              <a:t>The goal is to achieve a good </a:t>
            </a:r>
            <a:r>
              <a:rPr lang="en-US" sz="1600" b="1" dirty="0">
                <a:latin typeface="Helvetica Neue" panose="02000503000000020004" pitchFamily="2" charset="0"/>
                <a:ea typeface="Helvetica Neue" panose="02000503000000020004" pitchFamily="2" charset="0"/>
                <a:cs typeface="Helvetica Neue" panose="02000503000000020004" pitchFamily="2" charset="0"/>
              </a:rPr>
              <a:t>trade-off </a:t>
            </a:r>
            <a:r>
              <a:rPr lang="en-US" sz="1600" dirty="0">
                <a:latin typeface="Helvetica Neue" panose="02000503000000020004" pitchFamily="2" charset="0"/>
                <a:ea typeface="Helvetica Neue" panose="02000503000000020004" pitchFamily="2" charset="0"/>
                <a:cs typeface="Helvetica Neue" panose="02000503000000020004" pitchFamily="2" charset="0"/>
              </a:rPr>
              <a:t>between the average beam training overhead and the average spectral efficiency for a mobile </a:t>
            </a:r>
            <a:r>
              <a:rPr lang="en-US" sz="1600" dirty="0" err="1">
                <a:latin typeface="Helvetica Neue" panose="02000503000000020004" pitchFamily="2" charset="0"/>
                <a:ea typeface="Helvetica Neue" panose="02000503000000020004" pitchFamily="2" charset="0"/>
                <a:cs typeface="Helvetica Neue" panose="02000503000000020004" pitchFamily="2" charset="0"/>
              </a:rPr>
              <a:t>mmWave</a:t>
            </a:r>
            <a:r>
              <a:rPr lang="en-US" sz="1600" dirty="0">
                <a:latin typeface="Helvetica Neue" panose="02000503000000020004" pitchFamily="2" charset="0"/>
                <a:ea typeface="Helvetica Neue" panose="02000503000000020004" pitchFamily="2" charset="0"/>
                <a:cs typeface="Helvetica Neue" panose="02000503000000020004" pitchFamily="2" charset="0"/>
              </a:rPr>
              <a:t> channel. </a:t>
            </a:r>
          </a:p>
        </p:txBody>
      </p:sp>
      <p:grpSp>
        <p:nvGrpSpPr>
          <p:cNvPr id="62" name="Group 61">
            <a:extLst>
              <a:ext uri="{FF2B5EF4-FFF2-40B4-BE49-F238E27FC236}">
                <a16:creationId xmlns:a16="http://schemas.microsoft.com/office/drawing/2014/main" id="{01B00D1E-4E71-FD43-AD80-3FF1C2A87CE3}"/>
              </a:ext>
            </a:extLst>
          </p:cNvPr>
          <p:cNvGrpSpPr/>
          <p:nvPr/>
        </p:nvGrpSpPr>
        <p:grpSpPr>
          <a:xfrm>
            <a:off x="539815" y="1897395"/>
            <a:ext cx="11615432" cy="2472180"/>
            <a:chOff x="482599" y="1897395"/>
            <a:chExt cx="11615432" cy="2472180"/>
          </a:xfrm>
        </p:grpSpPr>
        <p:sp>
          <p:nvSpPr>
            <p:cNvPr id="30" name="TextBox 29">
              <a:extLst>
                <a:ext uri="{FF2B5EF4-FFF2-40B4-BE49-F238E27FC236}">
                  <a16:creationId xmlns:a16="http://schemas.microsoft.com/office/drawing/2014/main" id="{386B30B8-9810-F14F-B9EA-DAC4E9084054}"/>
                </a:ext>
              </a:extLst>
            </p:cNvPr>
            <p:cNvSpPr txBox="1"/>
            <p:nvPr/>
          </p:nvSpPr>
          <p:spPr>
            <a:xfrm>
              <a:off x="482599" y="3477855"/>
              <a:ext cx="1428652" cy="738664"/>
            </a:xfrm>
            <a:prstGeom prst="rect">
              <a:avLst/>
            </a:prstGeom>
            <a:noFill/>
          </p:spPr>
          <p:txBody>
            <a:bodyPr wrap="square" rtlCol="0">
              <a:spAutoFit/>
            </a:bodyPr>
            <a:lstStyle/>
            <a:p>
              <a:pPr algn="r"/>
              <a:r>
                <a:rPr lang="en-US" sz="1400" dirty="0">
                  <a:latin typeface="Helvetica Neue" panose="02000503000000020004" pitchFamily="2" charset="0"/>
                  <a:ea typeface="Helvetica Neue" panose="02000503000000020004" pitchFamily="2" charset="0"/>
                  <a:cs typeface="Helvetica Neue" panose="02000503000000020004" pitchFamily="2" charset="0"/>
                </a:rPr>
                <a:t>Historical Beam Training Data.</a:t>
              </a:r>
            </a:p>
          </p:txBody>
        </p:sp>
        <p:sp>
          <p:nvSpPr>
            <p:cNvPr id="31" name="TextBox 30">
              <a:extLst>
                <a:ext uri="{FF2B5EF4-FFF2-40B4-BE49-F238E27FC236}">
                  <a16:creationId xmlns:a16="http://schemas.microsoft.com/office/drawing/2014/main" id="{542D3F90-6D73-4349-B068-C0A37C69721D}"/>
                </a:ext>
              </a:extLst>
            </p:cNvPr>
            <p:cNvSpPr txBox="1"/>
            <p:nvPr/>
          </p:nvSpPr>
          <p:spPr>
            <a:xfrm>
              <a:off x="10470077" y="3003533"/>
              <a:ext cx="1627954" cy="738664"/>
            </a:xfrm>
            <a:prstGeom prst="rect">
              <a:avLst/>
            </a:prstGeom>
            <a:noFill/>
          </p:spPr>
          <p:txBody>
            <a:bodyPr wrap="square" rtlCol="0">
              <a:spAutoFit/>
            </a:bodyPr>
            <a:lstStyle/>
            <a:p>
              <a:r>
                <a:rPr lang="en-US" sz="1400" dirty="0">
                  <a:latin typeface="Helvetica Neue" panose="02000503000000020004" pitchFamily="2" charset="0"/>
                  <a:ea typeface="Helvetica Neue" panose="02000503000000020004" pitchFamily="2" charset="0"/>
                  <a:cs typeface="Helvetica Neue" panose="02000503000000020004" pitchFamily="2" charset="0"/>
                </a:rPr>
                <a:t>Spectral Efficiency (bit/s/Hz).</a:t>
              </a:r>
            </a:p>
          </p:txBody>
        </p:sp>
        <p:grpSp>
          <p:nvGrpSpPr>
            <p:cNvPr id="32" name="Group 31">
              <a:extLst>
                <a:ext uri="{FF2B5EF4-FFF2-40B4-BE49-F238E27FC236}">
                  <a16:creationId xmlns:a16="http://schemas.microsoft.com/office/drawing/2014/main" id="{7E1CC4AF-9C09-C94E-A743-53A562B122FA}"/>
                </a:ext>
              </a:extLst>
            </p:cNvPr>
            <p:cNvGrpSpPr/>
            <p:nvPr/>
          </p:nvGrpSpPr>
          <p:grpSpPr>
            <a:xfrm>
              <a:off x="2013788" y="1897395"/>
              <a:ext cx="2559518" cy="2472180"/>
              <a:chOff x="1086" y="0"/>
              <a:chExt cx="2825429" cy="1960905"/>
            </a:xfrm>
          </p:grpSpPr>
          <p:sp>
            <p:nvSpPr>
              <p:cNvPr id="33" name="Rounded Rectangle 32">
                <a:extLst>
                  <a:ext uri="{FF2B5EF4-FFF2-40B4-BE49-F238E27FC236}">
                    <a16:creationId xmlns:a16="http://schemas.microsoft.com/office/drawing/2014/main" id="{CF2F6FB9-2368-654B-8B37-6F0A2E01C81C}"/>
                  </a:ext>
                </a:extLst>
              </p:cNvPr>
              <p:cNvSpPr/>
              <p:nvPr/>
            </p:nvSpPr>
            <p:spPr>
              <a:xfrm>
                <a:off x="1086" y="0"/>
                <a:ext cx="2825429" cy="1960905"/>
              </a:xfrm>
              <a:prstGeom prst="roundRect">
                <a:avLst>
                  <a:gd name="adj" fmla="val 10000"/>
                </a:avLst>
              </a:prstGeom>
            </p:spPr>
            <p:style>
              <a:lnRef idx="0">
                <a:schemeClr val="accent4">
                  <a:hueOff val="0"/>
                  <a:satOff val="0"/>
                  <a:lumOff val="0"/>
                  <a:alphaOff val="0"/>
                </a:schemeClr>
              </a:lnRef>
              <a:fillRef idx="1">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sp>
          <p:sp>
            <p:nvSpPr>
              <p:cNvPr id="34" name="Rounded Rectangle 4">
                <a:extLst>
                  <a:ext uri="{FF2B5EF4-FFF2-40B4-BE49-F238E27FC236}">
                    <a16:creationId xmlns:a16="http://schemas.microsoft.com/office/drawing/2014/main" id="{2484F2F6-4BE2-AF46-8889-BEF33CFE251B}"/>
                  </a:ext>
                </a:extLst>
              </p:cNvPr>
              <p:cNvSpPr txBox="1"/>
              <p:nvPr/>
            </p:nvSpPr>
            <p:spPr>
              <a:xfrm>
                <a:off x="1086" y="0"/>
                <a:ext cx="2825429" cy="58827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000" b="1" kern="1200" dirty="0">
                    <a:latin typeface="Helvetica Neue" panose="02000503000000020004" pitchFamily="2" charset="0"/>
                    <a:ea typeface="Helvetica Neue" panose="02000503000000020004" pitchFamily="2" charset="0"/>
                    <a:cs typeface="Helvetica Neue" panose="02000503000000020004" pitchFamily="2" charset="0"/>
                  </a:rPr>
                  <a:t>DRL Block</a:t>
                </a:r>
              </a:p>
            </p:txBody>
          </p:sp>
        </p:grpSp>
        <p:grpSp>
          <p:nvGrpSpPr>
            <p:cNvPr id="35" name="Group 34">
              <a:extLst>
                <a:ext uri="{FF2B5EF4-FFF2-40B4-BE49-F238E27FC236}">
                  <a16:creationId xmlns:a16="http://schemas.microsoft.com/office/drawing/2014/main" id="{BDFAA03A-3C7A-CA4C-BDD5-7FFE0D61B6F5}"/>
                </a:ext>
              </a:extLst>
            </p:cNvPr>
            <p:cNvGrpSpPr/>
            <p:nvPr/>
          </p:nvGrpSpPr>
          <p:grpSpPr>
            <a:xfrm>
              <a:off x="4902004" y="1897395"/>
              <a:ext cx="2559518" cy="2472180"/>
              <a:chOff x="3038422" y="0"/>
              <a:chExt cx="2825429" cy="1960905"/>
            </a:xfrm>
          </p:grpSpPr>
          <p:sp>
            <p:nvSpPr>
              <p:cNvPr id="36" name="Rounded Rectangle 35">
                <a:extLst>
                  <a:ext uri="{FF2B5EF4-FFF2-40B4-BE49-F238E27FC236}">
                    <a16:creationId xmlns:a16="http://schemas.microsoft.com/office/drawing/2014/main" id="{D95B884D-6C59-D54A-AAD3-2A8335414237}"/>
                  </a:ext>
                </a:extLst>
              </p:cNvPr>
              <p:cNvSpPr/>
              <p:nvPr/>
            </p:nvSpPr>
            <p:spPr>
              <a:xfrm>
                <a:off x="3038422" y="0"/>
                <a:ext cx="2825429" cy="1960905"/>
              </a:xfrm>
              <a:prstGeom prst="roundRect">
                <a:avLst>
                  <a:gd name="adj" fmla="val 10000"/>
                </a:avLst>
              </a:prstGeom>
            </p:spPr>
            <p:style>
              <a:lnRef idx="0">
                <a:schemeClr val="accent4">
                  <a:hueOff val="0"/>
                  <a:satOff val="0"/>
                  <a:lumOff val="0"/>
                  <a:alphaOff val="0"/>
                </a:schemeClr>
              </a:lnRef>
              <a:fillRef idx="1">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sp>
          <p:sp>
            <p:nvSpPr>
              <p:cNvPr id="37" name="Rounded Rectangle 6">
                <a:extLst>
                  <a:ext uri="{FF2B5EF4-FFF2-40B4-BE49-F238E27FC236}">
                    <a16:creationId xmlns:a16="http://schemas.microsoft.com/office/drawing/2014/main" id="{8D44B903-8114-0049-8092-EB35C876288E}"/>
                  </a:ext>
                </a:extLst>
              </p:cNvPr>
              <p:cNvSpPr txBox="1"/>
              <p:nvPr/>
            </p:nvSpPr>
            <p:spPr>
              <a:xfrm>
                <a:off x="3038422" y="0"/>
                <a:ext cx="2825429" cy="58827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000" b="1" kern="1200" dirty="0">
                    <a:latin typeface="Helvetica Neue" panose="02000503000000020004" pitchFamily="2" charset="0"/>
                    <a:ea typeface="Helvetica Neue" panose="02000503000000020004" pitchFamily="2" charset="0"/>
                    <a:cs typeface="Helvetica Neue" panose="02000503000000020004" pitchFamily="2" charset="0"/>
                  </a:rPr>
                  <a:t>Beam Training</a:t>
                </a:r>
              </a:p>
            </p:txBody>
          </p:sp>
        </p:grpSp>
        <p:grpSp>
          <p:nvGrpSpPr>
            <p:cNvPr id="38" name="Group 37">
              <a:extLst>
                <a:ext uri="{FF2B5EF4-FFF2-40B4-BE49-F238E27FC236}">
                  <a16:creationId xmlns:a16="http://schemas.microsoft.com/office/drawing/2014/main" id="{03870687-433E-954B-9D74-EE7F0A46BDE4}"/>
                </a:ext>
              </a:extLst>
            </p:cNvPr>
            <p:cNvGrpSpPr/>
            <p:nvPr/>
          </p:nvGrpSpPr>
          <p:grpSpPr>
            <a:xfrm>
              <a:off x="7790220" y="1897395"/>
              <a:ext cx="2559518" cy="2472180"/>
              <a:chOff x="6075759" y="0"/>
              <a:chExt cx="2825429" cy="1960905"/>
            </a:xfrm>
          </p:grpSpPr>
          <p:sp>
            <p:nvSpPr>
              <p:cNvPr id="39" name="Rounded Rectangle 38">
                <a:extLst>
                  <a:ext uri="{FF2B5EF4-FFF2-40B4-BE49-F238E27FC236}">
                    <a16:creationId xmlns:a16="http://schemas.microsoft.com/office/drawing/2014/main" id="{92B1429A-162D-7244-AC40-C06942845902}"/>
                  </a:ext>
                </a:extLst>
              </p:cNvPr>
              <p:cNvSpPr/>
              <p:nvPr/>
            </p:nvSpPr>
            <p:spPr>
              <a:xfrm>
                <a:off x="6075759" y="0"/>
                <a:ext cx="2825429" cy="1960905"/>
              </a:xfrm>
              <a:prstGeom prst="roundRect">
                <a:avLst>
                  <a:gd name="adj" fmla="val 10000"/>
                </a:avLst>
              </a:prstGeom>
            </p:spPr>
            <p:style>
              <a:lnRef idx="0">
                <a:schemeClr val="accent4">
                  <a:hueOff val="0"/>
                  <a:satOff val="0"/>
                  <a:lumOff val="0"/>
                  <a:alphaOff val="0"/>
                </a:schemeClr>
              </a:lnRef>
              <a:fillRef idx="1">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sp>
          <p:sp>
            <p:nvSpPr>
              <p:cNvPr id="40" name="Rounded Rectangle 8">
                <a:extLst>
                  <a:ext uri="{FF2B5EF4-FFF2-40B4-BE49-F238E27FC236}">
                    <a16:creationId xmlns:a16="http://schemas.microsoft.com/office/drawing/2014/main" id="{BF1CDEFF-43E0-4949-95B0-BCA2110AEB16}"/>
                  </a:ext>
                </a:extLst>
              </p:cNvPr>
              <p:cNvSpPr txBox="1"/>
              <p:nvPr/>
            </p:nvSpPr>
            <p:spPr>
              <a:xfrm>
                <a:off x="6075759" y="0"/>
                <a:ext cx="2825429" cy="58827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000" b="1" kern="1200" dirty="0">
                    <a:latin typeface="Helvetica Neue" panose="02000503000000020004" pitchFamily="2" charset="0"/>
                    <a:ea typeface="Helvetica Neue" panose="02000503000000020004" pitchFamily="2" charset="0"/>
                    <a:cs typeface="Helvetica Neue" panose="02000503000000020004" pitchFamily="2" charset="0"/>
                  </a:rPr>
                  <a:t>Data Transmission</a:t>
                </a:r>
              </a:p>
            </p:txBody>
          </p:sp>
        </p:grpSp>
        <p:grpSp>
          <p:nvGrpSpPr>
            <p:cNvPr id="41" name="Group 40">
              <a:extLst>
                <a:ext uri="{FF2B5EF4-FFF2-40B4-BE49-F238E27FC236}">
                  <a16:creationId xmlns:a16="http://schemas.microsoft.com/office/drawing/2014/main" id="{AEE43926-FAE1-EC44-A0A3-5D0EB82D08B5}"/>
                </a:ext>
              </a:extLst>
            </p:cNvPr>
            <p:cNvGrpSpPr/>
            <p:nvPr/>
          </p:nvGrpSpPr>
          <p:grpSpPr>
            <a:xfrm>
              <a:off x="2215292" y="2560107"/>
              <a:ext cx="2149369" cy="670134"/>
              <a:chOff x="283629" y="579566"/>
              <a:chExt cx="2260343" cy="600518"/>
            </a:xfrm>
          </p:grpSpPr>
          <p:sp>
            <p:nvSpPr>
              <p:cNvPr id="42" name="Rounded Rectangle 41">
                <a:extLst>
                  <a:ext uri="{FF2B5EF4-FFF2-40B4-BE49-F238E27FC236}">
                    <a16:creationId xmlns:a16="http://schemas.microsoft.com/office/drawing/2014/main" id="{8946323F-F2BD-4E41-90BC-26C6F8D0D133}"/>
                  </a:ext>
                </a:extLst>
              </p:cNvPr>
              <p:cNvSpPr/>
              <p:nvPr/>
            </p:nvSpPr>
            <p:spPr>
              <a:xfrm>
                <a:off x="283629" y="579566"/>
                <a:ext cx="2260343" cy="600518"/>
              </a:xfrm>
              <a:prstGeom prst="roundRect">
                <a:avLst>
                  <a:gd name="adj" fmla="val 10000"/>
                </a:avLst>
              </a:prstGeom>
            </p:spPr>
            <p:style>
              <a:lnRef idx="3">
                <a:schemeClr val="accent4">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43" name="Rounded Rectangle 4">
                <a:extLst>
                  <a:ext uri="{FF2B5EF4-FFF2-40B4-BE49-F238E27FC236}">
                    <a16:creationId xmlns:a16="http://schemas.microsoft.com/office/drawing/2014/main" id="{E72BEE80-1F42-0B48-989B-73CC467A5FBC}"/>
                  </a:ext>
                </a:extLst>
              </p:cNvPr>
              <p:cNvSpPr txBox="1"/>
              <p:nvPr/>
            </p:nvSpPr>
            <p:spPr>
              <a:xfrm>
                <a:off x="300946" y="606161"/>
                <a:ext cx="2225709" cy="55660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GB" sz="1400" kern="1200" dirty="0">
                    <a:latin typeface="Helvetica Neue" panose="02000503000000020004" pitchFamily="2" charset="0"/>
                    <a:ea typeface="Helvetica Neue" panose="02000503000000020004" pitchFamily="2" charset="0"/>
                    <a:cs typeface="Helvetica Neue" panose="02000503000000020004" pitchFamily="2" charset="0"/>
                  </a:rPr>
                  <a:t>Take a channel measurement.</a:t>
                </a:r>
              </a:p>
            </p:txBody>
          </p:sp>
        </p:grpSp>
        <p:grpSp>
          <p:nvGrpSpPr>
            <p:cNvPr id="44" name="Group 43">
              <a:extLst>
                <a:ext uri="{FF2B5EF4-FFF2-40B4-BE49-F238E27FC236}">
                  <a16:creationId xmlns:a16="http://schemas.microsoft.com/office/drawing/2014/main" id="{FD59F180-8264-4B41-AFEA-806DAB0719D0}"/>
                </a:ext>
              </a:extLst>
            </p:cNvPr>
            <p:cNvGrpSpPr/>
            <p:nvPr/>
          </p:nvGrpSpPr>
          <p:grpSpPr>
            <a:xfrm>
              <a:off x="2215293" y="3515491"/>
              <a:ext cx="2149369" cy="670134"/>
              <a:chOff x="283629" y="1374125"/>
              <a:chExt cx="2260343" cy="591238"/>
            </a:xfrm>
          </p:grpSpPr>
          <p:sp>
            <p:nvSpPr>
              <p:cNvPr id="45" name="Rounded Rectangle 44">
                <a:extLst>
                  <a:ext uri="{FF2B5EF4-FFF2-40B4-BE49-F238E27FC236}">
                    <a16:creationId xmlns:a16="http://schemas.microsoft.com/office/drawing/2014/main" id="{0968400F-B273-BF42-9CA0-B02C3A50C8FC}"/>
                  </a:ext>
                </a:extLst>
              </p:cNvPr>
              <p:cNvSpPr/>
              <p:nvPr/>
            </p:nvSpPr>
            <p:spPr>
              <a:xfrm>
                <a:off x="283629" y="1374125"/>
                <a:ext cx="2260343" cy="591238"/>
              </a:xfrm>
              <a:prstGeom prst="roundRect">
                <a:avLst>
                  <a:gd name="adj" fmla="val 10000"/>
                </a:avLst>
              </a:prstGeom>
            </p:spPr>
            <p:style>
              <a:lnRef idx="3">
                <a:schemeClr val="accent4">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46" name="Rounded Rectangle 6">
                <a:extLst>
                  <a:ext uri="{FF2B5EF4-FFF2-40B4-BE49-F238E27FC236}">
                    <a16:creationId xmlns:a16="http://schemas.microsoft.com/office/drawing/2014/main" id="{EE714EB8-0266-1C43-AF46-F263A2F09CA4}"/>
                  </a:ext>
                </a:extLst>
              </p:cNvPr>
              <p:cNvSpPr txBox="1"/>
              <p:nvPr/>
            </p:nvSpPr>
            <p:spPr>
              <a:xfrm>
                <a:off x="300946" y="1382780"/>
                <a:ext cx="2225709" cy="55660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GB" sz="1400" kern="1200" dirty="0">
                    <a:latin typeface="Helvetica Neue" panose="02000503000000020004" pitchFamily="2" charset="0"/>
                    <a:ea typeface="Helvetica Neue" panose="02000503000000020004" pitchFamily="2" charset="0"/>
                    <a:cs typeface="Helvetica Neue" panose="02000503000000020004" pitchFamily="2" charset="0"/>
                  </a:rPr>
                  <a:t>Select a beam training method. </a:t>
                </a:r>
              </a:p>
            </p:txBody>
          </p:sp>
        </p:grpSp>
        <p:grpSp>
          <p:nvGrpSpPr>
            <p:cNvPr id="47" name="Group 46">
              <a:extLst>
                <a:ext uri="{FF2B5EF4-FFF2-40B4-BE49-F238E27FC236}">
                  <a16:creationId xmlns:a16="http://schemas.microsoft.com/office/drawing/2014/main" id="{5D1AE470-608D-F34B-9A3C-4DA3D4DB8B15}"/>
                </a:ext>
              </a:extLst>
            </p:cNvPr>
            <p:cNvGrpSpPr/>
            <p:nvPr/>
          </p:nvGrpSpPr>
          <p:grpSpPr>
            <a:xfrm>
              <a:off x="5107078" y="2560107"/>
              <a:ext cx="2149369" cy="670134"/>
              <a:chOff x="3320965" y="588845"/>
              <a:chExt cx="2260343" cy="591239"/>
            </a:xfrm>
          </p:grpSpPr>
          <p:sp>
            <p:nvSpPr>
              <p:cNvPr id="48" name="Rounded Rectangle 47">
                <a:extLst>
                  <a:ext uri="{FF2B5EF4-FFF2-40B4-BE49-F238E27FC236}">
                    <a16:creationId xmlns:a16="http://schemas.microsoft.com/office/drawing/2014/main" id="{C5D15082-7B97-CA40-ACE7-EC626C6007A9}"/>
                  </a:ext>
                </a:extLst>
              </p:cNvPr>
              <p:cNvSpPr/>
              <p:nvPr/>
            </p:nvSpPr>
            <p:spPr>
              <a:xfrm>
                <a:off x="3320965" y="588845"/>
                <a:ext cx="2260343" cy="591239"/>
              </a:xfrm>
              <a:prstGeom prst="roundRect">
                <a:avLst>
                  <a:gd name="adj" fmla="val 10000"/>
                </a:avLst>
              </a:prstGeom>
            </p:spPr>
            <p:style>
              <a:lnRef idx="3">
                <a:schemeClr val="accent4">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49" name="Rounded Rectangle 4">
                <a:extLst>
                  <a:ext uri="{FF2B5EF4-FFF2-40B4-BE49-F238E27FC236}">
                    <a16:creationId xmlns:a16="http://schemas.microsoft.com/office/drawing/2014/main" id="{06048B9A-8AF1-FA40-8FC0-21C989A447AF}"/>
                  </a:ext>
                </a:extLst>
              </p:cNvPr>
              <p:cNvSpPr txBox="1"/>
              <p:nvPr/>
            </p:nvSpPr>
            <p:spPr>
              <a:xfrm>
                <a:off x="3338282" y="606162"/>
                <a:ext cx="2225709" cy="55660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GB" sz="1400" kern="1200" dirty="0">
                    <a:latin typeface="Helvetica Neue" panose="02000503000000020004" pitchFamily="2" charset="0"/>
                    <a:ea typeface="Helvetica Neue" panose="02000503000000020004" pitchFamily="2" charset="0"/>
                    <a:cs typeface="Helvetica Neue" panose="02000503000000020004" pitchFamily="2" charset="0"/>
                  </a:rPr>
                  <a:t>Execute the selected beam training method.</a:t>
                </a:r>
                <a:r>
                  <a:rPr lang="en-GB" sz="1400" kern="1200" dirty="0">
                    <a:latin typeface="Helvetica Neue" panose="02000503000000020004" pitchFamily="2" charset="0"/>
                    <a:ea typeface="Helvetica Neue" panose="02000503000000020004" pitchFamily="2" charset="0"/>
                    <a:cs typeface="Helvetica Neue" panose="02000503000000020004" pitchFamily="2" charset="0"/>
                    <a:sym typeface="Wingdings" pitchFamily="2" charset="2"/>
                  </a:rPr>
                  <a:t> </a:t>
                </a:r>
              </a:p>
            </p:txBody>
          </p:sp>
        </p:grpSp>
        <p:grpSp>
          <p:nvGrpSpPr>
            <p:cNvPr id="50" name="Group 49">
              <a:extLst>
                <a:ext uri="{FF2B5EF4-FFF2-40B4-BE49-F238E27FC236}">
                  <a16:creationId xmlns:a16="http://schemas.microsoft.com/office/drawing/2014/main" id="{3359F175-6AE2-0740-8B18-D2C4F7D12688}"/>
                </a:ext>
              </a:extLst>
            </p:cNvPr>
            <p:cNvGrpSpPr/>
            <p:nvPr/>
          </p:nvGrpSpPr>
          <p:grpSpPr>
            <a:xfrm>
              <a:off x="5107077" y="3515491"/>
              <a:ext cx="2149369" cy="670134"/>
              <a:chOff x="3320965" y="1370693"/>
              <a:chExt cx="2260343" cy="597781"/>
            </a:xfrm>
          </p:grpSpPr>
          <p:sp>
            <p:nvSpPr>
              <p:cNvPr id="51" name="Rounded Rectangle 50">
                <a:extLst>
                  <a:ext uri="{FF2B5EF4-FFF2-40B4-BE49-F238E27FC236}">
                    <a16:creationId xmlns:a16="http://schemas.microsoft.com/office/drawing/2014/main" id="{C71AF576-CB2E-3C4D-A3F0-28495A469132}"/>
                  </a:ext>
                </a:extLst>
              </p:cNvPr>
              <p:cNvSpPr/>
              <p:nvPr/>
            </p:nvSpPr>
            <p:spPr>
              <a:xfrm>
                <a:off x="3320965" y="1377235"/>
                <a:ext cx="2260343" cy="591239"/>
              </a:xfrm>
              <a:prstGeom prst="roundRect">
                <a:avLst>
                  <a:gd name="adj" fmla="val 10000"/>
                </a:avLst>
              </a:prstGeom>
            </p:spPr>
            <p:style>
              <a:lnRef idx="3">
                <a:schemeClr val="accent4">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52" name="Rounded Rectangle 6">
                <a:extLst>
                  <a:ext uri="{FF2B5EF4-FFF2-40B4-BE49-F238E27FC236}">
                    <a16:creationId xmlns:a16="http://schemas.microsoft.com/office/drawing/2014/main" id="{B01A9577-2B89-9743-A12E-BD967E782AB5}"/>
                  </a:ext>
                </a:extLst>
              </p:cNvPr>
              <p:cNvSpPr txBox="1"/>
              <p:nvPr/>
            </p:nvSpPr>
            <p:spPr>
              <a:xfrm>
                <a:off x="3338281" y="1370693"/>
                <a:ext cx="2225709" cy="55660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GB" sz="1400" kern="1200" dirty="0">
                    <a:latin typeface="Helvetica Neue" panose="02000503000000020004" pitchFamily="2" charset="0"/>
                    <a:ea typeface="Helvetica Neue" panose="02000503000000020004" pitchFamily="2" charset="0"/>
                    <a:cs typeface="Helvetica Neue" panose="02000503000000020004" pitchFamily="2" charset="0"/>
                  </a:rPr>
                  <a:t>Obtain an optimal beam pair.</a:t>
                </a:r>
                <a:endParaRPr lang="en-GB" sz="1400" kern="1200" dirty="0">
                  <a:latin typeface="Helvetica Neue" panose="02000503000000020004" pitchFamily="2" charset="0"/>
                  <a:ea typeface="Helvetica Neue" panose="02000503000000020004" pitchFamily="2" charset="0"/>
                  <a:cs typeface="Helvetica Neue" panose="02000503000000020004" pitchFamily="2" charset="0"/>
                  <a:sym typeface="Wingdings" pitchFamily="2" charset="2"/>
                </a:endParaRPr>
              </a:p>
            </p:txBody>
          </p:sp>
        </p:grpSp>
        <p:grpSp>
          <p:nvGrpSpPr>
            <p:cNvPr id="53" name="Group 52">
              <a:extLst>
                <a:ext uri="{FF2B5EF4-FFF2-40B4-BE49-F238E27FC236}">
                  <a16:creationId xmlns:a16="http://schemas.microsoft.com/office/drawing/2014/main" id="{5D847763-78FA-D943-920D-4CA71EF6C444}"/>
                </a:ext>
              </a:extLst>
            </p:cNvPr>
            <p:cNvGrpSpPr/>
            <p:nvPr/>
          </p:nvGrpSpPr>
          <p:grpSpPr>
            <a:xfrm>
              <a:off x="7995294" y="2560107"/>
              <a:ext cx="2149369" cy="1625518"/>
              <a:chOff x="6358302" y="588271"/>
              <a:chExt cx="2260343" cy="1274588"/>
            </a:xfrm>
          </p:grpSpPr>
          <p:sp>
            <p:nvSpPr>
              <p:cNvPr id="54" name="Rounded Rectangle 53">
                <a:extLst>
                  <a:ext uri="{FF2B5EF4-FFF2-40B4-BE49-F238E27FC236}">
                    <a16:creationId xmlns:a16="http://schemas.microsoft.com/office/drawing/2014/main" id="{B5516C28-30A9-C04A-9A5D-DABC91D524D4}"/>
                  </a:ext>
                </a:extLst>
              </p:cNvPr>
              <p:cNvSpPr/>
              <p:nvPr/>
            </p:nvSpPr>
            <p:spPr>
              <a:xfrm>
                <a:off x="6358302" y="588271"/>
                <a:ext cx="2260343" cy="1274588"/>
              </a:xfrm>
              <a:prstGeom prst="roundRect">
                <a:avLst>
                  <a:gd name="adj" fmla="val 10000"/>
                </a:avLst>
              </a:prstGeom>
            </p:spPr>
            <p:style>
              <a:lnRef idx="3">
                <a:schemeClr val="accent4">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55" name="Rounded Rectangle 4">
                <a:extLst>
                  <a:ext uri="{FF2B5EF4-FFF2-40B4-BE49-F238E27FC236}">
                    <a16:creationId xmlns:a16="http://schemas.microsoft.com/office/drawing/2014/main" id="{4619DCDA-E7F0-B448-903A-313046C9B02C}"/>
                  </a:ext>
                </a:extLst>
              </p:cNvPr>
              <p:cNvSpPr txBox="1"/>
              <p:nvPr/>
            </p:nvSpPr>
            <p:spPr>
              <a:xfrm>
                <a:off x="6395633" y="625602"/>
                <a:ext cx="2185681" cy="119992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GB" sz="1400" kern="1200" dirty="0">
                    <a:latin typeface="Helvetica Neue" panose="02000503000000020004" pitchFamily="2" charset="0"/>
                    <a:ea typeface="Helvetica Neue" panose="02000503000000020004" pitchFamily="2" charset="0"/>
                    <a:cs typeface="Helvetica Neue" panose="02000503000000020004" pitchFamily="2" charset="0"/>
                  </a:rPr>
                  <a:t>Transmit the data using the selected beam pair.</a:t>
                </a:r>
              </a:p>
            </p:txBody>
          </p:sp>
        </p:grpSp>
        <p:cxnSp>
          <p:nvCxnSpPr>
            <p:cNvPr id="56" name="Straight Arrow Connector 55">
              <a:extLst>
                <a:ext uri="{FF2B5EF4-FFF2-40B4-BE49-F238E27FC236}">
                  <a16:creationId xmlns:a16="http://schemas.microsoft.com/office/drawing/2014/main" id="{20FA18BB-FD1F-E74A-8757-CD6261384231}"/>
                </a:ext>
              </a:extLst>
            </p:cNvPr>
            <p:cNvCxnSpPr>
              <a:stCxn id="30" idx="3"/>
              <a:endCxn id="45" idx="1"/>
            </p:cNvCxnSpPr>
            <p:nvPr/>
          </p:nvCxnSpPr>
          <p:spPr>
            <a:xfrm>
              <a:off x="1911251" y="3847187"/>
              <a:ext cx="304042" cy="3371"/>
            </a:xfrm>
            <a:prstGeom prst="straightConnector1">
              <a:avLst/>
            </a:prstGeom>
            <a:ln w="254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4DBF0DC4-FC8D-894F-B80B-526BEB7198D2}"/>
                </a:ext>
              </a:extLst>
            </p:cNvPr>
            <p:cNvCxnSpPr>
              <a:cxnSpLocks/>
              <a:stCxn id="42" idx="2"/>
              <a:endCxn id="45" idx="0"/>
            </p:cNvCxnSpPr>
            <p:nvPr/>
          </p:nvCxnSpPr>
          <p:spPr>
            <a:xfrm>
              <a:off x="3289977" y="3230241"/>
              <a:ext cx="1" cy="285250"/>
            </a:xfrm>
            <a:prstGeom prst="straightConnector1">
              <a:avLst/>
            </a:prstGeom>
            <a:ln w="254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58" name="Elbow Connector 57">
              <a:extLst>
                <a:ext uri="{FF2B5EF4-FFF2-40B4-BE49-F238E27FC236}">
                  <a16:creationId xmlns:a16="http://schemas.microsoft.com/office/drawing/2014/main" id="{E62F4B93-594F-C546-8BB4-9960EE3E54F8}"/>
                </a:ext>
              </a:extLst>
            </p:cNvPr>
            <p:cNvCxnSpPr>
              <a:cxnSpLocks/>
              <a:stCxn id="45" idx="3"/>
              <a:endCxn id="48" idx="1"/>
            </p:cNvCxnSpPr>
            <p:nvPr/>
          </p:nvCxnSpPr>
          <p:spPr>
            <a:xfrm flipV="1">
              <a:off x="4364662" y="2895174"/>
              <a:ext cx="742416" cy="955384"/>
            </a:xfrm>
            <a:prstGeom prst="bentConnector3">
              <a:avLst/>
            </a:prstGeom>
            <a:ln w="254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371977C3-EAD7-E747-B772-20EECE076BDF}"/>
                </a:ext>
              </a:extLst>
            </p:cNvPr>
            <p:cNvCxnSpPr>
              <a:stCxn id="48" idx="2"/>
              <a:endCxn id="51" idx="0"/>
            </p:cNvCxnSpPr>
            <p:nvPr/>
          </p:nvCxnSpPr>
          <p:spPr>
            <a:xfrm flipH="1">
              <a:off x="6181762" y="3230241"/>
              <a:ext cx="1" cy="292584"/>
            </a:xfrm>
            <a:prstGeom prst="straightConnector1">
              <a:avLst/>
            </a:prstGeom>
            <a:ln w="254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0" name="Elbow Connector 59">
              <a:extLst>
                <a:ext uri="{FF2B5EF4-FFF2-40B4-BE49-F238E27FC236}">
                  <a16:creationId xmlns:a16="http://schemas.microsoft.com/office/drawing/2014/main" id="{E4CB4315-75E2-6F43-93C6-288AFA124421}"/>
                </a:ext>
              </a:extLst>
            </p:cNvPr>
            <p:cNvCxnSpPr>
              <a:stCxn id="51" idx="3"/>
              <a:endCxn id="54" idx="1"/>
            </p:cNvCxnSpPr>
            <p:nvPr/>
          </p:nvCxnSpPr>
          <p:spPr>
            <a:xfrm flipV="1">
              <a:off x="7256446" y="3372866"/>
              <a:ext cx="738848" cy="481359"/>
            </a:xfrm>
            <a:prstGeom prst="bentConnector3">
              <a:avLst/>
            </a:prstGeom>
            <a:ln w="254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FEC510E4-56AB-F94E-8830-AFAB8C2CEE38}"/>
                </a:ext>
              </a:extLst>
            </p:cNvPr>
            <p:cNvCxnSpPr>
              <a:cxnSpLocks/>
              <a:stCxn id="54" idx="3"/>
              <a:endCxn id="31" idx="1"/>
            </p:cNvCxnSpPr>
            <p:nvPr/>
          </p:nvCxnSpPr>
          <p:spPr>
            <a:xfrm flipV="1">
              <a:off x="10144663" y="3372865"/>
              <a:ext cx="325414" cy="1"/>
            </a:xfrm>
            <a:prstGeom prst="straightConnector1">
              <a:avLst/>
            </a:prstGeom>
            <a:ln w="254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grpSp>
      <p:sp>
        <p:nvSpPr>
          <p:cNvPr id="63" name="Slide Number Placeholder 3">
            <a:extLst>
              <a:ext uri="{FF2B5EF4-FFF2-40B4-BE49-F238E27FC236}">
                <a16:creationId xmlns:a16="http://schemas.microsoft.com/office/drawing/2014/main" id="{D6FA57F1-7D32-4ECD-84CE-569DC6579C2E}"/>
              </a:ext>
            </a:extLst>
          </p:cNvPr>
          <p:cNvSpPr>
            <a:spLocks noGrp="1"/>
          </p:cNvSpPr>
          <p:nvPr>
            <p:ph type="sldNum" sz="quarter" idx="12"/>
          </p:nvPr>
        </p:nvSpPr>
        <p:spPr>
          <a:xfrm>
            <a:off x="8610600" y="6356350"/>
            <a:ext cx="2743200" cy="365125"/>
          </a:xfrm>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723900" algn="l"/>
                <a:tab pos="1447800" algn="l"/>
              </a:tabLst>
              <a:defRPr>
                <a:solidFill>
                  <a:schemeClr val="bg1"/>
                </a:solidFill>
                <a:latin typeface="Arial" panose="020B0604020202020204" pitchFamily="34" charset="0"/>
                <a:cs typeface="DejaVu Sans" charset="0"/>
              </a:defRPr>
            </a:lvl1pPr>
            <a:lvl2pPr>
              <a:tabLst>
                <a:tab pos="723900" algn="l"/>
                <a:tab pos="1447800" algn="l"/>
              </a:tabLst>
              <a:defRPr>
                <a:solidFill>
                  <a:schemeClr val="bg1"/>
                </a:solidFill>
                <a:latin typeface="Arial" panose="020B0604020202020204" pitchFamily="34" charset="0"/>
                <a:cs typeface="DejaVu Sans" charset="0"/>
              </a:defRPr>
            </a:lvl2pPr>
            <a:lvl3pPr>
              <a:tabLst>
                <a:tab pos="723900" algn="l"/>
                <a:tab pos="1447800" algn="l"/>
              </a:tabLst>
              <a:defRPr>
                <a:solidFill>
                  <a:schemeClr val="bg1"/>
                </a:solidFill>
                <a:latin typeface="Arial" panose="020B0604020202020204" pitchFamily="34" charset="0"/>
                <a:cs typeface="DejaVu Sans" charset="0"/>
              </a:defRPr>
            </a:lvl3pPr>
            <a:lvl4pPr>
              <a:tabLst>
                <a:tab pos="723900" algn="l"/>
                <a:tab pos="1447800" algn="l"/>
              </a:tabLst>
              <a:defRPr>
                <a:solidFill>
                  <a:schemeClr val="bg1"/>
                </a:solidFill>
                <a:latin typeface="Arial" panose="020B0604020202020204" pitchFamily="34" charset="0"/>
                <a:cs typeface="DejaVu Sans" charset="0"/>
              </a:defRPr>
            </a:lvl4pPr>
            <a:lvl5pPr>
              <a:tabLst>
                <a:tab pos="723900" algn="l"/>
                <a:tab pos="1447800" algn="l"/>
              </a:tabLst>
              <a:defRPr>
                <a:solidFill>
                  <a:schemeClr val="bg1"/>
                </a:solidFill>
                <a:latin typeface="Arial" panose="020B0604020202020204" pitchFamily="34" charset="0"/>
                <a:cs typeface="DejaVu Sans" charset="0"/>
              </a:defRPr>
            </a:lvl5pPr>
            <a:lvl6pPr marL="25146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6pPr>
            <a:lvl7pPr marL="29718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7pPr>
            <a:lvl8pPr marL="34290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8pPr>
            <a:lvl9pPr marL="38862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9pPr>
          </a:lstStyle>
          <a:p>
            <a:fld id="{93168370-D4B1-4095-80D6-4F38897A27DB}" type="slidenum">
              <a:rPr lang="en-GB" altLang="en-US" smtClean="0">
                <a:solidFill>
                  <a:srgbClr val="000000"/>
                </a:solidFill>
                <a:latin typeface="Gill Sans MT" panose="020B0502020104020203" pitchFamily="34" charset="0"/>
                <a:cs typeface="Arial" panose="020B0604020202020204" pitchFamily="34" charset="0"/>
              </a:rPr>
              <a:pPr/>
              <a:t>21</a:t>
            </a:fld>
            <a:endParaRPr lang="en-GB" altLang="en-US">
              <a:solidFill>
                <a:srgbClr val="000000"/>
              </a:solidFill>
              <a:latin typeface="Gill Sans MT" panose="020B0502020104020203" pitchFamily="34" charset="0"/>
              <a:cs typeface="Arial" panose="020B0604020202020204" pitchFamily="34" charset="0"/>
            </a:endParaRPr>
          </a:p>
        </p:txBody>
      </p:sp>
      <p:sp>
        <p:nvSpPr>
          <p:cNvPr id="64" name="Text Box 2">
            <a:extLst>
              <a:ext uri="{FF2B5EF4-FFF2-40B4-BE49-F238E27FC236}">
                <a16:creationId xmlns:a16="http://schemas.microsoft.com/office/drawing/2014/main" id="{B49A9692-FBED-46EC-AE2D-502336F77437}"/>
              </a:ext>
            </a:extLst>
          </p:cNvPr>
          <p:cNvSpPr txBox="1">
            <a:spLocks noChangeArrowheads="1"/>
          </p:cNvSpPr>
          <p:nvPr/>
        </p:nvSpPr>
        <p:spPr bwMode="auto">
          <a:xfrm>
            <a:off x="885687" y="268301"/>
            <a:ext cx="82296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Gill Sans MT" panose="020B0502020104020203" pitchFamily="34" charset="0"/>
                <a:cs typeface="DejaVu Sans" charset="0"/>
              </a:defRPr>
            </a:lvl1pPr>
            <a:lvl2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464653"/>
                </a:solidFill>
                <a:latin typeface="Gill Sans MT" panose="020B0502020104020203" pitchFamily="34" charset="0"/>
                <a:cs typeface="DejaVu Sans" charset="0"/>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ill Sans MT" panose="020B0502020104020203" pitchFamily="34" charset="0"/>
                <a:cs typeface="DejaVu Sans" charset="0"/>
              </a:defRPr>
            </a:lvl3pPr>
            <a:lvl4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Gill Sans MT" panose="020B0502020104020203" pitchFamily="34" charset="0"/>
                <a:cs typeface="DejaVu Sans" charset="0"/>
              </a:defRPr>
            </a:lvl4pPr>
            <a:lvl5pPr>
              <a:spcBef>
                <a:spcPts val="3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5pPr>
            <a:lvl6pPr marL="25146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6pPr>
            <a:lvl7pPr marL="29718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7pPr>
            <a:lvl8pPr marL="34290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8pPr>
            <a:lvl9pPr marL="38862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9pPr>
          </a:lstStyle>
          <a:p>
            <a:pPr eaLnBrk="1" hangingPunct="1">
              <a:spcBef>
                <a:spcPct val="0"/>
              </a:spcBef>
              <a:buClrTx/>
              <a:buFontTx/>
              <a:buNone/>
            </a:pPr>
            <a:r>
              <a:rPr lang="en-GB" altLang="en-US" sz="3200" dirty="0" smtClean="0">
                <a:solidFill>
                  <a:srgbClr val="464653"/>
                </a:solidFill>
                <a:latin typeface="Bookman Old Style" panose="02050604050505020204" pitchFamily="18" charset="0"/>
              </a:rPr>
              <a:t>Deep Reinforcement Learning (DRL) Beam Training Process</a:t>
            </a:r>
            <a:endParaRPr lang="en-GB" altLang="en-US" sz="3200" b="1" dirty="0">
              <a:solidFill>
                <a:srgbClr val="464653"/>
              </a:solidFill>
              <a:latin typeface="Bookman Old Style" panose="02050604050505020204" pitchFamily="18" charset="0"/>
            </a:endParaRPr>
          </a:p>
        </p:txBody>
      </p:sp>
      <p:pic>
        <p:nvPicPr>
          <p:cNvPr id="65" name="Picture 4">
            <a:extLst>
              <a:ext uri="{FF2B5EF4-FFF2-40B4-BE49-F238E27FC236}">
                <a16:creationId xmlns:a16="http://schemas.microsoft.com/office/drawing/2014/main" id="{E86CE5F8-9C80-4E8F-9DD0-54EEDEFA03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8319" y="98425"/>
            <a:ext cx="922337" cy="927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895810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Graphical user interface&#10;&#10;Description automatically generated">
            <a:extLst>
              <a:ext uri="{FF2B5EF4-FFF2-40B4-BE49-F238E27FC236}">
                <a16:creationId xmlns:a16="http://schemas.microsoft.com/office/drawing/2014/main" id="{47C25C11-DB5D-B745-86AA-6924423D1EFE}"/>
              </a:ext>
            </a:extLst>
          </p:cNvPr>
          <p:cNvPicPr>
            <a:picLocks noChangeAspect="1"/>
          </p:cNvPicPr>
          <p:nvPr/>
        </p:nvPicPr>
        <p:blipFill>
          <a:blip r:embed="rId3"/>
          <a:stretch>
            <a:fillRect/>
          </a:stretch>
        </p:blipFill>
        <p:spPr>
          <a:xfrm>
            <a:off x="5888665" y="1643315"/>
            <a:ext cx="5436377" cy="2031196"/>
          </a:xfrm>
          <a:prstGeom prst="rect">
            <a:avLst/>
          </a:prstGeom>
        </p:spPr>
      </p:pic>
      <p:pic>
        <p:nvPicPr>
          <p:cNvPr id="27" name="Picture 26" descr="Text&#10;&#10;Description automatically generated with low confidence">
            <a:extLst>
              <a:ext uri="{FF2B5EF4-FFF2-40B4-BE49-F238E27FC236}">
                <a16:creationId xmlns:a16="http://schemas.microsoft.com/office/drawing/2014/main" id="{1B2D3F6B-FB43-D04A-9DA9-12043DE1CD0D}"/>
              </a:ext>
            </a:extLst>
          </p:cNvPr>
          <p:cNvPicPr>
            <a:picLocks noChangeAspect="1"/>
          </p:cNvPicPr>
          <p:nvPr/>
        </p:nvPicPr>
        <p:blipFill>
          <a:blip r:embed="rId4"/>
          <a:stretch>
            <a:fillRect/>
          </a:stretch>
        </p:blipFill>
        <p:spPr>
          <a:xfrm>
            <a:off x="672172" y="1643315"/>
            <a:ext cx="5216493" cy="2031196"/>
          </a:xfrm>
          <a:prstGeom prst="rect">
            <a:avLst/>
          </a:prstGeom>
        </p:spPr>
      </p:pic>
      <p:sp>
        <p:nvSpPr>
          <p:cNvPr id="30" name="TextBox 29">
            <a:extLst>
              <a:ext uri="{FF2B5EF4-FFF2-40B4-BE49-F238E27FC236}">
                <a16:creationId xmlns:a16="http://schemas.microsoft.com/office/drawing/2014/main" id="{250B7802-0B08-3B41-B90B-3DD25FE86BB3}"/>
              </a:ext>
            </a:extLst>
          </p:cNvPr>
          <p:cNvSpPr txBox="1"/>
          <p:nvPr/>
        </p:nvSpPr>
        <p:spPr>
          <a:xfrm>
            <a:off x="5632543" y="1304761"/>
            <a:ext cx="5948621" cy="338554"/>
          </a:xfrm>
          <a:prstGeom prst="rect">
            <a:avLst/>
          </a:prstGeom>
          <a:noFill/>
        </p:spPr>
        <p:txBody>
          <a:bodyPr wrap="square" rtlCol="0">
            <a:spAutoFit/>
          </a:bodyPr>
          <a:lstStyle/>
          <a:p>
            <a:pPr lvl="1" algn="r"/>
            <a:r>
              <a:rPr lang="en-US" sz="1600" b="1" dirty="0">
                <a:latin typeface="Helvetica Neue" panose="02000503000000020004" pitchFamily="2" charset="0"/>
                <a:ea typeface="Helvetica Neue" panose="02000503000000020004" pitchFamily="2" charset="0"/>
                <a:cs typeface="Helvetica Neue" panose="02000503000000020004" pitchFamily="2" charset="0"/>
              </a:rPr>
              <a:t>A Single-User OFDM MIMO System for The Downlink.</a:t>
            </a:r>
          </a:p>
        </p:txBody>
      </p:sp>
      <p:sp>
        <p:nvSpPr>
          <p:cNvPr id="31" name="TextBox 30">
            <a:extLst>
              <a:ext uri="{FF2B5EF4-FFF2-40B4-BE49-F238E27FC236}">
                <a16:creationId xmlns:a16="http://schemas.microsoft.com/office/drawing/2014/main" id="{429EC781-2519-A447-A8A3-36124030F3E7}"/>
              </a:ext>
            </a:extLst>
          </p:cNvPr>
          <p:cNvSpPr txBox="1"/>
          <p:nvPr/>
        </p:nvSpPr>
        <p:spPr>
          <a:xfrm>
            <a:off x="2403642" y="2884004"/>
            <a:ext cx="492443" cy="369332"/>
          </a:xfrm>
          <a:prstGeom prst="rect">
            <a:avLst/>
          </a:prstGeom>
          <a:noFill/>
        </p:spPr>
        <p:txBody>
          <a:bodyPr wrap="none" rtlCol="0">
            <a:spAutoFit/>
          </a:bodyPr>
          <a:lstStyle/>
          <a:p>
            <a:r>
              <a:rPr lang="en-US" b="1" dirty="0">
                <a:latin typeface="Helvetica Neue" panose="02000503000000020004" pitchFamily="2" charset="0"/>
                <a:ea typeface="Helvetica Neue" panose="02000503000000020004" pitchFamily="2" charset="0"/>
                <a:cs typeface="Helvetica Neue" panose="02000503000000020004" pitchFamily="2" charset="0"/>
              </a:rPr>
              <a:t>BS</a:t>
            </a:r>
          </a:p>
        </p:txBody>
      </p:sp>
      <p:sp>
        <p:nvSpPr>
          <p:cNvPr id="39" name="TextBox 38">
            <a:extLst>
              <a:ext uri="{FF2B5EF4-FFF2-40B4-BE49-F238E27FC236}">
                <a16:creationId xmlns:a16="http://schemas.microsoft.com/office/drawing/2014/main" id="{D03BB245-4FB2-8347-AB4B-DC9290A6F7C3}"/>
              </a:ext>
            </a:extLst>
          </p:cNvPr>
          <p:cNvSpPr txBox="1"/>
          <p:nvPr/>
        </p:nvSpPr>
        <p:spPr>
          <a:xfrm>
            <a:off x="8999162" y="2840535"/>
            <a:ext cx="505267" cy="369332"/>
          </a:xfrm>
          <a:prstGeom prst="rect">
            <a:avLst/>
          </a:prstGeom>
          <a:noFill/>
        </p:spPr>
        <p:txBody>
          <a:bodyPr wrap="none" rtlCol="0">
            <a:spAutoFit/>
          </a:bodyPr>
          <a:lstStyle/>
          <a:p>
            <a:r>
              <a:rPr lang="en-US" b="1" dirty="0">
                <a:latin typeface="Helvetica Neue" panose="02000503000000020004" pitchFamily="2" charset="0"/>
                <a:ea typeface="Helvetica Neue" panose="02000503000000020004" pitchFamily="2" charset="0"/>
                <a:cs typeface="Helvetica Neue" panose="02000503000000020004" pitchFamily="2" charset="0"/>
              </a:rPr>
              <a:t>UE</a:t>
            </a: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965D00F1-C928-8C48-9799-0352072086CC}"/>
                  </a:ext>
                </a:extLst>
              </p:cNvPr>
              <p:cNvSpPr txBox="1"/>
              <p:nvPr/>
            </p:nvSpPr>
            <p:spPr>
              <a:xfrm>
                <a:off x="660151" y="3674511"/>
                <a:ext cx="10859677" cy="2708049"/>
              </a:xfrm>
              <a:prstGeom prst="rect">
                <a:avLst/>
              </a:prstGeom>
              <a:noFill/>
            </p:spPr>
            <p:txBody>
              <a:bodyPr wrap="square" rtlCol="0" anchor="ctr">
                <a:spAutoFit/>
              </a:bodyPr>
              <a:lstStyle/>
              <a:p>
                <a:pPr marL="285750" indent="-285750">
                  <a:buFont typeface="Wingdings" pitchFamily="2" charset="2"/>
                  <a:buChar char="q"/>
                </a:pPr>
                <a:r>
                  <a:rPr lang="en-US" sz="1600" dirty="0" smtClean="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 single radio frequency (RF) chain: </a:t>
                </a:r>
                <a:r>
                  <a:rPr lang="en-US"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Wingdings" pitchFamily="2" charset="2"/>
                  </a:rPr>
                  <a:t>analog</a:t>
                </a: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Wingdings" pitchFamily="2" charset="2"/>
                  </a:rPr>
                  <a:t> </a:t>
                </a:r>
                <a:r>
                  <a:rPr lang="en-US"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Wingdings" pitchFamily="2" charset="2"/>
                  </a:rPr>
                  <a:t>precoding</a:t>
                </a: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t>
                </a:r>
              </a:p>
              <a:p>
                <a:pPr marL="285750" indent="-285750">
                  <a:buFont typeface="Wingdings" pitchFamily="2" charset="2"/>
                  <a:buChar char="q"/>
                </a:pPr>
                <a:r>
                  <a:rPr lang="en-US"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Discrete Fourier Transform </a:t>
                </a: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(DFT)–based codebook: spatial beams in pre-defined directions. </a:t>
                </a:r>
              </a:p>
              <a:p>
                <a:pPr marL="285750" indent="-285750">
                  <a:buFont typeface="Wingdings" pitchFamily="2" charset="2"/>
                  <a:buChar char="q"/>
                </a:pPr>
                <a:r>
                  <a:rPr lang="en-US"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All subcarriers share the same beam pattern.</a:t>
                </a:r>
              </a:p>
              <a:p>
                <a:pPr marL="285750" indent="-285750">
                  <a:buFont typeface="Wingdings" pitchFamily="2" charset="2"/>
                  <a:buChar char="q"/>
                </a:pP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Optimal beam pair: </a:t>
                </a:r>
                <a:endParaRPr lang="en-GB" sz="1600"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sz="1600">
                          <a:solidFill>
                            <a:schemeClr val="tx1"/>
                          </a:solidFill>
                          <a:latin typeface="Cambria Math" panose="02040503050406030204" pitchFamily="18" charset="0"/>
                        </a:rPr>
                        <m:t>(</m:t>
                      </m:r>
                      <m:sSub>
                        <m:sSubPr>
                          <m:ctrlPr>
                            <a:rPr lang="en-GB" sz="1600" b="1" i="1" smtClean="0">
                              <a:solidFill>
                                <a:schemeClr val="tx1"/>
                              </a:solidFill>
                              <a:latin typeface="Cambria Math" panose="02040503050406030204" pitchFamily="18" charset="0"/>
                            </a:rPr>
                          </m:ctrlPr>
                        </m:sSubPr>
                        <m:e>
                          <m:r>
                            <a:rPr lang="en-GB" sz="1600" b="1">
                              <a:solidFill>
                                <a:schemeClr val="tx1"/>
                              </a:solidFill>
                              <a:latin typeface="Cambria Math" panose="02040503050406030204" pitchFamily="18" charset="0"/>
                            </a:rPr>
                            <m:t>𝐟</m:t>
                          </m:r>
                        </m:e>
                        <m:sub>
                          <m:acc>
                            <m:accPr>
                              <m:chr m:val="̂"/>
                              <m:ctrlPr>
                                <a:rPr lang="en-GB" sz="1600" b="1" i="1" smtClean="0">
                                  <a:solidFill>
                                    <a:schemeClr val="tx1"/>
                                  </a:solidFill>
                                  <a:latin typeface="Cambria Math" panose="02040503050406030204" pitchFamily="18" charset="0"/>
                                </a:rPr>
                              </m:ctrlPr>
                            </m:accPr>
                            <m:e>
                              <m:r>
                                <a:rPr lang="en-GB" sz="1600" b="0" i="1" smtClean="0">
                                  <a:solidFill>
                                    <a:schemeClr val="tx1"/>
                                  </a:solidFill>
                                  <a:latin typeface="Cambria Math" panose="02040503050406030204" pitchFamily="18" charset="0"/>
                                </a:rPr>
                                <m:t>𝑝</m:t>
                              </m:r>
                            </m:e>
                          </m:acc>
                        </m:sub>
                      </m:sSub>
                      <m:r>
                        <a:rPr lang="en-GB" sz="1600" b="1" i="1" smtClean="0">
                          <a:solidFill>
                            <a:schemeClr val="tx1"/>
                          </a:solidFill>
                          <a:latin typeface="Cambria Math" panose="02040503050406030204" pitchFamily="18" charset="0"/>
                        </a:rPr>
                        <m:t>,</m:t>
                      </m:r>
                      <m:sSub>
                        <m:sSubPr>
                          <m:ctrlPr>
                            <a:rPr lang="en-GB" sz="1600" b="1" i="1">
                              <a:solidFill>
                                <a:schemeClr val="tx1"/>
                              </a:solidFill>
                              <a:latin typeface="Cambria Math" panose="02040503050406030204" pitchFamily="18" charset="0"/>
                            </a:rPr>
                          </m:ctrlPr>
                        </m:sSubPr>
                        <m:e>
                          <m:r>
                            <a:rPr lang="en-GB" sz="1600" b="1" i="0" smtClean="0">
                              <a:solidFill>
                                <a:schemeClr val="tx1"/>
                              </a:solidFill>
                              <a:latin typeface="Cambria Math" panose="02040503050406030204" pitchFamily="18" charset="0"/>
                            </a:rPr>
                            <m:t>𝐰</m:t>
                          </m:r>
                        </m:e>
                        <m:sub>
                          <m:acc>
                            <m:accPr>
                              <m:chr m:val="̂"/>
                              <m:ctrlPr>
                                <a:rPr lang="en-GB" sz="1600" i="1" smtClean="0">
                                  <a:solidFill>
                                    <a:schemeClr val="tx1"/>
                                  </a:solidFill>
                                  <a:latin typeface="Cambria Math" panose="02040503050406030204" pitchFamily="18" charset="0"/>
                                </a:rPr>
                              </m:ctrlPr>
                            </m:accPr>
                            <m:e>
                              <m:r>
                                <a:rPr lang="en-GB" sz="1600" b="0" i="1" smtClean="0">
                                  <a:solidFill>
                                    <a:schemeClr val="tx1"/>
                                  </a:solidFill>
                                  <a:latin typeface="Cambria Math" panose="02040503050406030204" pitchFamily="18" charset="0"/>
                                </a:rPr>
                                <m:t>𝑞</m:t>
                              </m:r>
                            </m:e>
                          </m:acc>
                        </m:sub>
                      </m:sSub>
                      <m:r>
                        <a:rPr lang="en-GB" sz="1600" b="1" i="1" smtClean="0">
                          <a:solidFill>
                            <a:schemeClr val="tx1"/>
                          </a:solidFill>
                          <a:latin typeface="Cambria Math" panose="02040503050406030204" pitchFamily="18" charset="0"/>
                        </a:rPr>
                        <m:t>)</m:t>
                      </m:r>
                      <m:r>
                        <a:rPr lang="en-GB" sz="1600" i="1" smtClean="0">
                          <a:solidFill>
                            <a:schemeClr val="tx1"/>
                          </a:solidFill>
                          <a:latin typeface="Cambria Math" panose="02040503050406030204" pitchFamily="18" charset="0"/>
                        </a:rPr>
                        <m:t>=</m:t>
                      </m:r>
                      <m:func>
                        <m:funcPr>
                          <m:ctrlPr>
                            <a:rPr lang="en-GB" sz="1600" i="1" smtClean="0">
                              <a:solidFill>
                                <a:schemeClr val="tx1"/>
                              </a:solidFill>
                              <a:latin typeface="Cambria Math" panose="02040503050406030204" pitchFamily="18" charset="0"/>
                            </a:rPr>
                          </m:ctrlPr>
                        </m:funcPr>
                        <m:fName>
                          <m:limLow>
                            <m:limLowPr>
                              <m:ctrlPr>
                                <a:rPr lang="en-GB" sz="1600" i="1">
                                  <a:solidFill>
                                    <a:schemeClr val="tx1"/>
                                  </a:solidFill>
                                  <a:latin typeface="Cambria Math" panose="02040503050406030204" pitchFamily="18" charset="0"/>
                                </a:rPr>
                              </m:ctrlPr>
                            </m:limLowPr>
                            <m:e>
                              <m:r>
                                <m:rPr>
                                  <m:sty m:val="p"/>
                                </m:rPr>
                                <a:rPr lang="en-GB" sz="1600">
                                  <a:solidFill>
                                    <a:schemeClr val="tx1"/>
                                  </a:solidFill>
                                  <a:latin typeface="Cambria Math" panose="02040503050406030204" pitchFamily="18" charset="0"/>
                                </a:rPr>
                                <m:t>argmax</m:t>
                              </m:r>
                            </m:e>
                            <m:lim>
                              <m:r>
                                <a:rPr lang="en-GB" sz="1600" i="1">
                                  <a:solidFill>
                                    <a:schemeClr val="tx1"/>
                                  </a:solidFill>
                                  <a:latin typeface="Cambria Math" panose="02040503050406030204" pitchFamily="18" charset="0"/>
                                </a:rPr>
                                <m:t>(</m:t>
                              </m:r>
                              <m:sSub>
                                <m:sSubPr>
                                  <m:ctrlPr>
                                    <a:rPr lang="en-GB" sz="1600" i="1" smtClean="0">
                                      <a:solidFill>
                                        <a:schemeClr val="tx1"/>
                                      </a:solidFill>
                                      <a:latin typeface="Cambria Math" panose="02040503050406030204" pitchFamily="18" charset="0"/>
                                    </a:rPr>
                                  </m:ctrlPr>
                                </m:sSubPr>
                                <m:e>
                                  <m:r>
                                    <a:rPr lang="en-GB" sz="1600" b="1" i="0" smtClean="0">
                                      <a:solidFill>
                                        <a:schemeClr val="tx1"/>
                                      </a:solidFill>
                                      <a:latin typeface="Cambria Math" panose="02040503050406030204" pitchFamily="18" charset="0"/>
                                    </a:rPr>
                                    <m:t>𝐟</m:t>
                                  </m:r>
                                </m:e>
                                <m:sub>
                                  <m:r>
                                    <a:rPr lang="en-GB" sz="1600" b="0" i="1" smtClean="0">
                                      <a:solidFill>
                                        <a:schemeClr val="tx1"/>
                                      </a:solidFill>
                                      <a:latin typeface="Cambria Math" panose="02040503050406030204" pitchFamily="18" charset="0"/>
                                    </a:rPr>
                                    <m:t>𝑝</m:t>
                                  </m:r>
                                </m:sub>
                              </m:sSub>
                              <m:r>
                                <a:rPr lang="en-GB" sz="1600" i="1">
                                  <a:solidFill>
                                    <a:schemeClr val="tx1"/>
                                  </a:solidFill>
                                  <a:latin typeface="Cambria Math" panose="02040503050406030204" pitchFamily="18" charset="0"/>
                                </a:rPr>
                                <m:t>,</m:t>
                              </m:r>
                              <m:sSub>
                                <m:sSubPr>
                                  <m:ctrlPr>
                                    <a:rPr lang="en-GB" sz="1600" i="1" smtClean="0">
                                      <a:solidFill>
                                        <a:schemeClr val="tx1"/>
                                      </a:solidFill>
                                      <a:latin typeface="Cambria Math" panose="02040503050406030204" pitchFamily="18" charset="0"/>
                                    </a:rPr>
                                  </m:ctrlPr>
                                </m:sSubPr>
                                <m:e>
                                  <m:r>
                                    <a:rPr lang="en-GB" sz="1600" b="1" i="0" smtClean="0">
                                      <a:solidFill>
                                        <a:schemeClr val="tx1"/>
                                      </a:solidFill>
                                      <a:latin typeface="Cambria Math" panose="02040503050406030204" pitchFamily="18" charset="0"/>
                                    </a:rPr>
                                    <m:t>𝐰</m:t>
                                  </m:r>
                                </m:e>
                                <m:sub>
                                  <m:r>
                                    <a:rPr lang="en-GB" sz="1600" b="0" i="1" smtClean="0">
                                      <a:solidFill>
                                        <a:schemeClr val="tx1"/>
                                      </a:solidFill>
                                      <a:latin typeface="Cambria Math" panose="02040503050406030204" pitchFamily="18" charset="0"/>
                                    </a:rPr>
                                    <m:t>𝑞</m:t>
                                  </m:r>
                                </m:sub>
                              </m:sSub>
                              <m:r>
                                <a:rPr lang="en-GB" sz="1600" i="1">
                                  <a:solidFill>
                                    <a:schemeClr val="tx1"/>
                                  </a:solidFill>
                                  <a:latin typeface="Cambria Math" panose="02040503050406030204" pitchFamily="18" charset="0"/>
                                </a:rPr>
                                <m:t>)</m:t>
                              </m:r>
                            </m:lim>
                          </m:limLow>
                        </m:fName>
                        <m:e>
                          <m:f>
                            <m:fPr>
                              <m:ctrlPr>
                                <a:rPr lang="en-GB" sz="1600" i="1">
                                  <a:solidFill>
                                    <a:schemeClr val="tx1"/>
                                  </a:solidFill>
                                  <a:latin typeface="Cambria Math" panose="02040503050406030204" pitchFamily="18" charset="0"/>
                                </a:rPr>
                              </m:ctrlPr>
                            </m:fPr>
                            <m:num>
                              <m:r>
                                <a:rPr lang="en-GB" sz="1600" i="1">
                                  <a:solidFill>
                                    <a:schemeClr val="tx1"/>
                                  </a:solidFill>
                                  <a:latin typeface="Cambria Math" panose="02040503050406030204" pitchFamily="18" charset="0"/>
                                </a:rPr>
                                <m:t>1</m:t>
                              </m:r>
                            </m:num>
                            <m:den>
                              <m:r>
                                <a:rPr lang="en-GB" sz="1600" i="1">
                                  <a:solidFill>
                                    <a:schemeClr val="tx1"/>
                                  </a:solidFill>
                                  <a:latin typeface="Cambria Math" panose="02040503050406030204" pitchFamily="18" charset="0"/>
                                </a:rPr>
                                <m:t>𝑁</m:t>
                              </m:r>
                            </m:den>
                          </m:f>
                          <m:nary>
                            <m:naryPr>
                              <m:chr m:val="∑"/>
                              <m:ctrlPr>
                                <a:rPr lang="en-GB" sz="1600" i="1">
                                  <a:solidFill>
                                    <a:schemeClr val="tx1"/>
                                  </a:solidFill>
                                  <a:latin typeface="Cambria Math" panose="02040503050406030204" pitchFamily="18" charset="0"/>
                                </a:rPr>
                              </m:ctrlPr>
                            </m:naryPr>
                            <m:sub>
                              <m:r>
                                <m:rPr>
                                  <m:brk m:alnAt="23"/>
                                </m:rPr>
                                <a:rPr lang="en-GB" sz="1600" i="1">
                                  <a:solidFill>
                                    <a:schemeClr val="tx1"/>
                                  </a:solidFill>
                                  <a:latin typeface="Cambria Math" panose="02040503050406030204" pitchFamily="18" charset="0"/>
                                </a:rPr>
                                <m:t>𝑘</m:t>
                              </m:r>
                              <m:r>
                                <a:rPr lang="en-GB" sz="1600" i="1">
                                  <a:solidFill>
                                    <a:schemeClr val="tx1"/>
                                  </a:solidFill>
                                  <a:latin typeface="Cambria Math" panose="02040503050406030204" pitchFamily="18" charset="0"/>
                                </a:rPr>
                                <m:t>=1</m:t>
                              </m:r>
                            </m:sub>
                            <m:sup>
                              <m:r>
                                <a:rPr lang="en-GB" sz="1600" i="1">
                                  <a:solidFill>
                                    <a:schemeClr val="tx1"/>
                                  </a:solidFill>
                                  <a:latin typeface="Cambria Math" panose="02040503050406030204" pitchFamily="18" charset="0"/>
                                </a:rPr>
                                <m:t>𝑁</m:t>
                              </m:r>
                            </m:sup>
                            <m:e>
                              <m:sSup>
                                <m:sSupPr>
                                  <m:ctrlPr>
                                    <a:rPr lang="en-GB" sz="1600" i="1">
                                      <a:solidFill>
                                        <a:schemeClr val="tx1"/>
                                      </a:solidFill>
                                      <a:latin typeface="Cambria Math" panose="02040503050406030204" pitchFamily="18" charset="0"/>
                                    </a:rPr>
                                  </m:ctrlPr>
                                </m:sSupPr>
                                <m:e>
                                  <m:d>
                                    <m:dPr>
                                      <m:begChr m:val="|"/>
                                      <m:endChr m:val="|"/>
                                      <m:ctrlPr>
                                        <a:rPr lang="en-GB" sz="1600" i="1">
                                          <a:solidFill>
                                            <a:schemeClr val="tx1"/>
                                          </a:solidFill>
                                          <a:latin typeface="Cambria Math" panose="02040503050406030204" pitchFamily="18" charset="0"/>
                                        </a:rPr>
                                      </m:ctrlPr>
                                    </m:dPr>
                                    <m:e>
                                      <m:sSub>
                                        <m:sSubPr>
                                          <m:ctrlPr>
                                            <a:rPr lang="en-US" sz="1600" i="1">
                                              <a:solidFill>
                                                <a:schemeClr val="tx1"/>
                                              </a:solidFill>
                                              <a:latin typeface="Cambria Math" panose="02040503050406030204" pitchFamily="18" charset="0"/>
                                            </a:rPr>
                                          </m:ctrlPr>
                                        </m:sSubPr>
                                        <m:e>
                                          <m:r>
                                            <a:rPr lang="en-GB" sz="1600" b="0" i="1" smtClean="0">
                                              <a:solidFill>
                                                <a:schemeClr val="tx1"/>
                                              </a:solidFill>
                                              <a:latin typeface="Cambria Math" panose="02040503050406030204" pitchFamily="18" charset="0"/>
                                            </a:rPr>
                                            <m:t>𝑦</m:t>
                                          </m:r>
                                        </m:e>
                                        <m:sub>
                                          <m:r>
                                            <a:rPr lang="en-GB" sz="1600" b="0" i="1" smtClean="0">
                                              <a:solidFill>
                                                <a:schemeClr val="tx1"/>
                                              </a:solidFill>
                                              <a:latin typeface="Cambria Math" panose="02040503050406030204" pitchFamily="18" charset="0"/>
                                            </a:rPr>
                                            <m:t>𝑘</m:t>
                                          </m:r>
                                          <m:r>
                                            <a:rPr lang="en-GB" sz="1600" i="1">
                                              <a:solidFill>
                                                <a:schemeClr val="tx1"/>
                                              </a:solidFill>
                                              <a:latin typeface="Cambria Math" panose="02040503050406030204" pitchFamily="18" charset="0"/>
                                            </a:rPr>
                                            <m:t>,</m:t>
                                          </m:r>
                                          <m:r>
                                            <a:rPr lang="en-GB" sz="1600" b="0" i="1" smtClean="0">
                                              <a:solidFill>
                                                <a:schemeClr val="tx1"/>
                                              </a:solidFill>
                                              <a:latin typeface="Cambria Math" panose="02040503050406030204" pitchFamily="18" charset="0"/>
                                            </a:rPr>
                                            <m:t>𝑡</m:t>
                                          </m:r>
                                        </m:sub>
                                      </m:sSub>
                                      <m:r>
                                        <a:rPr lang="en-GB" sz="1600" b="0" i="1" smtClean="0">
                                          <a:solidFill>
                                            <a:schemeClr val="tx1"/>
                                          </a:solidFill>
                                          <a:latin typeface="Cambria Math" panose="02040503050406030204" pitchFamily="18" charset="0"/>
                                        </a:rPr>
                                        <m:t>(</m:t>
                                      </m:r>
                                      <m:sSub>
                                        <m:sSubPr>
                                          <m:ctrlPr>
                                            <a:rPr lang="en-GB" sz="1600" i="1" smtClean="0">
                                              <a:solidFill>
                                                <a:schemeClr val="tx1"/>
                                              </a:solidFill>
                                              <a:latin typeface="Cambria Math" panose="02040503050406030204" pitchFamily="18" charset="0"/>
                                            </a:rPr>
                                          </m:ctrlPr>
                                        </m:sSubPr>
                                        <m:e>
                                          <m:r>
                                            <a:rPr lang="en-GB" sz="1600" b="1" i="0" smtClean="0">
                                              <a:solidFill>
                                                <a:schemeClr val="tx1"/>
                                              </a:solidFill>
                                              <a:latin typeface="Cambria Math" panose="02040503050406030204" pitchFamily="18" charset="0"/>
                                            </a:rPr>
                                            <m:t>𝐟</m:t>
                                          </m:r>
                                        </m:e>
                                        <m:sub>
                                          <m:r>
                                            <a:rPr lang="en-GB" sz="1600" b="0" i="1" smtClean="0">
                                              <a:solidFill>
                                                <a:schemeClr val="tx1"/>
                                              </a:solidFill>
                                              <a:latin typeface="Cambria Math" panose="02040503050406030204" pitchFamily="18" charset="0"/>
                                            </a:rPr>
                                            <m:t>𝑝</m:t>
                                          </m:r>
                                        </m:sub>
                                      </m:sSub>
                                      <m:r>
                                        <a:rPr lang="en-GB" sz="1600" i="1">
                                          <a:solidFill>
                                            <a:schemeClr val="tx1"/>
                                          </a:solidFill>
                                          <a:latin typeface="Cambria Math" panose="02040503050406030204" pitchFamily="18" charset="0"/>
                                        </a:rPr>
                                        <m:t>,</m:t>
                                      </m:r>
                                      <m:sSub>
                                        <m:sSubPr>
                                          <m:ctrlPr>
                                            <a:rPr lang="en-GB" sz="1600" i="1" smtClean="0">
                                              <a:solidFill>
                                                <a:schemeClr val="tx1"/>
                                              </a:solidFill>
                                              <a:latin typeface="Cambria Math" panose="02040503050406030204" pitchFamily="18" charset="0"/>
                                            </a:rPr>
                                          </m:ctrlPr>
                                        </m:sSubPr>
                                        <m:e>
                                          <m:r>
                                            <a:rPr lang="en-GB" sz="1600" b="1" i="0" smtClean="0">
                                              <a:solidFill>
                                                <a:schemeClr val="tx1"/>
                                              </a:solidFill>
                                              <a:latin typeface="Cambria Math" panose="02040503050406030204" pitchFamily="18" charset="0"/>
                                            </a:rPr>
                                            <m:t>𝐰</m:t>
                                          </m:r>
                                        </m:e>
                                        <m:sub>
                                          <m:r>
                                            <a:rPr lang="en-GB" sz="1600" b="0" i="1" smtClean="0">
                                              <a:solidFill>
                                                <a:schemeClr val="tx1"/>
                                              </a:solidFill>
                                              <a:latin typeface="Cambria Math" panose="02040503050406030204" pitchFamily="18" charset="0"/>
                                            </a:rPr>
                                            <m:t>𝑞</m:t>
                                          </m:r>
                                        </m:sub>
                                      </m:sSub>
                                      <m:r>
                                        <a:rPr lang="en-GB" sz="1600" b="0" i="1" smtClean="0">
                                          <a:solidFill>
                                            <a:schemeClr val="tx1"/>
                                          </a:solidFill>
                                          <a:latin typeface="Cambria Math" panose="02040503050406030204" pitchFamily="18" charset="0"/>
                                        </a:rPr>
                                        <m:t>)</m:t>
                                      </m:r>
                                    </m:e>
                                  </m:d>
                                </m:e>
                                <m:sup>
                                  <m:r>
                                    <a:rPr lang="en-GB" sz="1600" i="1">
                                      <a:solidFill>
                                        <a:schemeClr val="tx1"/>
                                      </a:solidFill>
                                      <a:latin typeface="Cambria Math" panose="02040503050406030204" pitchFamily="18" charset="0"/>
                                    </a:rPr>
                                    <m:t>2</m:t>
                                  </m:r>
                                </m:sup>
                              </m:sSup>
                            </m:e>
                          </m:nary>
                        </m:e>
                      </m:func>
                      <m:r>
                        <a:rPr lang="en-GB" sz="1600" b="0" i="1" smtClean="0">
                          <a:solidFill>
                            <a:schemeClr val="tx1"/>
                          </a:solidFill>
                          <a:latin typeface="Cambria Math" panose="02040503050406030204" pitchFamily="18" charset="0"/>
                          <a:ea typeface="Cambria Math" panose="02040503050406030204" pitchFamily="18" charset="0"/>
                        </a:rPr>
                        <m:t>,</m:t>
                      </m:r>
                      <m:sSub>
                        <m:sSubPr>
                          <m:ctrlPr>
                            <a:rPr lang="en-GB" sz="1600" i="1" smtClean="0">
                              <a:solidFill>
                                <a:schemeClr val="tx1"/>
                              </a:solidFill>
                              <a:latin typeface="Cambria Math" panose="02040503050406030204" pitchFamily="18" charset="0"/>
                            </a:rPr>
                          </m:ctrlPr>
                        </m:sSubPr>
                        <m:e>
                          <m:r>
                            <a:rPr lang="en-GB" sz="1600" b="1" i="0" smtClean="0">
                              <a:solidFill>
                                <a:schemeClr val="tx1"/>
                              </a:solidFill>
                              <a:latin typeface="Cambria Math" panose="02040503050406030204" pitchFamily="18" charset="0"/>
                            </a:rPr>
                            <m:t>𝐟</m:t>
                          </m:r>
                        </m:e>
                        <m:sub>
                          <m:r>
                            <a:rPr lang="en-GB" sz="1600" b="0" i="1" smtClean="0">
                              <a:solidFill>
                                <a:schemeClr val="tx1"/>
                              </a:solidFill>
                              <a:latin typeface="Cambria Math" panose="02040503050406030204" pitchFamily="18" charset="0"/>
                            </a:rPr>
                            <m:t>𝑝</m:t>
                          </m:r>
                        </m:sub>
                      </m:sSub>
                      <m:r>
                        <a:rPr lang="en-GB" sz="1600" b="0" i="1" smtClean="0">
                          <a:solidFill>
                            <a:schemeClr val="tx1"/>
                          </a:solidFill>
                          <a:latin typeface="Cambria Math" panose="02040503050406030204" pitchFamily="18" charset="0"/>
                          <a:ea typeface="Cambria Math" panose="02040503050406030204" pitchFamily="18" charset="0"/>
                        </a:rPr>
                        <m:t>∈</m:t>
                      </m:r>
                      <m:r>
                        <a:rPr lang="en-GB" sz="1600" b="0" i="1" smtClean="0">
                          <a:solidFill>
                            <a:schemeClr val="tx1"/>
                          </a:solidFill>
                          <a:latin typeface="Cambria Math" panose="02040503050406030204" pitchFamily="18" charset="0"/>
                          <a:ea typeface="Cambria Math" panose="02040503050406030204" pitchFamily="18" charset="0"/>
                        </a:rPr>
                        <m:t>ℱ</m:t>
                      </m:r>
                      <m:r>
                        <a:rPr lang="en-GB" sz="1600" b="0" i="1" smtClean="0">
                          <a:solidFill>
                            <a:schemeClr val="tx1"/>
                          </a:solidFill>
                          <a:latin typeface="Cambria Math" panose="02040503050406030204" pitchFamily="18" charset="0"/>
                          <a:ea typeface="Cambria Math" panose="02040503050406030204" pitchFamily="18" charset="0"/>
                        </a:rPr>
                        <m:t>, </m:t>
                      </m:r>
                      <m:sSub>
                        <m:sSubPr>
                          <m:ctrlPr>
                            <a:rPr lang="en-GB" sz="1600" i="1" smtClean="0">
                              <a:solidFill>
                                <a:schemeClr val="tx1"/>
                              </a:solidFill>
                              <a:latin typeface="Cambria Math" panose="02040503050406030204" pitchFamily="18" charset="0"/>
                            </a:rPr>
                          </m:ctrlPr>
                        </m:sSubPr>
                        <m:e>
                          <m:r>
                            <a:rPr lang="en-GB" sz="1600" b="1" i="0" smtClean="0">
                              <a:solidFill>
                                <a:schemeClr val="tx1"/>
                              </a:solidFill>
                              <a:latin typeface="Cambria Math" panose="02040503050406030204" pitchFamily="18" charset="0"/>
                            </a:rPr>
                            <m:t>𝐰</m:t>
                          </m:r>
                        </m:e>
                        <m:sub>
                          <m:r>
                            <a:rPr lang="en-GB" sz="1600" b="0" i="1" smtClean="0">
                              <a:solidFill>
                                <a:schemeClr val="tx1"/>
                              </a:solidFill>
                              <a:latin typeface="Cambria Math" panose="02040503050406030204" pitchFamily="18" charset="0"/>
                            </a:rPr>
                            <m:t>𝑞</m:t>
                          </m:r>
                        </m:sub>
                      </m:sSub>
                      <m:r>
                        <a:rPr lang="en-GB" sz="1600" b="0" i="1" smtClean="0">
                          <a:solidFill>
                            <a:schemeClr val="tx1"/>
                          </a:solidFill>
                          <a:latin typeface="Cambria Math" panose="02040503050406030204" pitchFamily="18" charset="0"/>
                          <a:ea typeface="Cambria Math" panose="02040503050406030204" pitchFamily="18" charset="0"/>
                        </a:rPr>
                        <m:t>∈</m:t>
                      </m:r>
                      <m:r>
                        <a:rPr lang="en-GB" sz="1600" b="0" i="1" smtClean="0">
                          <a:solidFill>
                            <a:schemeClr val="tx1"/>
                          </a:solidFill>
                          <a:latin typeface="Cambria Math" panose="02040503050406030204" pitchFamily="18" charset="0"/>
                          <a:ea typeface="Cambria Math" panose="02040503050406030204" pitchFamily="18" charset="0"/>
                        </a:rPr>
                        <m:t>𝒲</m:t>
                      </m:r>
                    </m:oMath>
                  </m:oMathPara>
                </a14:m>
                <a:endPar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Font typeface="Wingdings" pitchFamily="2" charset="2"/>
                  <a:buChar char="q"/>
                </a:pP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Spectral efficiency in bit/s/Hz:</a:t>
                </a:r>
              </a:p>
              <a:p>
                <a:pPr/>
                <a14:m>
                  <m:oMathPara xmlns:m="http://schemas.openxmlformats.org/officeDocument/2006/math">
                    <m:oMathParaPr>
                      <m:jc m:val="centerGroup"/>
                    </m:oMathParaPr>
                    <m:oMath xmlns:m="http://schemas.openxmlformats.org/officeDocument/2006/math">
                      <m:r>
                        <a:rPr lang="en-GB" sz="1600" b="0" i="1" smtClean="0">
                          <a:solidFill>
                            <a:schemeClr val="tx1"/>
                          </a:solidFill>
                          <a:latin typeface="Cambria Math" panose="02040503050406030204" pitchFamily="18" charset="0"/>
                        </a:rPr>
                        <m:t>𝑐</m:t>
                      </m:r>
                      <m:r>
                        <a:rPr lang="en-GB" sz="1600" b="0" i="1" smtClean="0">
                          <a:solidFill>
                            <a:schemeClr val="tx1"/>
                          </a:solidFill>
                          <a:latin typeface="Cambria Math" panose="02040503050406030204" pitchFamily="18" charset="0"/>
                        </a:rPr>
                        <m:t>(</m:t>
                      </m:r>
                      <m:r>
                        <a:rPr lang="en-GB" sz="1600" b="0" i="1" smtClean="0">
                          <a:solidFill>
                            <a:schemeClr val="tx1"/>
                          </a:solidFill>
                          <a:latin typeface="Cambria Math" panose="02040503050406030204" pitchFamily="18" charset="0"/>
                        </a:rPr>
                        <m:t>𝑡</m:t>
                      </m:r>
                      <m:r>
                        <a:rPr lang="en-GB" sz="1600" b="0" i="0" smtClean="0">
                          <a:solidFill>
                            <a:schemeClr val="tx1"/>
                          </a:solidFill>
                          <a:latin typeface="Cambria Math" panose="02040503050406030204" pitchFamily="18" charset="0"/>
                        </a:rPr>
                        <m:t>)</m:t>
                      </m:r>
                      <m:r>
                        <a:rPr lang="en-GB" sz="1600" i="1" smtClean="0">
                          <a:solidFill>
                            <a:schemeClr val="tx1"/>
                          </a:solidFill>
                          <a:latin typeface="Cambria Math" panose="02040503050406030204" pitchFamily="18" charset="0"/>
                        </a:rPr>
                        <m:t>=</m:t>
                      </m:r>
                      <m:f>
                        <m:fPr>
                          <m:ctrlPr>
                            <a:rPr lang="en-GB" sz="1600" i="1">
                              <a:solidFill>
                                <a:schemeClr val="tx1"/>
                              </a:solidFill>
                              <a:latin typeface="Cambria Math" panose="02040503050406030204" pitchFamily="18" charset="0"/>
                            </a:rPr>
                          </m:ctrlPr>
                        </m:fPr>
                        <m:num>
                          <m:r>
                            <a:rPr lang="en-GB" sz="1600" i="1">
                              <a:solidFill>
                                <a:schemeClr val="tx1"/>
                              </a:solidFill>
                              <a:latin typeface="Cambria Math" panose="02040503050406030204" pitchFamily="18" charset="0"/>
                            </a:rPr>
                            <m:t>1</m:t>
                          </m:r>
                        </m:num>
                        <m:den>
                          <m:r>
                            <a:rPr lang="en-GB" sz="1600" i="1">
                              <a:solidFill>
                                <a:schemeClr val="tx1"/>
                              </a:solidFill>
                              <a:latin typeface="Cambria Math" panose="02040503050406030204" pitchFamily="18" charset="0"/>
                            </a:rPr>
                            <m:t>𝑁</m:t>
                          </m:r>
                        </m:den>
                      </m:f>
                      <m:nary>
                        <m:naryPr>
                          <m:chr m:val="∑"/>
                          <m:ctrlPr>
                            <a:rPr lang="en-GB" sz="1600" i="1">
                              <a:solidFill>
                                <a:schemeClr val="tx1"/>
                              </a:solidFill>
                              <a:latin typeface="Cambria Math" panose="02040503050406030204" pitchFamily="18" charset="0"/>
                            </a:rPr>
                          </m:ctrlPr>
                        </m:naryPr>
                        <m:sub>
                          <m:r>
                            <m:rPr>
                              <m:brk m:alnAt="23"/>
                            </m:rPr>
                            <a:rPr lang="en-GB" sz="1600" i="1">
                              <a:solidFill>
                                <a:schemeClr val="tx1"/>
                              </a:solidFill>
                              <a:latin typeface="Cambria Math" panose="02040503050406030204" pitchFamily="18" charset="0"/>
                            </a:rPr>
                            <m:t>𝑘</m:t>
                          </m:r>
                          <m:r>
                            <a:rPr lang="en-GB" sz="1600" i="1">
                              <a:solidFill>
                                <a:schemeClr val="tx1"/>
                              </a:solidFill>
                              <a:latin typeface="Cambria Math" panose="02040503050406030204" pitchFamily="18" charset="0"/>
                            </a:rPr>
                            <m:t>=1</m:t>
                          </m:r>
                        </m:sub>
                        <m:sup>
                          <m:r>
                            <a:rPr lang="en-GB" sz="1600" i="1">
                              <a:solidFill>
                                <a:schemeClr val="tx1"/>
                              </a:solidFill>
                              <a:latin typeface="Cambria Math" panose="02040503050406030204" pitchFamily="18" charset="0"/>
                            </a:rPr>
                            <m:t>𝑁</m:t>
                          </m:r>
                        </m:sup>
                        <m:e>
                          <m:sSub>
                            <m:sSubPr>
                              <m:ctrlPr>
                                <a:rPr lang="en-GB" sz="1600" i="1">
                                  <a:solidFill>
                                    <a:schemeClr val="tx1"/>
                                  </a:solidFill>
                                  <a:latin typeface="Cambria Math" panose="02040503050406030204" pitchFamily="18" charset="0"/>
                                </a:rPr>
                              </m:ctrlPr>
                            </m:sSubPr>
                            <m:e>
                              <m:r>
                                <m:rPr>
                                  <m:sty m:val="p"/>
                                </m:rPr>
                                <a:rPr lang="en-GB" sz="1600">
                                  <a:solidFill>
                                    <a:schemeClr val="tx1"/>
                                  </a:solidFill>
                                  <a:latin typeface="Cambria Math" panose="02040503050406030204" pitchFamily="18" charset="0"/>
                                </a:rPr>
                                <m:t>log</m:t>
                              </m:r>
                            </m:e>
                            <m:sub>
                              <m:r>
                                <a:rPr lang="en-GB" sz="1600" i="1">
                                  <a:solidFill>
                                    <a:schemeClr val="tx1"/>
                                  </a:solidFill>
                                  <a:latin typeface="Cambria Math" panose="02040503050406030204" pitchFamily="18" charset="0"/>
                                </a:rPr>
                                <m:t>2</m:t>
                              </m:r>
                            </m:sub>
                          </m:sSub>
                          <m:d>
                            <m:dPr>
                              <m:ctrlPr>
                                <a:rPr lang="en-GB" sz="1600" i="1" smtClean="0">
                                  <a:solidFill>
                                    <a:schemeClr val="tx1"/>
                                  </a:solidFill>
                                  <a:latin typeface="Cambria Math" panose="02040503050406030204" pitchFamily="18" charset="0"/>
                                </a:rPr>
                              </m:ctrlPr>
                            </m:dPr>
                            <m:e>
                              <m:r>
                                <a:rPr lang="en-GB" sz="1600" i="1">
                                  <a:solidFill>
                                    <a:schemeClr val="tx1"/>
                                  </a:solidFill>
                                  <a:latin typeface="Cambria Math" panose="02040503050406030204" pitchFamily="18" charset="0"/>
                                </a:rPr>
                                <m:t>1+</m:t>
                              </m:r>
                              <m:f>
                                <m:fPr>
                                  <m:ctrlPr>
                                    <a:rPr lang="en-GB" sz="1600" i="1">
                                      <a:solidFill>
                                        <a:schemeClr val="tx1"/>
                                      </a:solidFill>
                                      <a:latin typeface="Cambria Math" panose="02040503050406030204" pitchFamily="18" charset="0"/>
                                    </a:rPr>
                                  </m:ctrlPr>
                                </m:fPr>
                                <m:num>
                                  <m:r>
                                    <a:rPr lang="en-GB" sz="1600" i="1">
                                      <a:solidFill>
                                        <a:schemeClr val="tx1"/>
                                      </a:solidFill>
                                      <a:latin typeface="Cambria Math" panose="02040503050406030204" pitchFamily="18" charset="0"/>
                                      <a:ea typeface="Cambria Math" panose="02040503050406030204" pitchFamily="18" charset="0"/>
                                    </a:rPr>
                                    <m:t>𝜌</m:t>
                                  </m:r>
                                  <m:r>
                                    <a:rPr lang="en-GB" sz="1600" b="0" i="1" smtClean="0">
                                      <a:solidFill>
                                        <a:schemeClr val="tx1"/>
                                      </a:solidFill>
                                      <a:latin typeface="Cambria Math" panose="02040503050406030204" pitchFamily="18" charset="0"/>
                                      <a:ea typeface="Cambria Math" panose="02040503050406030204" pitchFamily="18" charset="0"/>
                                    </a:rPr>
                                    <m:t>(</m:t>
                                  </m:r>
                                  <m:r>
                                    <a:rPr lang="en-GB" sz="1600" b="0" i="1" smtClean="0">
                                      <a:solidFill>
                                        <a:schemeClr val="tx1"/>
                                      </a:solidFill>
                                      <a:latin typeface="Cambria Math" panose="02040503050406030204" pitchFamily="18" charset="0"/>
                                      <a:ea typeface="Cambria Math" panose="02040503050406030204" pitchFamily="18" charset="0"/>
                                    </a:rPr>
                                    <m:t>𝑡</m:t>
                                  </m:r>
                                  <m:r>
                                    <a:rPr lang="en-GB" sz="1600" b="0" i="1" smtClean="0">
                                      <a:solidFill>
                                        <a:schemeClr val="tx1"/>
                                      </a:solidFill>
                                      <a:latin typeface="Cambria Math" panose="02040503050406030204" pitchFamily="18" charset="0"/>
                                      <a:ea typeface="Cambria Math" panose="02040503050406030204" pitchFamily="18" charset="0"/>
                                    </a:rPr>
                                    <m:t>)</m:t>
                                  </m:r>
                                </m:num>
                                <m:den>
                                  <m:sSubSup>
                                    <m:sSubSupPr>
                                      <m:ctrlPr>
                                        <a:rPr lang="en-GB" sz="1600" i="1">
                                          <a:solidFill>
                                            <a:schemeClr val="tx1"/>
                                          </a:solidFill>
                                          <a:latin typeface="Cambria Math" panose="02040503050406030204" pitchFamily="18" charset="0"/>
                                        </a:rPr>
                                      </m:ctrlPr>
                                    </m:sSubSupPr>
                                    <m:e>
                                      <m:r>
                                        <a:rPr lang="en-GB" sz="1600" i="1">
                                          <a:solidFill>
                                            <a:schemeClr val="tx1"/>
                                          </a:solidFill>
                                          <a:latin typeface="Cambria Math" panose="02040503050406030204" pitchFamily="18" charset="0"/>
                                          <a:ea typeface="Cambria Math" panose="02040503050406030204" pitchFamily="18" charset="0"/>
                                        </a:rPr>
                                        <m:t>𝜎</m:t>
                                      </m:r>
                                    </m:e>
                                    <m:sub>
                                      <m:r>
                                        <a:rPr lang="en-GB" sz="1600" i="1">
                                          <a:solidFill>
                                            <a:schemeClr val="tx1"/>
                                          </a:solidFill>
                                          <a:latin typeface="Cambria Math" panose="02040503050406030204" pitchFamily="18" charset="0"/>
                                        </a:rPr>
                                        <m:t>𝑛</m:t>
                                      </m:r>
                                    </m:sub>
                                    <m:sup>
                                      <m:r>
                                        <a:rPr lang="en-GB" sz="1600" i="1">
                                          <a:solidFill>
                                            <a:schemeClr val="tx1"/>
                                          </a:solidFill>
                                          <a:latin typeface="Cambria Math" panose="02040503050406030204" pitchFamily="18" charset="0"/>
                                        </a:rPr>
                                        <m:t>2</m:t>
                                      </m:r>
                                    </m:sup>
                                  </m:sSubSup>
                                </m:den>
                              </m:f>
                              <m:sSubSup>
                                <m:sSubSupPr>
                                  <m:ctrlPr>
                                    <a:rPr lang="en-GB" sz="1600" i="1">
                                      <a:solidFill>
                                        <a:schemeClr val="tx1"/>
                                      </a:solidFill>
                                      <a:latin typeface="Cambria Math" panose="02040503050406030204" pitchFamily="18" charset="0"/>
                                    </a:rPr>
                                  </m:ctrlPr>
                                </m:sSubSupPr>
                                <m:e>
                                  <m:r>
                                    <a:rPr lang="en-GB" sz="1600" b="1">
                                      <a:solidFill>
                                        <a:schemeClr val="tx1"/>
                                      </a:solidFill>
                                      <a:latin typeface="Cambria Math" panose="02040503050406030204" pitchFamily="18" charset="0"/>
                                    </a:rPr>
                                    <m:t>𝐰</m:t>
                                  </m:r>
                                </m:e>
                                <m:sub>
                                  <m:r>
                                    <a:rPr lang="en-GB" sz="1600" i="1">
                                      <a:solidFill>
                                        <a:schemeClr val="tx1"/>
                                      </a:solidFill>
                                      <a:latin typeface="Cambria Math" panose="02040503050406030204" pitchFamily="18" charset="0"/>
                                    </a:rPr>
                                    <m:t>𝑝</m:t>
                                  </m:r>
                                </m:sub>
                                <m:sup>
                                  <m:r>
                                    <m:rPr>
                                      <m:sty m:val="p"/>
                                    </m:rPr>
                                    <a:rPr lang="en-GB" sz="1600">
                                      <a:solidFill>
                                        <a:schemeClr val="tx1"/>
                                      </a:solidFill>
                                      <a:latin typeface="Cambria Math" panose="02040503050406030204" pitchFamily="18" charset="0"/>
                                    </a:rPr>
                                    <m:t>H</m:t>
                                  </m:r>
                                </m:sup>
                              </m:sSubSup>
                              <m:r>
                                <a:rPr lang="en-GB" sz="1600" b="1">
                                  <a:solidFill>
                                    <a:schemeClr val="tx1"/>
                                  </a:solidFill>
                                  <a:latin typeface="Cambria Math" panose="02040503050406030204" pitchFamily="18" charset="0"/>
                                </a:rPr>
                                <m:t>𝐇</m:t>
                              </m:r>
                              <m:d>
                                <m:dPr>
                                  <m:ctrlPr>
                                    <a:rPr lang="en-GB" sz="1600" i="1">
                                      <a:solidFill>
                                        <a:schemeClr val="tx1"/>
                                      </a:solidFill>
                                      <a:latin typeface="Cambria Math" panose="02040503050406030204" pitchFamily="18" charset="0"/>
                                    </a:rPr>
                                  </m:ctrlPr>
                                </m:dPr>
                                <m:e>
                                  <m:r>
                                    <a:rPr lang="en-GB" sz="1600" i="1">
                                      <a:solidFill>
                                        <a:schemeClr val="tx1"/>
                                      </a:solidFill>
                                      <a:latin typeface="Cambria Math" panose="02040503050406030204" pitchFamily="18" charset="0"/>
                                    </a:rPr>
                                    <m:t>𝑘</m:t>
                                  </m:r>
                                  <m:r>
                                    <a:rPr lang="en-GB" sz="1600" b="0" i="1" smtClean="0">
                                      <a:solidFill>
                                        <a:schemeClr val="tx1"/>
                                      </a:solidFill>
                                      <a:latin typeface="Cambria Math" panose="02040503050406030204" pitchFamily="18" charset="0"/>
                                    </a:rPr>
                                    <m:t>,</m:t>
                                  </m:r>
                                  <m:r>
                                    <a:rPr lang="en-GB" sz="1600" b="0" i="1" smtClean="0">
                                      <a:solidFill>
                                        <a:schemeClr val="tx1"/>
                                      </a:solidFill>
                                      <a:latin typeface="Cambria Math" panose="02040503050406030204" pitchFamily="18" charset="0"/>
                                    </a:rPr>
                                    <m:t>𝑡</m:t>
                                  </m:r>
                                </m:e>
                              </m:d>
                              <m:sSub>
                                <m:sSubPr>
                                  <m:ctrlPr>
                                    <a:rPr lang="en-GB" sz="1600" i="1">
                                      <a:solidFill>
                                        <a:schemeClr val="tx1"/>
                                      </a:solidFill>
                                      <a:latin typeface="Cambria Math" panose="02040503050406030204" pitchFamily="18" charset="0"/>
                                    </a:rPr>
                                  </m:ctrlPr>
                                </m:sSubPr>
                                <m:e>
                                  <m:r>
                                    <a:rPr lang="en-GB" sz="1600" b="1">
                                      <a:solidFill>
                                        <a:schemeClr val="tx1"/>
                                      </a:solidFill>
                                      <a:latin typeface="Cambria Math" panose="02040503050406030204" pitchFamily="18" charset="0"/>
                                    </a:rPr>
                                    <m:t>𝐟</m:t>
                                  </m:r>
                                </m:e>
                                <m:sub>
                                  <m:r>
                                    <a:rPr lang="en-GB" sz="1600" i="1">
                                      <a:solidFill>
                                        <a:schemeClr val="tx1"/>
                                      </a:solidFill>
                                      <a:latin typeface="Cambria Math" panose="02040503050406030204" pitchFamily="18" charset="0"/>
                                    </a:rPr>
                                    <m:t>𝑝</m:t>
                                  </m:r>
                                </m:sub>
                              </m:sSub>
                              <m:sSubSup>
                                <m:sSubSupPr>
                                  <m:ctrlPr>
                                    <a:rPr lang="en-GB" sz="1600" i="1">
                                      <a:solidFill>
                                        <a:schemeClr val="tx1"/>
                                      </a:solidFill>
                                      <a:latin typeface="Cambria Math" panose="02040503050406030204" pitchFamily="18" charset="0"/>
                                    </a:rPr>
                                  </m:ctrlPr>
                                </m:sSubSupPr>
                                <m:e>
                                  <m:r>
                                    <a:rPr lang="en-GB" sz="1600" b="1">
                                      <a:solidFill>
                                        <a:schemeClr val="tx1"/>
                                      </a:solidFill>
                                      <a:latin typeface="Cambria Math" panose="02040503050406030204" pitchFamily="18" charset="0"/>
                                    </a:rPr>
                                    <m:t>𝐟</m:t>
                                  </m:r>
                                </m:e>
                                <m:sub>
                                  <m:r>
                                    <a:rPr lang="en-GB" sz="1600" i="1">
                                      <a:solidFill>
                                        <a:schemeClr val="tx1"/>
                                      </a:solidFill>
                                      <a:latin typeface="Cambria Math" panose="02040503050406030204" pitchFamily="18" charset="0"/>
                                    </a:rPr>
                                    <m:t>𝑝</m:t>
                                  </m:r>
                                </m:sub>
                                <m:sup>
                                  <m:r>
                                    <m:rPr>
                                      <m:sty m:val="p"/>
                                    </m:rPr>
                                    <a:rPr lang="en-GB" sz="1600">
                                      <a:solidFill>
                                        <a:schemeClr val="tx1"/>
                                      </a:solidFill>
                                      <a:latin typeface="Cambria Math" panose="02040503050406030204" pitchFamily="18" charset="0"/>
                                    </a:rPr>
                                    <m:t>H</m:t>
                                  </m:r>
                                </m:sup>
                              </m:sSubSup>
                              <m:sSup>
                                <m:sSupPr>
                                  <m:ctrlPr>
                                    <a:rPr lang="en-GB" sz="1600" i="1">
                                      <a:solidFill>
                                        <a:schemeClr val="tx1"/>
                                      </a:solidFill>
                                      <a:latin typeface="Cambria Math" panose="02040503050406030204" pitchFamily="18" charset="0"/>
                                    </a:rPr>
                                  </m:ctrlPr>
                                </m:sSupPr>
                                <m:e>
                                  <m:r>
                                    <a:rPr lang="en-GB" sz="1600" b="1">
                                      <a:solidFill>
                                        <a:schemeClr val="tx1"/>
                                      </a:solidFill>
                                      <a:latin typeface="Cambria Math" panose="02040503050406030204" pitchFamily="18" charset="0"/>
                                    </a:rPr>
                                    <m:t>𝐇</m:t>
                                  </m:r>
                                </m:e>
                                <m:sup>
                                  <m:r>
                                    <m:rPr>
                                      <m:sty m:val="p"/>
                                    </m:rPr>
                                    <a:rPr lang="en-GB" sz="1600">
                                      <a:solidFill>
                                        <a:schemeClr val="tx1"/>
                                      </a:solidFill>
                                      <a:latin typeface="Cambria Math" panose="02040503050406030204" pitchFamily="18" charset="0"/>
                                    </a:rPr>
                                    <m:t>H</m:t>
                                  </m:r>
                                </m:sup>
                              </m:sSup>
                              <m:d>
                                <m:dPr>
                                  <m:ctrlPr>
                                    <a:rPr lang="en-GB" sz="1600" i="1">
                                      <a:solidFill>
                                        <a:schemeClr val="tx1"/>
                                      </a:solidFill>
                                      <a:latin typeface="Cambria Math" panose="02040503050406030204" pitchFamily="18" charset="0"/>
                                    </a:rPr>
                                  </m:ctrlPr>
                                </m:dPr>
                                <m:e>
                                  <m:r>
                                    <a:rPr lang="en-GB" sz="1600" i="1">
                                      <a:solidFill>
                                        <a:schemeClr val="tx1"/>
                                      </a:solidFill>
                                      <a:latin typeface="Cambria Math" panose="02040503050406030204" pitchFamily="18" charset="0"/>
                                    </a:rPr>
                                    <m:t>𝑘</m:t>
                                  </m:r>
                                  <m:r>
                                    <a:rPr lang="en-GB" sz="1600" b="0" i="1" smtClean="0">
                                      <a:solidFill>
                                        <a:schemeClr val="tx1"/>
                                      </a:solidFill>
                                      <a:latin typeface="Cambria Math" panose="02040503050406030204" pitchFamily="18" charset="0"/>
                                    </a:rPr>
                                    <m:t>,</m:t>
                                  </m:r>
                                  <m:r>
                                    <a:rPr lang="en-GB" sz="1600" b="0" i="1" smtClean="0">
                                      <a:solidFill>
                                        <a:schemeClr val="tx1"/>
                                      </a:solidFill>
                                      <a:latin typeface="Cambria Math" panose="02040503050406030204" pitchFamily="18" charset="0"/>
                                    </a:rPr>
                                    <m:t>𝑡</m:t>
                                  </m:r>
                                </m:e>
                              </m:d>
                              <m:sSub>
                                <m:sSubPr>
                                  <m:ctrlPr>
                                    <a:rPr lang="en-GB" sz="1600" i="1">
                                      <a:solidFill>
                                        <a:schemeClr val="tx1"/>
                                      </a:solidFill>
                                      <a:latin typeface="Cambria Math" panose="02040503050406030204" pitchFamily="18" charset="0"/>
                                    </a:rPr>
                                  </m:ctrlPr>
                                </m:sSubPr>
                                <m:e>
                                  <m:r>
                                    <a:rPr lang="en-GB" sz="1600" b="1">
                                      <a:solidFill>
                                        <a:schemeClr val="tx1"/>
                                      </a:solidFill>
                                      <a:latin typeface="Cambria Math" panose="02040503050406030204" pitchFamily="18" charset="0"/>
                                    </a:rPr>
                                    <m:t>𝐰</m:t>
                                  </m:r>
                                </m:e>
                                <m:sub>
                                  <m:r>
                                    <a:rPr lang="en-GB" sz="1600" i="1">
                                      <a:solidFill>
                                        <a:schemeClr val="tx1"/>
                                      </a:solidFill>
                                      <a:latin typeface="Cambria Math" panose="02040503050406030204" pitchFamily="18" charset="0"/>
                                    </a:rPr>
                                    <m:t>𝑞</m:t>
                                  </m:r>
                                </m:sub>
                              </m:sSub>
                            </m:e>
                          </m:d>
                        </m:e>
                      </m:nary>
                    </m:oMath>
                  </m:oMathPara>
                </a14:m>
                <a:endParaRPr lang="en-GB" sz="1600" dirty="0">
                  <a:latin typeface="Helvetica Neue" panose="02000503000000020004" pitchFamily="2" charset="0"/>
                  <a:ea typeface="Helvetica Neue" panose="02000503000000020004" pitchFamily="2" charset="0"/>
                  <a:cs typeface="Helvetica Neue" panose="02000503000000020004" pitchFamily="2" charset="0"/>
                </a:endParaRPr>
              </a:p>
            </p:txBody>
          </p:sp>
        </mc:Choice>
        <mc:Fallback xmlns="">
          <p:sp>
            <p:nvSpPr>
              <p:cNvPr id="33" name="TextBox 32">
                <a:extLst>
                  <a:ext uri="{FF2B5EF4-FFF2-40B4-BE49-F238E27FC236}">
                    <a16:creationId xmlns:a16="http://schemas.microsoft.com/office/drawing/2014/main" id="{965D00F1-C928-8C48-9799-0352072086CC}"/>
                  </a:ext>
                </a:extLst>
              </p:cNvPr>
              <p:cNvSpPr txBox="1">
                <a:spLocks noRot="1" noChangeAspect="1" noMove="1" noResize="1" noEditPoints="1" noAdjustHandles="1" noChangeArrowheads="1" noChangeShapeType="1" noTextEdit="1"/>
              </p:cNvSpPr>
              <p:nvPr/>
            </p:nvSpPr>
            <p:spPr>
              <a:xfrm>
                <a:off x="660151" y="3674511"/>
                <a:ext cx="10859677" cy="2708049"/>
              </a:xfrm>
              <a:prstGeom prst="rect">
                <a:avLst/>
              </a:prstGeom>
              <a:blipFill>
                <a:blip r:embed="rId5"/>
                <a:stretch>
                  <a:fillRect l="-224" t="-22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83AA4576-54FE-8742-8FC2-8C6357EDE963}"/>
                  </a:ext>
                </a:extLst>
              </p:cNvPr>
              <p:cNvSpPr txBox="1"/>
              <p:nvPr/>
            </p:nvSpPr>
            <p:spPr>
              <a:xfrm>
                <a:off x="7962818" y="1665037"/>
                <a:ext cx="4081803" cy="36035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GB" sz="1400" b="0" i="1" smtClean="0">
                              <a:latin typeface="Cambria Math" panose="02040503050406030204" pitchFamily="18" charset="0"/>
                            </a:rPr>
                            <m:t>𝑦</m:t>
                          </m:r>
                        </m:e>
                        <m:sub>
                          <m:r>
                            <a:rPr lang="en-GB" sz="1400" i="1">
                              <a:latin typeface="Cambria Math" panose="02040503050406030204" pitchFamily="18" charset="0"/>
                            </a:rPr>
                            <m:t>𝑝</m:t>
                          </m:r>
                          <m:r>
                            <a:rPr lang="en-GB" sz="1400" i="1">
                              <a:latin typeface="Cambria Math" panose="02040503050406030204" pitchFamily="18" charset="0"/>
                            </a:rPr>
                            <m:t>,</m:t>
                          </m:r>
                          <m:r>
                            <a:rPr lang="en-GB" sz="1400" i="1">
                              <a:latin typeface="Cambria Math" panose="02040503050406030204" pitchFamily="18" charset="0"/>
                            </a:rPr>
                            <m:t>𝑞</m:t>
                          </m:r>
                        </m:sub>
                      </m:sSub>
                      <m:d>
                        <m:dPr>
                          <m:ctrlPr>
                            <a:rPr lang="en-GB" sz="1400" i="1">
                              <a:latin typeface="Cambria Math" panose="02040503050406030204" pitchFamily="18" charset="0"/>
                            </a:rPr>
                          </m:ctrlPr>
                        </m:dPr>
                        <m:e>
                          <m:r>
                            <a:rPr lang="en-GB" sz="1400" i="1">
                              <a:latin typeface="Cambria Math" panose="02040503050406030204" pitchFamily="18" charset="0"/>
                            </a:rPr>
                            <m:t>𝑘</m:t>
                          </m:r>
                          <m:r>
                            <a:rPr lang="en-GB" sz="1400" i="1">
                              <a:latin typeface="Cambria Math" panose="02040503050406030204" pitchFamily="18" charset="0"/>
                            </a:rPr>
                            <m:t>,</m:t>
                          </m:r>
                          <m:r>
                            <a:rPr lang="en-GB" sz="1400" i="1">
                              <a:latin typeface="Cambria Math" panose="02040503050406030204" pitchFamily="18" charset="0"/>
                            </a:rPr>
                            <m:t>𝑡</m:t>
                          </m:r>
                        </m:e>
                      </m:d>
                      <m:r>
                        <a:rPr lang="en-GB" sz="1400">
                          <a:latin typeface="Cambria Math" panose="02040503050406030204" pitchFamily="18" charset="0"/>
                        </a:rPr>
                        <m:t>=</m:t>
                      </m:r>
                      <m:rad>
                        <m:radPr>
                          <m:degHide m:val="on"/>
                          <m:ctrlPr>
                            <a:rPr lang="en-GB" sz="1400" i="1">
                              <a:latin typeface="Cambria Math" panose="02040503050406030204" pitchFamily="18" charset="0"/>
                            </a:rPr>
                          </m:ctrlPr>
                        </m:radPr>
                        <m:deg/>
                        <m:e>
                          <m:r>
                            <a:rPr lang="en-GB" sz="1400">
                              <a:latin typeface="Cambria Math" panose="02040503050406030204" pitchFamily="18" charset="0"/>
                            </a:rPr>
                            <m:t>𝜌</m:t>
                          </m:r>
                          <m:r>
                            <a:rPr lang="en-GB" sz="1400" b="0" i="0" smtClean="0">
                              <a:latin typeface="Cambria Math" panose="02040503050406030204" pitchFamily="18" charset="0"/>
                            </a:rPr>
                            <m:t>(</m:t>
                          </m:r>
                          <m:r>
                            <a:rPr lang="en-GB" sz="1400" b="0" i="1" smtClean="0">
                              <a:latin typeface="Cambria Math" panose="02040503050406030204" pitchFamily="18" charset="0"/>
                            </a:rPr>
                            <m:t>𝑡</m:t>
                          </m:r>
                          <m:r>
                            <a:rPr lang="en-GB" sz="1400" b="0" i="0" smtClean="0">
                              <a:latin typeface="Cambria Math" panose="02040503050406030204" pitchFamily="18" charset="0"/>
                            </a:rPr>
                            <m:t>)</m:t>
                          </m:r>
                        </m:e>
                      </m:rad>
                      <m:sSubSup>
                        <m:sSubSupPr>
                          <m:ctrlPr>
                            <a:rPr lang="en-GB" sz="1400" i="1">
                              <a:latin typeface="Cambria Math" panose="02040503050406030204" pitchFamily="18" charset="0"/>
                            </a:rPr>
                          </m:ctrlPr>
                        </m:sSubSupPr>
                        <m:e>
                          <m:r>
                            <a:rPr lang="en-GB" sz="1400">
                              <a:latin typeface="Cambria Math" panose="02040503050406030204" pitchFamily="18" charset="0"/>
                            </a:rPr>
                            <m:t>𝐰</m:t>
                          </m:r>
                        </m:e>
                        <m:sub>
                          <m:r>
                            <a:rPr lang="en-GB" sz="1400" i="1">
                              <a:latin typeface="Cambria Math" panose="02040503050406030204" pitchFamily="18" charset="0"/>
                            </a:rPr>
                            <m:t>𝑞</m:t>
                          </m:r>
                        </m:sub>
                        <m:sup>
                          <m:r>
                            <m:rPr>
                              <m:sty m:val="p"/>
                            </m:rPr>
                            <a:rPr lang="en-GB" sz="1400">
                              <a:latin typeface="Cambria Math" panose="02040503050406030204" pitchFamily="18" charset="0"/>
                            </a:rPr>
                            <m:t>H</m:t>
                          </m:r>
                        </m:sup>
                      </m:sSubSup>
                      <m:r>
                        <a:rPr lang="en-GB" sz="1400">
                          <a:latin typeface="Cambria Math" panose="02040503050406030204" pitchFamily="18" charset="0"/>
                        </a:rPr>
                        <m:t>𝐇</m:t>
                      </m:r>
                      <m:d>
                        <m:dPr>
                          <m:ctrlPr>
                            <a:rPr lang="en-GB" sz="1400" i="1">
                              <a:latin typeface="Cambria Math" panose="02040503050406030204" pitchFamily="18" charset="0"/>
                            </a:rPr>
                          </m:ctrlPr>
                        </m:dPr>
                        <m:e>
                          <m:r>
                            <a:rPr lang="en-GB" sz="1400" i="1">
                              <a:latin typeface="Cambria Math" panose="02040503050406030204" pitchFamily="18" charset="0"/>
                            </a:rPr>
                            <m:t>𝑘</m:t>
                          </m:r>
                          <m:r>
                            <a:rPr lang="en-GB" sz="1400" i="1">
                              <a:latin typeface="Cambria Math" panose="02040503050406030204" pitchFamily="18" charset="0"/>
                            </a:rPr>
                            <m:t>,</m:t>
                          </m:r>
                          <m:r>
                            <a:rPr lang="en-GB" sz="1400" i="1">
                              <a:latin typeface="Cambria Math" panose="02040503050406030204" pitchFamily="18" charset="0"/>
                            </a:rPr>
                            <m:t>𝑡</m:t>
                          </m:r>
                        </m:e>
                      </m:d>
                      <m:sSub>
                        <m:sSubPr>
                          <m:ctrlPr>
                            <a:rPr lang="en-GB" sz="1400" i="1">
                              <a:latin typeface="Cambria Math" panose="02040503050406030204" pitchFamily="18" charset="0"/>
                            </a:rPr>
                          </m:ctrlPr>
                        </m:sSubPr>
                        <m:e>
                          <m:r>
                            <a:rPr lang="en-GB" sz="1400">
                              <a:latin typeface="Cambria Math" panose="02040503050406030204" pitchFamily="18" charset="0"/>
                            </a:rPr>
                            <m:t>𝐟</m:t>
                          </m:r>
                        </m:e>
                        <m:sub>
                          <m:r>
                            <a:rPr lang="en-GB" sz="1400" i="1">
                              <a:latin typeface="Cambria Math" panose="02040503050406030204" pitchFamily="18" charset="0"/>
                            </a:rPr>
                            <m:t>𝑝</m:t>
                          </m:r>
                        </m:sub>
                      </m:sSub>
                      <m:r>
                        <a:rPr lang="en-GB" sz="1400" i="1">
                          <a:latin typeface="Cambria Math" panose="02040503050406030204" pitchFamily="18" charset="0"/>
                        </a:rPr>
                        <m:t>𝑥</m:t>
                      </m:r>
                      <m:d>
                        <m:dPr>
                          <m:ctrlPr>
                            <a:rPr lang="en-GB" sz="1400" i="1">
                              <a:latin typeface="Cambria Math" panose="02040503050406030204" pitchFamily="18" charset="0"/>
                            </a:rPr>
                          </m:ctrlPr>
                        </m:dPr>
                        <m:e>
                          <m:r>
                            <a:rPr lang="en-GB" sz="1400" i="1">
                              <a:latin typeface="Cambria Math" panose="02040503050406030204" pitchFamily="18" charset="0"/>
                            </a:rPr>
                            <m:t>𝑘</m:t>
                          </m:r>
                          <m:r>
                            <a:rPr lang="en-GB" sz="1400" i="1">
                              <a:latin typeface="Cambria Math" panose="02040503050406030204" pitchFamily="18" charset="0"/>
                            </a:rPr>
                            <m:t>,</m:t>
                          </m:r>
                          <m:r>
                            <a:rPr lang="en-GB" sz="1400" i="1">
                              <a:latin typeface="Cambria Math" panose="02040503050406030204" pitchFamily="18" charset="0"/>
                            </a:rPr>
                            <m:t>𝑡</m:t>
                          </m:r>
                        </m:e>
                      </m:d>
                      <m:r>
                        <a:rPr lang="en-GB" sz="1400">
                          <a:latin typeface="Cambria Math" panose="02040503050406030204" pitchFamily="18" charset="0"/>
                        </a:rPr>
                        <m:t>+</m:t>
                      </m:r>
                      <m:sSubSup>
                        <m:sSubSupPr>
                          <m:ctrlPr>
                            <a:rPr lang="en-GB" sz="1400" i="1">
                              <a:latin typeface="Cambria Math" panose="02040503050406030204" pitchFamily="18" charset="0"/>
                            </a:rPr>
                          </m:ctrlPr>
                        </m:sSubSupPr>
                        <m:e>
                          <m:r>
                            <a:rPr lang="en-GB" sz="1400">
                              <a:latin typeface="Cambria Math" panose="02040503050406030204" pitchFamily="18" charset="0"/>
                            </a:rPr>
                            <m:t>𝐰</m:t>
                          </m:r>
                        </m:e>
                        <m:sub>
                          <m:r>
                            <a:rPr lang="en-GB" sz="1400" i="1">
                              <a:latin typeface="Cambria Math" panose="02040503050406030204" pitchFamily="18" charset="0"/>
                            </a:rPr>
                            <m:t>𝑞</m:t>
                          </m:r>
                        </m:sub>
                        <m:sup>
                          <m:r>
                            <m:rPr>
                              <m:sty m:val="p"/>
                            </m:rPr>
                            <a:rPr lang="en-GB" sz="1400">
                              <a:latin typeface="Cambria Math" panose="02040503050406030204" pitchFamily="18" charset="0"/>
                            </a:rPr>
                            <m:t>H</m:t>
                          </m:r>
                        </m:sup>
                      </m:sSubSup>
                      <m:r>
                        <a:rPr lang="en-GB" sz="1400">
                          <a:latin typeface="Cambria Math" panose="02040503050406030204" pitchFamily="18" charset="0"/>
                        </a:rPr>
                        <m:t>𝐧</m:t>
                      </m:r>
                      <m:d>
                        <m:dPr>
                          <m:ctrlPr>
                            <a:rPr lang="en-GB" sz="1400" i="1">
                              <a:latin typeface="Cambria Math" panose="02040503050406030204" pitchFamily="18" charset="0"/>
                            </a:rPr>
                          </m:ctrlPr>
                        </m:dPr>
                        <m:e>
                          <m:r>
                            <a:rPr lang="en-GB" sz="1400" i="1">
                              <a:latin typeface="Cambria Math" panose="02040503050406030204" pitchFamily="18" charset="0"/>
                            </a:rPr>
                            <m:t>𝑘</m:t>
                          </m:r>
                          <m:r>
                            <a:rPr lang="en-GB" sz="1400" i="1">
                              <a:latin typeface="Cambria Math" panose="02040503050406030204" pitchFamily="18" charset="0"/>
                            </a:rPr>
                            <m:t>,</m:t>
                          </m:r>
                          <m:r>
                            <a:rPr lang="en-GB" sz="1400" i="1">
                              <a:latin typeface="Cambria Math" panose="02040503050406030204" pitchFamily="18" charset="0"/>
                            </a:rPr>
                            <m:t>𝑡</m:t>
                          </m:r>
                        </m:e>
                      </m:d>
                    </m:oMath>
                  </m:oMathPara>
                </a14:m>
                <a:endParaRPr lang="en-US" sz="1400" dirty="0"/>
              </a:p>
            </p:txBody>
          </p:sp>
        </mc:Choice>
        <mc:Fallback xmlns="">
          <p:sp>
            <p:nvSpPr>
              <p:cNvPr id="35" name="TextBox 34">
                <a:extLst>
                  <a:ext uri="{FF2B5EF4-FFF2-40B4-BE49-F238E27FC236}">
                    <a16:creationId xmlns:a16="http://schemas.microsoft.com/office/drawing/2014/main" id="{83AA4576-54FE-8742-8FC2-8C6357EDE963}"/>
                  </a:ext>
                </a:extLst>
              </p:cNvPr>
              <p:cNvSpPr txBox="1">
                <a:spLocks noRot="1" noChangeAspect="1" noMove="1" noResize="1" noEditPoints="1" noAdjustHandles="1" noChangeArrowheads="1" noChangeShapeType="1" noTextEdit="1"/>
              </p:cNvSpPr>
              <p:nvPr/>
            </p:nvSpPr>
            <p:spPr>
              <a:xfrm>
                <a:off x="7962818" y="1665037"/>
                <a:ext cx="4081803" cy="360355"/>
              </a:xfrm>
              <a:prstGeom prst="rect">
                <a:avLst/>
              </a:prstGeom>
              <a:blipFill>
                <a:blip r:embed="rId7"/>
                <a:stretch>
                  <a:fillRect b="-3448"/>
                </a:stretch>
              </a:blipFill>
            </p:spPr>
            <p:txBody>
              <a:bodyPr/>
              <a:lstStyle/>
              <a:p>
                <a:r>
                  <a:rPr lang="en-US">
                    <a:noFill/>
                  </a:rPr>
                  <a:t> </a:t>
                </a:r>
              </a:p>
            </p:txBody>
          </p:sp>
        </mc:Fallback>
      </mc:AlternateContent>
      <p:cxnSp>
        <p:nvCxnSpPr>
          <p:cNvPr id="41" name="Straight Arrow Connector 40">
            <a:extLst>
              <a:ext uri="{FF2B5EF4-FFF2-40B4-BE49-F238E27FC236}">
                <a16:creationId xmlns:a16="http://schemas.microsoft.com/office/drawing/2014/main" id="{4EF4C94D-C0FF-1F47-AE07-91E14202E101}"/>
              </a:ext>
            </a:extLst>
          </p:cNvPr>
          <p:cNvCxnSpPr>
            <a:cxnSpLocks/>
          </p:cNvCxnSpPr>
          <p:nvPr/>
        </p:nvCxnSpPr>
        <p:spPr>
          <a:xfrm flipV="1">
            <a:off x="10922542" y="2025392"/>
            <a:ext cx="0" cy="34758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Slide Number Placeholder 3">
            <a:extLst>
              <a:ext uri="{FF2B5EF4-FFF2-40B4-BE49-F238E27FC236}">
                <a16:creationId xmlns:a16="http://schemas.microsoft.com/office/drawing/2014/main" id="{D6FA57F1-7D32-4ECD-84CE-569DC6579C2E}"/>
              </a:ext>
            </a:extLst>
          </p:cNvPr>
          <p:cNvSpPr>
            <a:spLocks noGrp="1"/>
          </p:cNvSpPr>
          <p:nvPr>
            <p:ph type="sldNum" sz="quarter" idx="12"/>
          </p:nvPr>
        </p:nvSpPr>
        <p:spPr>
          <a:xfrm>
            <a:off x="8610600" y="6356350"/>
            <a:ext cx="2743200" cy="365125"/>
          </a:xfrm>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723900" algn="l"/>
                <a:tab pos="1447800" algn="l"/>
              </a:tabLst>
              <a:defRPr>
                <a:solidFill>
                  <a:schemeClr val="bg1"/>
                </a:solidFill>
                <a:latin typeface="Arial" panose="020B0604020202020204" pitchFamily="34" charset="0"/>
                <a:cs typeface="DejaVu Sans" charset="0"/>
              </a:defRPr>
            </a:lvl1pPr>
            <a:lvl2pPr>
              <a:tabLst>
                <a:tab pos="723900" algn="l"/>
                <a:tab pos="1447800" algn="l"/>
              </a:tabLst>
              <a:defRPr>
                <a:solidFill>
                  <a:schemeClr val="bg1"/>
                </a:solidFill>
                <a:latin typeface="Arial" panose="020B0604020202020204" pitchFamily="34" charset="0"/>
                <a:cs typeface="DejaVu Sans" charset="0"/>
              </a:defRPr>
            </a:lvl2pPr>
            <a:lvl3pPr>
              <a:tabLst>
                <a:tab pos="723900" algn="l"/>
                <a:tab pos="1447800" algn="l"/>
              </a:tabLst>
              <a:defRPr>
                <a:solidFill>
                  <a:schemeClr val="bg1"/>
                </a:solidFill>
                <a:latin typeface="Arial" panose="020B0604020202020204" pitchFamily="34" charset="0"/>
                <a:cs typeface="DejaVu Sans" charset="0"/>
              </a:defRPr>
            </a:lvl3pPr>
            <a:lvl4pPr>
              <a:tabLst>
                <a:tab pos="723900" algn="l"/>
                <a:tab pos="1447800" algn="l"/>
              </a:tabLst>
              <a:defRPr>
                <a:solidFill>
                  <a:schemeClr val="bg1"/>
                </a:solidFill>
                <a:latin typeface="Arial" panose="020B0604020202020204" pitchFamily="34" charset="0"/>
                <a:cs typeface="DejaVu Sans" charset="0"/>
              </a:defRPr>
            </a:lvl4pPr>
            <a:lvl5pPr>
              <a:tabLst>
                <a:tab pos="723900" algn="l"/>
                <a:tab pos="1447800" algn="l"/>
              </a:tabLst>
              <a:defRPr>
                <a:solidFill>
                  <a:schemeClr val="bg1"/>
                </a:solidFill>
                <a:latin typeface="Arial" panose="020B0604020202020204" pitchFamily="34" charset="0"/>
                <a:cs typeface="DejaVu Sans" charset="0"/>
              </a:defRPr>
            </a:lvl5pPr>
            <a:lvl6pPr marL="25146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6pPr>
            <a:lvl7pPr marL="29718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7pPr>
            <a:lvl8pPr marL="34290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8pPr>
            <a:lvl9pPr marL="38862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9pPr>
          </a:lstStyle>
          <a:p>
            <a:fld id="{93168370-D4B1-4095-80D6-4F38897A27DB}" type="slidenum">
              <a:rPr lang="en-GB" altLang="en-US" smtClean="0">
                <a:solidFill>
                  <a:srgbClr val="000000"/>
                </a:solidFill>
                <a:latin typeface="Gill Sans MT" panose="020B0502020104020203" pitchFamily="34" charset="0"/>
                <a:cs typeface="Arial" panose="020B0604020202020204" pitchFamily="34" charset="0"/>
              </a:rPr>
              <a:pPr/>
              <a:t>22</a:t>
            </a:fld>
            <a:endParaRPr lang="en-GB" altLang="en-US">
              <a:solidFill>
                <a:srgbClr val="000000"/>
              </a:solidFill>
              <a:latin typeface="Gill Sans MT" panose="020B0502020104020203" pitchFamily="34" charset="0"/>
              <a:cs typeface="Arial" panose="020B0604020202020204" pitchFamily="34" charset="0"/>
            </a:endParaRPr>
          </a:p>
        </p:txBody>
      </p:sp>
      <p:sp>
        <p:nvSpPr>
          <p:cNvPr id="14" name="Text Box 2">
            <a:extLst>
              <a:ext uri="{FF2B5EF4-FFF2-40B4-BE49-F238E27FC236}">
                <a16:creationId xmlns:a16="http://schemas.microsoft.com/office/drawing/2014/main" id="{B49A9692-FBED-46EC-AE2D-502336F77437}"/>
              </a:ext>
            </a:extLst>
          </p:cNvPr>
          <p:cNvSpPr txBox="1">
            <a:spLocks noChangeArrowheads="1"/>
          </p:cNvSpPr>
          <p:nvPr/>
        </p:nvSpPr>
        <p:spPr bwMode="auto">
          <a:xfrm>
            <a:off x="885687" y="268301"/>
            <a:ext cx="82296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Gill Sans MT" panose="020B0502020104020203" pitchFamily="34" charset="0"/>
                <a:cs typeface="DejaVu Sans" charset="0"/>
              </a:defRPr>
            </a:lvl1pPr>
            <a:lvl2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464653"/>
                </a:solidFill>
                <a:latin typeface="Gill Sans MT" panose="020B0502020104020203" pitchFamily="34" charset="0"/>
                <a:cs typeface="DejaVu Sans" charset="0"/>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ill Sans MT" panose="020B0502020104020203" pitchFamily="34" charset="0"/>
                <a:cs typeface="DejaVu Sans" charset="0"/>
              </a:defRPr>
            </a:lvl3pPr>
            <a:lvl4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Gill Sans MT" panose="020B0502020104020203" pitchFamily="34" charset="0"/>
                <a:cs typeface="DejaVu Sans" charset="0"/>
              </a:defRPr>
            </a:lvl4pPr>
            <a:lvl5pPr>
              <a:spcBef>
                <a:spcPts val="3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5pPr>
            <a:lvl6pPr marL="25146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6pPr>
            <a:lvl7pPr marL="29718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7pPr>
            <a:lvl8pPr marL="34290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8pPr>
            <a:lvl9pPr marL="38862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9pPr>
          </a:lstStyle>
          <a:p>
            <a:pPr eaLnBrk="1" hangingPunct="1">
              <a:spcBef>
                <a:spcPct val="0"/>
              </a:spcBef>
              <a:buClrTx/>
              <a:buFontTx/>
              <a:buNone/>
            </a:pPr>
            <a:r>
              <a:rPr lang="en-GB" altLang="en-US" sz="3200" dirty="0" smtClean="0">
                <a:solidFill>
                  <a:srgbClr val="464653"/>
                </a:solidFill>
                <a:latin typeface="Bookman Old Style" panose="02050604050505020204" pitchFamily="18" charset="0"/>
              </a:rPr>
              <a:t>System Model</a:t>
            </a:r>
            <a:endParaRPr lang="en-GB" altLang="en-US" sz="3200" b="1" dirty="0">
              <a:solidFill>
                <a:srgbClr val="464653"/>
              </a:solidFill>
              <a:latin typeface="Bookman Old Style" panose="02050604050505020204" pitchFamily="18" charset="0"/>
            </a:endParaRPr>
          </a:p>
        </p:txBody>
      </p:sp>
      <p:pic>
        <p:nvPicPr>
          <p:cNvPr id="15" name="Picture 4">
            <a:extLst>
              <a:ext uri="{FF2B5EF4-FFF2-40B4-BE49-F238E27FC236}">
                <a16:creationId xmlns:a16="http://schemas.microsoft.com/office/drawing/2014/main" id="{E86CE5F8-9C80-4E8F-9DD0-54EEDEFA03E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78319" y="98425"/>
            <a:ext cx="922337" cy="927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0864948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C67CB2-D07E-2643-AE22-8BCBD186F68D}"/>
              </a:ext>
            </a:extLst>
          </p:cNvPr>
          <p:cNvSpPr>
            <a:spLocks noGrp="1"/>
          </p:cNvSpPr>
          <p:nvPr>
            <p:ph idx="1"/>
          </p:nvPr>
        </p:nvSpPr>
        <p:spPr>
          <a:xfrm>
            <a:off x="474073" y="1985162"/>
            <a:ext cx="5887921" cy="3898380"/>
          </a:xfrm>
        </p:spPr>
        <p:txBody>
          <a:bodyPr anchor="ctr">
            <a:normAutofit/>
          </a:bodyPr>
          <a:lstStyle/>
          <a:p>
            <a:pPr marL="285750" indent="-285750" algn="just">
              <a:buFont typeface="Wingdings" pitchFamily="2" charset="2"/>
              <a:buChar char="q"/>
            </a:pPr>
            <a:r>
              <a:rPr lang="en-US" sz="1800" b="1" dirty="0">
                <a:latin typeface="Helvetica Neue" panose="02000503000000020004" pitchFamily="2" charset="0"/>
                <a:ea typeface="Helvetica Neue" panose="02000503000000020004" pitchFamily="2" charset="0"/>
                <a:cs typeface="Helvetica Neue" panose="02000503000000020004" pitchFamily="2" charset="0"/>
              </a:rPr>
              <a:t>3GPP TR 38.901 channel model </a:t>
            </a:r>
            <a:r>
              <a:rPr lang="en-US" sz="1800" dirty="0" smtClean="0">
                <a:latin typeface="Helvetica Neue" panose="02000503000000020004" pitchFamily="2" charset="0"/>
                <a:ea typeface="Helvetica Neue" panose="02000503000000020004" pitchFamily="2" charset="0"/>
                <a:cs typeface="Helvetica Neue" panose="02000503000000020004" pitchFamily="2" charset="0"/>
              </a:rPr>
              <a:t>[6]</a:t>
            </a:r>
            <a:endParaRPr lang="en-US" sz="1800" dirty="0">
              <a:latin typeface="Helvetica Neue" panose="02000503000000020004" pitchFamily="2" charset="0"/>
              <a:ea typeface="Helvetica Neue" panose="02000503000000020004" pitchFamily="2" charset="0"/>
              <a:cs typeface="Helvetica Neue" panose="02000503000000020004" pitchFamily="2" charset="0"/>
            </a:endParaRPr>
          </a:p>
          <a:p>
            <a:pPr marL="800100" lvl="1" indent="-342900" algn="just">
              <a:buFont typeface="+mj-lt"/>
              <a:buAutoNum type="alphaLcPeriod"/>
            </a:pPr>
            <a:r>
              <a:rPr lang="en-US" sz="1600" dirty="0">
                <a:latin typeface="Helvetica Neue" panose="02000503000000020004" pitchFamily="2" charset="0"/>
                <a:ea typeface="Helvetica Neue" panose="02000503000000020004" pitchFamily="2" charset="0"/>
                <a:cs typeface="Helvetica Neue" panose="02000503000000020004" pitchFamily="2" charset="0"/>
              </a:rPr>
              <a:t>Carrier frequencies: from 0.5 to 100 GHz.</a:t>
            </a:r>
          </a:p>
          <a:p>
            <a:pPr marL="800100" lvl="1" indent="-342900" algn="just">
              <a:buFont typeface="+mj-lt"/>
              <a:buAutoNum type="alphaLcPeriod"/>
            </a:pPr>
            <a:r>
              <a:rPr lang="en-US" sz="1600" dirty="0">
                <a:latin typeface="Helvetica Neue" panose="02000503000000020004" pitchFamily="2" charset="0"/>
                <a:ea typeface="Helvetica Neue" panose="02000503000000020004" pitchFamily="2" charset="0"/>
                <a:cs typeface="Helvetica Neue" panose="02000503000000020004" pitchFamily="2" charset="0"/>
              </a:rPr>
              <a:t>Each spatial cluster consists of 20 non-resolvable multipath components. </a:t>
            </a:r>
          </a:p>
          <a:p>
            <a:pPr marL="285750" indent="-285750" algn="just">
              <a:buFont typeface="Wingdings" pitchFamily="2" charset="2"/>
              <a:buChar char="q"/>
            </a:pPr>
            <a:r>
              <a:rPr lang="en-US" sz="1800" b="1" dirty="0">
                <a:latin typeface="Helvetica Neue" panose="02000503000000020004" pitchFamily="2" charset="0"/>
                <a:ea typeface="Helvetica Neue" panose="02000503000000020004" pitchFamily="2" charset="0"/>
                <a:cs typeface="Helvetica Neue" panose="02000503000000020004" pitchFamily="2" charset="0"/>
              </a:rPr>
              <a:t>Spatial Consistency </a:t>
            </a:r>
            <a:r>
              <a:rPr lang="en-US" sz="1800" dirty="0" smtClean="0">
                <a:latin typeface="Helvetica Neue" panose="02000503000000020004" pitchFamily="2" charset="0"/>
                <a:ea typeface="Helvetica Neue" panose="02000503000000020004" pitchFamily="2" charset="0"/>
                <a:cs typeface="Helvetica Neue" panose="02000503000000020004" pitchFamily="2" charset="0"/>
              </a:rPr>
              <a:t>[6]</a:t>
            </a:r>
            <a:endParaRPr lang="en-US" sz="1800" b="1" dirty="0">
              <a:latin typeface="Helvetica Neue" panose="02000503000000020004" pitchFamily="2" charset="0"/>
              <a:ea typeface="Helvetica Neue" panose="02000503000000020004" pitchFamily="2" charset="0"/>
              <a:cs typeface="Helvetica Neue" panose="02000503000000020004" pitchFamily="2" charset="0"/>
            </a:endParaRPr>
          </a:p>
          <a:p>
            <a:pPr marL="800100" lvl="1" indent="-342900" algn="just">
              <a:buFont typeface="+mj-lt"/>
              <a:buAutoNum type="alphaLcPeriod"/>
            </a:pPr>
            <a:r>
              <a:rPr lang="en-US" sz="1600" dirty="0">
                <a:latin typeface="Helvetica Neue" panose="02000503000000020004" pitchFamily="2" charset="0"/>
                <a:ea typeface="Helvetica Neue" panose="02000503000000020004" pitchFamily="2" charset="0"/>
                <a:cs typeface="Helvetica Neue" panose="02000503000000020004" pitchFamily="2" charset="0"/>
              </a:rPr>
              <a:t>Spatial consistency Procedure A.  </a:t>
            </a:r>
          </a:p>
          <a:p>
            <a:pPr marL="800100" lvl="1" indent="-342900" algn="just">
              <a:buFont typeface="+mj-lt"/>
              <a:buAutoNum type="alphaLcPeriod"/>
            </a:pPr>
            <a:r>
              <a:rPr lang="en-US" sz="1600" dirty="0">
                <a:latin typeface="Helvetica Neue" panose="02000503000000020004" pitchFamily="2" charset="0"/>
                <a:ea typeface="Helvetica Neue" panose="02000503000000020004" pitchFamily="2" charset="0"/>
                <a:cs typeface="Helvetica Neue" panose="02000503000000020004" pitchFamily="2" charset="0"/>
              </a:rPr>
              <a:t>Realistic channel impulse response (CIR) samples with the receiver mobility.</a:t>
            </a:r>
          </a:p>
          <a:p>
            <a:pPr marL="285750" indent="-285750" algn="just">
              <a:buFont typeface="Wingdings" pitchFamily="2" charset="2"/>
              <a:buChar char="q"/>
            </a:pPr>
            <a:r>
              <a:rPr lang="en-US" sz="1800" dirty="0">
                <a:latin typeface="Helvetica Neue" panose="02000503000000020004" pitchFamily="2" charset="0"/>
                <a:ea typeface="Helvetica Neue" panose="02000503000000020004" pitchFamily="2" charset="0"/>
                <a:cs typeface="Helvetica Neue" panose="02000503000000020004" pitchFamily="2" charset="0"/>
              </a:rPr>
              <a:t>The trajectory of the UE is sampled at random locations, at which the channel is updated with spatial consistency and followed by the beam training process. </a:t>
            </a:r>
          </a:p>
        </p:txBody>
      </p:sp>
      <p:sp>
        <p:nvSpPr>
          <p:cNvPr id="22" name="TextBox 21">
            <a:extLst>
              <a:ext uri="{FF2B5EF4-FFF2-40B4-BE49-F238E27FC236}">
                <a16:creationId xmlns:a16="http://schemas.microsoft.com/office/drawing/2014/main" id="{3C561E12-1D23-7744-B918-319EFD1F9575}"/>
              </a:ext>
            </a:extLst>
          </p:cNvPr>
          <p:cNvSpPr txBox="1"/>
          <p:nvPr/>
        </p:nvSpPr>
        <p:spPr>
          <a:xfrm>
            <a:off x="2950820" y="6100018"/>
            <a:ext cx="5737468" cy="253916"/>
          </a:xfrm>
          <a:prstGeom prst="rect">
            <a:avLst/>
          </a:prstGeom>
          <a:noFill/>
        </p:spPr>
        <p:txBody>
          <a:bodyPr wrap="none" rtlCol="0">
            <a:spAutoFit/>
          </a:bodyPr>
          <a:lstStyle/>
          <a:p>
            <a:r>
              <a:rPr lang="en-GB" sz="1050" dirty="0" smtClean="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[6] Source: 3GPP </a:t>
            </a:r>
            <a:r>
              <a:rPr lang="en-GB" sz="105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TR 38.901, “Study on channel model for frequencies from 0.5 to100 GHz,” 2017.</a:t>
            </a:r>
            <a:endParaRPr lang="en-US" sz="1050" dirty="0">
              <a:solidFill>
                <a:schemeClr val="tx1"/>
              </a:solidFill>
            </a:endParaRPr>
          </a:p>
        </p:txBody>
      </p:sp>
      <p:grpSp>
        <p:nvGrpSpPr>
          <p:cNvPr id="77" name="Group 76">
            <a:extLst>
              <a:ext uri="{FF2B5EF4-FFF2-40B4-BE49-F238E27FC236}">
                <a16:creationId xmlns:a16="http://schemas.microsoft.com/office/drawing/2014/main" id="{FFD2C4B5-B1C7-0544-A28B-D0E3E5B6CB56}"/>
              </a:ext>
            </a:extLst>
          </p:cNvPr>
          <p:cNvGrpSpPr/>
          <p:nvPr/>
        </p:nvGrpSpPr>
        <p:grpSpPr>
          <a:xfrm>
            <a:off x="6671586" y="2182227"/>
            <a:ext cx="4857806" cy="3377292"/>
            <a:chOff x="6671586" y="2254601"/>
            <a:chExt cx="4857806" cy="3377292"/>
          </a:xfrm>
        </p:grpSpPr>
        <p:grpSp>
          <p:nvGrpSpPr>
            <p:cNvPr id="23" name="Group 22">
              <a:extLst>
                <a:ext uri="{FF2B5EF4-FFF2-40B4-BE49-F238E27FC236}">
                  <a16:creationId xmlns:a16="http://schemas.microsoft.com/office/drawing/2014/main" id="{13B8CF31-7059-6940-9DB7-DE7FD48EDD30}"/>
                </a:ext>
              </a:extLst>
            </p:cNvPr>
            <p:cNvGrpSpPr/>
            <p:nvPr/>
          </p:nvGrpSpPr>
          <p:grpSpPr>
            <a:xfrm>
              <a:off x="6671586" y="2254601"/>
              <a:ext cx="4857806" cy="3377292"/>
              <a:chOff x="6337005" y="2211891"/>
              <a:chExt cx="5868585" cy="3645082"/>
            </a:xfrm>
          </p:grpSpPr>
          <p:sp>
            <p:nvSpPr>
              <p:cNvPr id="24" name="TextBox 23">
                <a:extLst>
                  <a:ext uri="{FF2B5EF4-FFF2-40B4-BE49-F238E27FC236}">
                    <a16:creationId xmlns:a16="http://schemas.microsoft.com/office/drawing/2014/main" id="{AD5FF263-4A8C-AB44-A024-22D96EB1AE8B}"/>
                  </a:ext>
                </a:extLst>
              </p:cNvPr>
              <p:cNvSpPr txBox="1"/>
              <p:nvPr/>
            </p:nvSpPr>
            <p:spPr>
              <a:xfrm>
                <a:off x="6664314" y="2211891"/>
                <a:ext cx="5336521" cy="365398"/>
              </a:xfrm>
              <a:prstGeom prst="rect">
                <a:avLst/>
              </a:prstGeom>
              <a:noFill/>
            </p:spPr>
            <p:txBody>
              <a:bodyPr wrap="square" rtlCol="0">
                <a:spAutoFit/>
              </a:bodyPr>
              <a:lstStyle/>
              <a:p>
                <a:pPr algn="ctr"/>
                <a:r>
                  <a:rPr lang="en-US" sz="1600" b="1" dirty="0">
                    <a:latin typeface="Helvetica Neue" panose="02000503000000020004" pitchFamily="2" charset="0"/>
                    <a:ea typeface="Helvetica Neue" panose="02000503000000020004" pitchFamily="2" charset="0"/>
                    <a:cs typeface="Helvetica Neue" panose="02000503000000020004" pitchFamily="2" charset="0"/>
                  </a:rPr>
                  <a:t>Non-Line of Sight (NLOS).</a:t>
                </a:r>
              </a:p>
            </p:txBody>
          </p:sp>
          <p:grpSp>
            <p:nvGrpSpPr>
              <p:cNvPr id="25" name="Group 24">
                <a:extLst>
                  <a:ext uri="{FF2B5EF4-FFF2-40B4-BE49-F238E27FC236}">
                    <a16:creationId xmlns:a16="http://schemas.microsoft.com/office/drawing/2014/main" id="{287898A8-A8DD-884E-8D7F-EA1A6258203A}"/>
                  </a:ext>
                </a:extLst>
              </p:cNvPr>
              <p:cNvGrpSpPr/>
              <p:nvPr/>
            </p:nvGrpSpPr>
            <p:grpSpPr>
              <a:xfrm>
                <a:off x="6337005" y="2620092"/>
                <a:ext cx="5868585" cy="3236881"/>
                <a:chOff x="6337005" y="2620092"/>
                <a:chExt cx="5868585" cy="3236881"/>
              </a:xfrm>
            </p:grpSpPr>
            <p:grpSp>
              <p:nvGrpSpPr>
                <p:cNvPr id="26" name="Group 25">
                  <a:extLst>
                    <a:ext uri="{FF2B5EF4-FFF2-40B4-BE49-F238E27FC236}">
                      <a16:creationId xmlns:a16="http://schemas.microsoft.com/office/drawing/2014/main" id="{727C50C0-76AD-5D46-BD37-46399A65D8DE}"/>
                    </a:ext>
                  </a:extLst>
                </p:cNvPr>
                <p:cNvGrpSpPr/>
                <p:nvPr/>
              </p:nvGrpSpPr>
              <p:grpSpPr>
                <a:xfrm>
                  <a:off x="6912756" y="2778092"/>
                  <a:ext cx="4714627" cy="3078878"/>
                  <a:chOff x="6889976" y="2448483"/>
                  <a:chExt cx="4714627" cy="3078878"/>
                </a:xfrm>
              </p:grpSpPr>
              <p:sp>
                <p:nvSpPr>
                  <p:cNvPr id="28" name="TextBox 27">
                    <a:extLst>
                      <a:ext uri="{FF2B5EF4-FFF2-40B4-BE49-F238E27FC236}">
                        <a16:creationId xmlns:a16="http://schemas.microsoft.com/office/drawing/2014/main" id="{739646B5-18DB-CA42-A477-6D3573F4E4FD}"/>
                      </a:ext>
                    </a:extLst>
                  </p:cNvPr>
                  <p:cNvSpPr txBox="1"/>
                  <p:nvPr/>
                </p:nvSpPr>
                <p:spPr>
                  <a:xfrm>
                    <a:off x="9081195" y="2448483"/>
                    <a:ext cx="1148552" cy="365398"/>
                  </a:xfrm>
                  <a:prstGeom prst="rect">
                    <a:avLst/>
                  </a:prstGeom>
                  <a:noFill/>
                </p:spPr>
                <p:txBody>
                  <a:bodyPr wrap="square" rtlCol="0">
                    <a:spAutoFit/>
                  </a:bodyPr>
                  <a:lstStyle/>
                  <a:p>
                    <a:pPr algn="ctr"/>
                    <a:r>
                      <a:rPr lang="en-US" sz="1600" b="1" dirty="0">
                        <a:latin typeface="Helvetica Neue" panose="02000503000000020004" pitchFamily="2" charset="0"/>
                        <a:ea typeface="Helvetica Neue" panose="02000503000000020004" pitchFamily="2" charset="0"/>
                        <a:cs typeface="Helvetica Neue" panose="02000503000000020004" pitchFamily="2" charset="0"/>
                      </a:rPr>
                      <a:t>Cluster</a:t>
                    </a:r>
                  </a:p>
                </p:txBody>
              </p:sp>
              <p:sp>
                <p:nvSpPr>
                  <p:cNvPr id="29" name="TextBox 28">
                    <a:extLst>
                      <a:ext uri="{FF2B5EF4-FFF2-40B4-BE49-F238E27FC236}">
                        <a16:creationId xmlns:a16="http://schemas.microsoft.com/office/drawing/2014/main" id="{2EF229FE-0BA8-9541-8A5E-ED210366FED9}"/>
                      </a:ext>
                    </a:extLst>
                  </p:cNvPr>
                  <p:cNvSpPr txBox="1"/>
                  <p:nvPr/>
                </p:nvSpPr>
                <p:spPr>
                  <a:xfrm>
                    <a:off x="9111872" y="5055690"/>
                    <a:ext cx="1104702" cy="365398"/>
                  </a:xfrm>
                  <a:prstGeom prst="rect">
                    <a:avLst/>
                  </a:prstGeom>
                  <a:noFill/>
                </p:spPr>
                <p:txBody>
                  <a:bodyPr wrap="square" rtlCol="0">
                    <a:spAutoFit/>
                  </a:bodyPr>
                  <a:lstStyle/>
                  <a:p>
                    <a:pPr algn="ctr"/>
                    <a:r>
                      <a:rPr lang="en-US" sz="1600" b="1" dirty="0">
                        <a:latin typeface="Helvetica Neue" panose="02000503000000020004" pitchFamily="2" charset="0"/>
                        <a:ea typeface="Helvetica Neue" panose="02000503000000020004" pitchFamily="2" charset="0"/>
                        <a:cs typeface="Helvetica Neue" panose="02000503000000020004" pitchFamily="2" charset="0"/>
                      </a:rPr>
                      <a:t>Cluster</a:t>
                    </a:r>
                  </a:p>
                </p:txBody>
              </p:sp>
              <p:grpSp>
                <p:nvGrpSpPr>
                  <p:cNvPr id="30" name="Group 29">
                    <a:extLst>
                      <a:ext uri="{FF2B5EF4-FFF2-40B4-BE49-F238E27FC236}">
                        <a16:creationId xmlns:a16="http://schemas.microsoft.com/office/drawing/2014/main" id="{B9830B30-E74E-1F4A-9ED7-26879C2E440F}"/>
                      </a:ext>
                    </a:extLst>
                  </p:cNvPr>
                  <p:cNvGrpSpPr/>
                  <p:nvPr/>
                </p:nvGrpSpPr>
                <p:grpSpPr>
                  <a:xfrm>
                    <a:off x="6889976" y="2770229"/>
                    <a:ext cx="4714627" cy="2757132"/>
                    <a:chOff x="6889976" y="2770229"/>
                    <a:chExt cx="4714627" cy="2757132"/>
                  </a:xfrm>
                </p:grpSpPr>
                <p:grpSp>
                  <p:nvGrpSpPr>
                    <p:cNvPr id="31" name="Group 30">
                      <a:extLst>
                        <a:ext uri="{FF2B5EF4-FFF2-40B4-BE49-F238E27FC236}">
                          <a16:creationId xmlns:a16="http://schemas.microsoft.com/office/drawing/2014/main" id="{A928EE57-5351-1840-AC1C-603D1247AAED}"/>
                        </a:ext>
                      </a:extLst>
                    </p:cNvPr>
                    <p:cNvGrpSpPr/>
                    <p:nvPr/>
                  </p:nvGrpSpPr>
                  <p:grpSpPr>
                    <a:xfrm>
                      <a:off x="6889976" y="2770229"/>
                      <a:ext cx="4714627" cy="2757132"/>
                      <a:chOff x="6889976" y="2770229"/>
                      <a:chExt cx="4714627" cy="2757132"/>
                    </a:xfrm>
                  </p:grpSpPr>
                  <p:pic>
                    <p:nvPicPr>
                      <p:cNvPr id="34" name="Graphic 33" descr="Cell Tower">
                        <a:extLst>
                          <a:ext uri="{FF2B5EF4-FFF2-40B4-BE49-F238E27FC236}">
                            <a16:creationId xmlns:a16="http://schemas.microsoft.com/office/drawing/2014/main" id="{8BA448F8-5325-AB41-9F44-2623514A4959}"/>
                          </a:ext>
                        </a:extLst>
                      </p:cNvPr>
                      <p:cNvPicPr>
                        <a:picLocks noChangeAspect="1"/>
                      </p:cNvPicPr>
                      <p:nvPr/>
                    </p:nvPicPr>
                    <p:blipFill>
                      <a:blip r:embed="rId3">
                        <a:extLst>
                          <a:ext uri="{96DAC541-7B7A-43D3-8B79-37D633B846F1}">
                            <asvg:svgBlip xmlns:asvg="http://schemas.microsoft.com/office/drawing/2016/SVG/main" xmlns="" r:embed="rId5"/>
                          </a:ext>
                        </a:extLst>
                      </a:blip>
                      <a:stretch>
                        <a:fillRect/>
                      </a:stretch>
                    </p:blipFill>
                    <p:spPr>
                      <a:xfrm>
                        <a:off x="6889976" y="3231599"/>
                        <a:ext cx="988459" cy="989498"/>
                      </a:xfrm>
                      <a:prstGeom prst="rect">
                        <a:avLst/>
                      </a:prstGeom>
                    </p:spPr>
                  </p:pic>
                  <p:pic>
                    <p:nvPicPr>
                      <p:cNvPr id="35" name="Graphic 34" descr="Building">
                        <a:extLst>
                          <a:ext uri="{FF2B5EF4-FFF2-40B4-BE49-F238E27FC236}">
                            <a16:creationId xmlns:a16="http://schemas.microsoft.com/office/drawing/2014/main" id="{189EEC54-7A98-2541-AFF7-1A7E24BC04BD}"/>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9410953" y="2770229"/>
                        <a:ext cx="658079" cy="658771"/>
                      </a:xfrm>
                      <a:prstGeom prst="rect">
                        <a:avLst/>
                      </a:prstGeom>
                    </p:spPr>
                  </p:pic>
                  <p:pic>
                    <p:nvPicPr>
                      <p:cNvPr id="36" name="Graphic 35" descr="City">
                        <a:extLst>
                          <a:ext uri="{FF2B5EF4-FFF2-40B4-BE49-F238E27FC236}">
                            <a16:creationId xmlns:a16="http://schemas.microsoft.com/office/drawing/2014/main" id="{F61879EE-73D5-D142-A26F-7ECE71419A03}"/>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8270160" y="4537864"/>
                        <a:ext cx="988458" cy="989497"/>
                      </a:xfrm>
                      <a:prstGeom prst="rect">
                        <a:avLst/>
                      </a:prstGeom>
                    </p:spPr>
                  </p:pic>
                  <p:sp>
                    <p:nvSpPr>
                      <p:cNvPr id="37" name="Oval 36">
                        <a:extLst>
                          <a:ext uri="{FF2B5EF4-FFF2-40B4-BE49-F238E27FC236}">
                            <a16:creationId xmlns:a16="http://schemas.microsoft.com/office/drawing/2014/main" id="{42D67AED-DC74-944A-BC60-2668A603DA6E}"/>
                          </a:ext>
                        </a:extLst>
                      </p:cNvPr>
                      <p:cNvSpPr/>
                      <p:nvPr/>
                    </p:nvSpPr>
                    <p:spPr>
                      <a:xfrm rot="4644798" flipH="1">
                        <a:off x="8196905" y="2599655"/>
                        <a:ext cx="341902" cy="143922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38" name="Picture 37" descr="A close up of a logo&#10;&#10;Description automatically generated">
                        <a:extLst>
                          <a:ext uri="{FF2B5EF4-FFF2-40B4-BE49-F238E27FC236}">
                            <a16:creationId xmlns:a16="http://schemas.microsoft.com/office/drawing/2014/main" id="{0D3A4DB7-DB5E-1249-AAB0-3CC0869306D2}"/>
                          </a:ext>
                        </a:extLst>
                      </p:cNvPr>
                      <p:cNvPicPr>
                        <a:picLocks noChangeAspect="1"/>
                      </p:cNvPicPr>
                      <p:nvPr/>
                    </p:nvPicPr>
                    <p:blipFill>
                      <a:blip r:embed="rId10"/>
                      <a:stretch>
                        <a:fillRect/>
                      </a:stretch>
                    </p:blipFill>
                    <p:spPr>
                      <a:xfrm>
                        <a:off x="10746472" y="3679733"/>
                        <a:ext cx="858131" cy="858131"/>
                      </a:xfrm>
                      <a:prstGeom prst="rect">
                        <a:avLst/>
                      </a:prstGeom>
                    </p:spPr>
                  </p:pic>
                  <p:sp>
                    <p:nvSpPr>
                      <p:cNvPr id="39" name="Oval 38">
                        <a:extLst>
                          <a:ext uri="{FF2B5EF4-FFF2-40B4-BE49-F238E27FC236}">
                            <a16:creationId xmlns:a16="http://schemas.microsoft.com/office/drawing/2014/main" id="{BA7A7E22-F82E-244A-B821-B87618469F6B}"/>
                          </a:ext>
                        </a:extLst>
                      </p:cNvPr>
                      <p:cNvSpPr/>
                      <p:nvPr/>
                    </p:nvSpPr>
                    <p:spPr>
                      <a:xfrm rot="18920913" flipH="1">
                        <a:off x="10441056" y="3260057"/>
                        <a:ext cx="324887" cy="905863"/>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cxnSp>
                    <p:nvCxnSpPr>
                      <p:cNvPr id="40" name="Straight Arrow Connector 39">
                        <a:extLst>
                          <a:ext uri="{FF2B5EF4-FFF2-40B4-BE49-F238E27FC236}">
                            <a16:creationId xmlns:a16="http://schemas.microsoft.com/office/drawing/2014/main" id="{C2A2AF1D-5BD8-6C4E-8DD5-CE7C6B742529}"/>
                          </a:ext>
                        </a:extLst>
                      </p:cNvPr>
                      <p:cNvCxnSpPr>
                        <a:cxnSpLocks/>
                        <a:stCxn id="37" idx="4"/>
                      </p:cNvCxnSpPr>
                      <p:nvPr/>
                    </p:nvCxnSpPr>
                    <p:spPr>
                      <a:xfrm flipV="1">
                        <a:off x="7665538" y="3019604"/>
                        <a:ext cx="1915043" cy="456478"/>
                      </a:xfrm>
                      <a:prstGeom prst="straightConnector1">
                        <a:avLst/>
                      </a:prstGeom>
                      <a:ln w="19050">
                        <a:solidFill>
                          <a:schemeClr val="tx1"/>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C4440008-D6E7-B847-B6BD-3F05A35F91C6}"/>
                          </a:ext>
                        </a:extLst>
                      </p:cNvPr>
                      <p:cNvCxnSpPr>
                        <a:cxnSpLocks/>
                      </p:cNvCxnSpPr>
                      <p:nvPr/>
                    </p:nvCxnSpPr>
                    <p:spPr>
                      <a:xfrm>
                        <a:off x="9953407" y="3069172"/>
                        <a:ext cx="971735" cy="975110"/>
                      </a:xfrm>
                      <a:prstGeom prst="straightConnector1">
                        <a:avLst/>
                      </a:prstGeom>
                      <a:ln w="19050">
                        <a:prstDash val="sysDash"/>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42" name="Oval 41">
                        <a:extLst>
                          <a:ext uri="{FF2B5EF4-FFF2-40B4-BE49-F238E27FC236}">
                            <a16:creationId xmlns:a16="http://schemas.microsoft.com/office/drawing/2014/main" id="{7430040C-7122-7247-9ADA-3084859320C3}"/>
                          </a:ext>
                        </a:extLst>
                      </p:cNvPr>
                      <p:cNvSpPr/>
                      <p:nvPr/>
                    </p:nvSpPr>
                    <p:spPr>
                      <a:xfrm rot="19374055" flipH="1">
                        <a:off x="7851001" y="3480405"/>
                        <a:ext cx="338397" cy="11912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cxnSp>
                    <p:nvCxnSpPr>
                      <p:cNvPr id="43" name="Straight Arrow Connector 42">
                        <a:extLst>
                          <a:ext uri="{FF2B5EF4-FFF2-40B4-BE49-F238E27FC236}">
                            <a16:creationId xmlns:a16="http://schemas.microsoft.com/office/drawing/2014/main" id="{50E109B8-97BF-8B42-8BCD-32A38DB23530}"/>
                          </a:ext>
                        </a:extLst>
                      </p:cNvPr>
                      <p:cNvCxnSpPr>
                        <a:cxnSpLocks/>
                      </p:cNvCxnSpPr>
                      <p:nvPr/>
                    </p:nvCxnSpPr>
                    <p:spPr>
                      <a:xfrm>
                        <a:off x="7693070" y="3621243"/>
                        <a:ext cx="833870" cy="1083465"/>
                      </a:xfrm>
                      <a:prstGeom prst="straightConnector1">
                        <a:avLst/>
                      </a:prstGeom>
                      <a:ln w="19050">
                        <a:prstDash val="sysDash"/>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44" name="Oval 43">
                        <a:extLst>
                          <a:ext uri="{FF2B5EF4-FFF2-40B4-BE49-F238E27FC236}">
                            <a16:creationId xmlns:a16="http://schemas.microsoft.com/office/drawing/2014/main" id="{41EC6B92-C83F-C748-B90B-9C8637CB6EF2}"/>
                          </a:ext>
                        </a:extLst>
                      </p:cNvPr>
                      <p:cNvSpPr/>
                      <p:nvPr/>
                    </p:nvSpPr>
                    <p:spPr>
                      <a:xfrm rot="14505839" flipH="1">
                        <a:off x="10338211" y="3857500"/>
                        <a:ext cx="324887" cy="905863"/>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cxnSp>
                    <p:nvCxnSpPr>
                      <p:cNvPr id="45" name="Straight Arrow Connector 44">
                        <a:extLst>
                          <a:ext uri="{FF2B5EF4-FFF2-40B4-BE49-F238E27FC236}">
                            <a16:creationId xmlns:a16="http://schemas.microsoft.com/office/drawing/2014/main" id="{6E6C2E6D-E5ED-5A4B-9ABA-F6F05D6BCCDE}"/>
                          </a:ext>
                        </a:extLst>
                      </p:cNvPr>
                      <p:cNvCxnSpPr>
                        <a:cxnSpLocks/>
                        <a:stCxn id="36" idx="3"/>
                      </p:cNvCxnSpPr>
                      <p:nvPr/>
                    </p:nvCxnSpPr>
                    <p:spPr>
                      <a:xfrm flipV="1">
                        <a:off x="9258618" y="4096117"/>
                        <a:ext cx="1643826" cy="936496"/>
                      </a:xfrm>
                      <a:prstGeom prst="straightConnector1">
                        <a:avLst/>
                      </a:prstGeom>
                      <a:ln w="19050">
                        <a:solidFill>
                          <a:schemeClr val="tx1"/>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cxnSp>
                  <p:nvCxnSpPr>
                    <p:cNvPr id="32" name="Straight Arrow Connector 31">
                      <a:extLst>
                        <a:ext uri="{FF2B5EF4-FFF2-40B4-BE49-F238E27FC236}">
                          <a16:creationId xmlns:a16="http://schemas.microsoft.com/office/drawing/2014/main" id="{46716F9D-1A01-AE45-BDCC-5A8C3432719A}"/>
                        </a:ext>
                      </a:extLst>
                    </p:cNvPr>
                    <p:cNvCxnSpPr>
                      <a:cxnSpLocks/>
                    </p:cNvCxnSpPr>
                    <p:nvPr/>
                  </p:nvCxnSpPr>
                  <p:spPr>
                    <a:xfrm>
                      <a:off x="7678776" y="3539465"/>
                      <a:ext cx="3189684" cy="520445"/>
                    </a:xfrm>
                    <a:prstGeom prst="straightConnector1">
                      <a:avLst/>
                    </a:prstGeom>
                    <a:ln w="19050">
                      <a:solidFill>
                        <a:schemeClr val="tx1"/>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33" name="Graphic 32" descr="Close">
                      <a:extLst>
                        <a:ext uri="{FF2B5EF4-FFF2-40B4-BE49-F238E27FC236}">
                          <a16:creationId xmlns:a16="http://schemas.microsoft.com/office/drawing/2014/main" id="{513E5498-6633-974F-B5C0-8A483ACA4F53}"/>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9081194" y="3585484"/>
                      <a:ext cx="457200" cy="457200"/>
                    </a:xfrm>
                    <a:prstGeom prst="rect">
                      <a:avLst/>
                    </a:prstGeom>
                  </p:spPr>
                </p:pic>
              </p:grpSp>
            </p:grpSp>
            <p:sp>
              <p:nvSpPr>
                <p:cNvPr id="27" name="Rectangle 26">
                  <a:extLst>
                    <a:ext uri="{FF2B5EF4-FFF2-40B4-BE49-F238E27FC236}">
                      <a16:creationId xmlns:a16="http://schemas.microsoft.com/office/drawing/2014/main" id="{682EFF30-30B2-5246-AFDA-434523D08AF6}"/>
                    </a:ext>
                  </a:extLst>
                </p:cNvPr>
                <p:cNvSpPr/>
                <p:nvPr/>
              </p:nvSpPr>
              <p:spPr>
                <a:xfrm>
                  <a:off x="6337005" y="2620092"/>
                  <a:ext cx="5868585" cy="3236881"/>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grpSp>
        </p:grpSp>
        <p:sp>
          <p:nvSpPr>
            <p:cNvPr id="46" name="TextBox 45">
              <a:extLst>
                <a:ext uri="{FF2B5EF4-FFF2-40B4-BE49-F238E27FC236}">
                  <a16:creationId xmlns:a16="http://schemas.microsoft.com/office/drawing/2014/main" id="{7D825805-2A3C-7F40-BD7C-79B1A0B76B4E}"/>
                </a:ext>
              </a:extLst>
            </p:cNvPr>
            <p:cNvSpPr txBox="1"/>
            <p:nvPr/>
          </p:nvSpPr>
          <p:spPr>
            <a:xfrm>
              <a:off x="9793451" y="3055148"/>
              <a:ext cx="733662" cy="338554"/>
            </a:xfrm>
            <a:prstGeom prst="rect">
              <a:avLst/>
            </a:prstGeom>
            <a:noFill/>
          </p:spPr>
          <p:txBody>
            <a:bodyPr wrap="none" rtlCol="0">
              <a:spAutoFit/>
            </a:bodyPr>
            <a:lstStyle/>
            <a:p>
              <a:r>
                <a:rPr lang="en-US" sz="16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NLOS</a:t>
              </a:r>
            </a:p>
          </p:txBody>
        </p:sp>
        <p:sp>
          <p:nvSpPr>
            <p:cNvPr id="70" name="TextBox 69">
              <a:extLst>
                <a:ext uri="{FF2B5EF4-FFF2-40B4-BE49-F238E27FC236}">
                  <a16:creationId xmlns:a16="http://schemas.microsoft.com/office/drawing/2014/main" id="{7361D86D-ED38-8442-BB50-DC67C955D3FB}"/>
                </a:ext>
              </a:extLst>
            </p:cNvPr>
            <p:cNvSpPr txBox="1"/>
            <p:nvPr/>
          </p:nvSpPr>
          <p:spPr>
            <a:xfrm>
              <a:off x="9281742" y="4132352"/>
              <a:ext cx="587020" cy="338554"/>
            </a:xfrm>
            <a:prstGeom prst="rect">
              <a:avLst/>
            </a:prstGeom>
            <a:noFill/>
          </p:spPr>
          <p:txBody>
            <a:bodyPr wrap="none" rtlCol="0">
              <a:spAutoFit/>
            </a:bodyPr>
            <a:lstStyle/>
            <a:p>
              <a:r>
                <a:rPr lang="en-US" sz="16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LOS</a:t>
              </a:r>
            </a:p>
          </p:txBody>
        </p:sp>
        <p:sp>
          <p:nvSpPr>
            <p:cNvPr id="71" name="TextBox 70">
              <a:extLst>
                <a:ext uri="{FF2B5EF4-FFF2-40B4-BE49-F238E27FC236}">
                  <a16:creationId xmlns:a16="http://schemas.microsoft.com/office/drawing/2014/main" id="{261C20C2-CFE2-7B40-8768-0DA6EE24B2E7}"/>
                </a:ext>
              </a:extLst>
            </p:cNvPr>
            <p:cNvSpPr txBox="1"/>
            <p:nvPr/>
          </p:nvSpPr>
          <p:spPr>
            <a:xfrm>
              <a:off x="7683169" y="4789970"/>
              <a:ext cx="733662" cy="338554"/>
            </a:xfrm>
            <a:prstGeom prst="rect">
              <a:avLst/>
            </a:prstGeom>
            <a:noFill/>
          </p:spPr>
          <p:txBody>
            <a:bodyPr wrap="none" rtlCol="0">
              <a:spAutoFit/>
            </a:bodyPr>
            <a:lstStyle/>
            <a:p>
              <a:r>
                <a:rPr lang="en-US" sz="16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NLOS</a:t>
              </a:r>
            </a:p>
          </p:txBody>
        </p:sp>
        <p:cxnSp>
          <p:nvCxnSpPr>
            <p:cNvPr id="72" name="Straight Arrow Connector 71">
              <a:extLst>
                <a:ext uri="{FF2B5EF4-FFF2-40B4-BE49-F238E27FC236}">
                  <a16:creationId xmlns:a16="http://schemas.microsoft.com/office/drawing/2014/main" id="{F89F8730-1829-3249-828C-185988C47195}"/>
                </a:ext>
              </a:extLst>
            </p:cNvPr>
            <p:cNvCxnSpPr>
              <a:cxnSpLocks/>
            </p:cNvCxnSpPr>
            <p:nvPr/>
          </p:nvCxnSpPr>
          <p:spPr>
            <a:xfrm flipV="1">
              <a:off x="10601493" y="3530734"/>
              <a:ext cx="0" cy="550591"/>
            </a:xfrm>
            <a:prstGeom prst="straightConnector1">
              <a:avLst/>
            </a:prstGeom>
            <a:ln w="285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030BC102-8CB5-114C-A904-BFA0A354BDAA}"/>
                </a:ext>
              </a:extLst>
            </p:cNvPr>
            <p:cNvSpPr txBox="1"/>
            <p:nvPr/>
          </p:nvSpPr>
          <p:spPr>
            <a:xfrm>
              <a:off x="10645967" y="3663397"/>
              <a:ext cx="845103" cy="338554"/>
            </a:xfrm>
            <a:prstGeom prst="rect">
              <a:avLst/>
            </a:prstGeom>
            <a:noFill/>
          </p:spPr>
          <p:txBody>
            <a:bodyPr wrap="none" rtlCol="0">
              <a:spAutoFit/>
            </a:bodyPr>
            <a:lstStyle/>
            <a:p>
              <a:r>
                <a:rPr lang="en-US" sz="1600" dirty="0">
                  <a:solidFill>
                    <a:srgbClr val="C00000"/>
                  </a:solidFill>
                  <a:latin typeface="Helvetica" pitchFamily="2" charset="0"/>
                </a:rPr>
                <a:t>Moving</a:t>
              </a:r>
            </a:p>
          </p:txBody>
        </p:sp>
      </p:grpSp>
      <p:sp>
        <p:nvSpPr>
          <p:cNvPr id="47" name="Slide Number Placeholder 3">
            <a:extLst>
              <a:ext uri="{FF2B5EF4-FFF2-40B4-BE49-F238E27FC236}">
                <a16:creationId xmlns:a16="http://schemas.microsoft.com/office/drawing/2014/main" id="{D6FA57F1-7D32-4ECD-84CE-569DC6579C2E}"/>
              </a:ext>
            </a:extLst>
          </p:cNvPr>
          <p:cNvSpPr>
            <a:spLocks noGrp="1"/>
          </p:cNvSpPr>
          <p:nvPr>
            <p:ph type="sldNum" sz="quarter" idx="12"/>
          </p:nvPr>
        </p:nvSpPr>
        <p:spPr>
          <a:xfrm>
            <a:off x="8610600" y="6356350"/>
            <a:ext cx="2743200" cy="365125"/>
          </a:xfrm>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723900" algn="l"/>
                <a:tab pos="1447800" algn="l"/>
              </a:tabLst>
              <a:defRPr>
                <a:solidFill>
                  <a:schemeClr val="bg1"/>
                </a:solidFill>
                <a:latin typeface="Arial" panose="020B0604020202020204" pitchFamily="34" charset="0"/>
                <a:cs typeface="DejaVu Sans" charset="0"/>
              </a:defRPr>
            </a:lvl1pPr>
            <a:lvl2pPr>
              <a:tabLst>
                <a:tab pos="723900" algn="l"/>
                <a:tab pos="1447800" algn="l"/>
              </a:tabLst>
              <a:defRPr>
                <a:solidFill>
                  <a:schemeClr val="bg1"/>
                </a:solidFill>
                <a:latin typeface="Arial" panose="020B0604020202020204" pitchFamily="34" charset="0"/>
                <a:cs typeface="DejaVu Sans" charset="0"/>
              </a:defRPr>
            </a:lvl2pPr>
            <a:lvl3pPr>
              <a:tabLst>
                <a:tab pos="723900" algn="l"/>
                <a:tab pos="1447800" algn="l"/>
              </a:tabLst>
              <a:defRPr>
                <a:solidFill>
                  <a:schemeClr val="bg1"/>
                </a:solidFill>
                <a:latin typeface="Arial" panose="020B0604020202020204" pitchFamily="34" charset="0"/>
                <a:cs typeface="DejaVu Sans" charset="0"/>
              </a:defRPr>
            </a:lvl3pPr>
            <a:lvl4pPr>
              <a:tabLst>
                <a:tab pos="723900" algn="l"/>
                <a:tab pos="1447800" algn="l"/>
              </a:tabLst>
              <a:defRPr>
                <a:solidFill>
                  <a:schemeClr val="bg1"/>
                </a:solidFill>
                <a:latin typeface="Arial" panose="020B0604020202020204" pitchFamily="34" charset="0"/>
                <a:cs typeface="DejaVu Sans" charset="0"/>
              </a:defRPr>
            </a:lvl4pPr>
            <a:lvl5pPr>
              <a:tabLst>
                <a:tab pos="723900" algn="l"/>
                <a:tab pos="1447800" algn="l"/>
              </a:tabLst>
              <a:defRPr>
                <a:solidFill>
                  <a:schemeClr val="bg1"/>
                </a:solidFill>
                <a:latin typeface="Arial" panose="020B0604020202020204" pitchFamily="34" charset="0"/>
                <a:cs typeface="DejaVu Sans" charset="0"/>
              </a:defRPr>
            </a:lvl5pPr>
            <a:lvl6pPr marL="25146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6pPr>
            <a:lvl7pPr marL="29718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7pPr>
            <a:lvl8pPr marL="34290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8pPr>
            <a:lvl9pPr marL="38862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9pPr>
          </a:lstStyle>
          <a:p>
            <a:fld id="{93168370-D4B1-4095-80D6-4F38897A27DB}" type="slidenum">
              <a:rPr lang="en-GB" altLang="en-US" smtClean="0">
                <a:solidFill>
                  <a:srgbClr val="000000"/>
                </a:solidFill>
                <a:latin typeface="Gill Sans MT" panose="020B0502020104020203" pitchFamily="34" charset="0"/>
                <a:cs typeface="Arial" panose="020B0604020202020204" pitchFamily="34" charset="0"/>
              </a:rPr>
              <a:pPr/>
              <a:t>23</a:t>
            </a:fld>
            <a:endParaRPr lang="en-GB" altLang="en-US">
              <a:solidFill>
                <a:srgbClr val="000000"/>
              </a:solidFill>
              <a:latin typeface="Gill Sans MT" panose="020B0502020104020203" pitchFamily="34" charset="0"/>
              <a:cs typeface="Arial" panose="020B0604020202020204" pitchFamily="34" charset="0"/>
            </a:endParaRPr>
          </a:p>
        </p:txBody>
      </p:sp>
      <p:sp>
        <p:nvSpPr>
          <p:cNvPr id="48" name="Text Box 2">
            <a:extLst>
              <a:ext uri="{FF2B5EF4-FFF2-40B4-BE49-F238E27FC236}">
                <a16:creationId xmlns:a16="http://schemas.microsoft.com/office/drawing/2014/main" id="{B49A9692-FBED-46EC-AE2D-502336F77437}"/>
              </a:ext>
            </a:extLst>
          </p:cNvPr>
          <p:cNvSpPr txBox="1">
            <a:spLocks noChangeArrowheads="1"/>
          </p:cNvSpPr>
          <p:nvPr/>
        </p:nvSpPr>
        <p:spPr bwMode="auto">
          <a:xfrm>
            <a:off x="885687" y="268301"/>
            <a:ext cx="82296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Gill Sans MT" panose="020B0502020104020203" pitchFamily="34" charset="0"/>
                <a:cs typeface="DejaVu Sans" charset="0"/>
              </a:defRPr>
            </a:lvl1pPr>
            <a:lvl2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464653"/>
                </a:solidFill>
                <a:latin typeface="Gill Sans MT" panose="020B0502020104020203" pitchFamily="34" charset="0"/>
                <a:cs typeface="DejaVu Sans" charset="0"/>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ill Sans MT" panose="020B0502020104020203" pitchFamily="34" charset="0"/>
                <a:cs typeface="DejaVu Sans" charset="0"/>
              </a:defRPr>
            </a:lvl3pPr>
            <a:lvl4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Gill Sans MT" panose="020B0502020104020203" pitchFamily="34" charset="0"/>
                <a:cs typeface="DejaVu Sans" charset="0"/>
              </a:defRPr>
            </a:lvl4pPr>
            <a:lvl5pPr>
              <a:spcBef>
                <a:spcPts val="3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5pPr>
            <a:lvl6pPr marL="25146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6pPr>
            <a:lvl7pPr marL="29718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7pPr>
            <a:lvl8pPr marL="34290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8pPr>
            <a:lvl9pPr marL="38862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9pPr>
          </a:lstStyle>
          <a:p>
            <a:pPr eaLnBrk="1" hangingPunct="1">
              <a:spcBef>
                <a:spcPct val="0"/>
              </a:spcBef>
              <a:buClrTx/>
              <a:buFontTx/>
              <a:buNone/>
            </a:pPr>
            <a:r>
              <a:rPr lang="en-GB" altLang="en-US" sz="3200" dirty="0" smtClean="0">
                <a:solidFill>
                  <a:srgbClr val="464653"/>
                </a:solidFill>
                <a:latin typeface="Bookman Old Style" panose="02050604050505020204" pitchFamily="18" charset="0"/>
              </a:rPr>
              <a:t>Channel Model</a:t>
            </a:r>
            <a:endParaRPr lang="en-GB" altLang="en-US" sz="3200" b="1" dirty="0">
              <a:solidFill>
                <a:srgbClr val="464653"/>
              </a:solidFill>
              <a:latin typeface="Bookman Old Style" panose="02050604050505020204" pitchFamily="18" charset="0"/>
            </a:endParaRPr>
          </a:p>
        </p:txBody>
      </p:sp>
      <p:pic>
        <p:nvPicPr>
          <p:cNvPr id="49" name="Picture 4">
            <a:extLst>
              <a:ext uri="{FF2B5EF4-FFF2-40B4-BE49-F238E27FC236}">
                <a16:creationId xmlns:a16="http://schemas.microsoft.com/office/drawing/2014/main" id="{E86CE5F8-9C80-4E8F-9DD0-54EEDEFA03E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078319" y="98425"/>
            <a:ext cx="922337" cy="927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748518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Content Placeholder 9">
                <a:extLst>
                  <a:ext uri="{FF2B5EF4-FFF2-40B4-BE49-F238E27FC236}">
                    <a16:creationId xmlns:a16="http://schemas.microsoft.com/office/drawing/2014/main" id="{04A1FF1A-B9E9-8A4A-A775-28B5CB2648DA}"/>
                  </a:ext>
                </a:extLst>
              </p:cNvPr>
              <p:cNvSpPr>
                <a:spLocks noGrp="1"/>
              </p:cNvSpPr>
              <p:nvPr>
                <p:ph idx="1"/>
              </p:nvPr>
            </p:nvSpPr>
            <p:spPr>
              <a:xfrm>
                <a:off x="563026" y="1876482"/>
                <a:ext cx="6237677" cy="4040200"/>
              </a:xfrm>
            </p:spPr>
            <p:txBody>
              <a:bodyPr>
                <a:noAutofit/>
              </a:bodyPr>
              <a:lstStyle/>
              <a:p>
                <a:pPr marL="342900" indent="-342900">
                  <a:buFont typeface="Wingdings" pitchFamily="2" charset="2"/>
                  <a:buChar char="q"/>
                </a:pPr>
                <a:r>
                  <a:rPr lang="en-US" sz="1800" b="1" dirty="0">
                    <a:latin typeface="Helvetica Neue" panose="02000503000000020004" pitchFamily="2" charset="0"/>
                    <a:ea typeface="Helvetica Neue" panose="02000503000000020004" pitchFamily="2" charset="0"/>
                    <a:cs typeface="Helvetica Neue" panose="02000503000000020004" pitchFamily="2" charset="0"/>
                  </a:rPr>
                  <a:t>Local Beam Search Strategy </a:t>
                </a:r>
                <a:r>
                  <a:rPr lang="en-US" sz="1800" dirty="0" smtClean="0">
                    <a:latin typeface="Helvetica Neue" panose="02000503000000020004" pitchFamily="2" charset="0"/>
                    <a:ea typeface="Helvetica Neue" panose="02000503000000020004" pitchFamily="2" charset="0"/>
                    <a:cs typeface="Helvetica Neue" panose="02000503000000020004" pitchFamily="2" charset="0"/>
                  </a:rPr>
                  <a:t>[7]</a:t>
                </a:r>
                <a:endParaRPr lang="en-US" sz="1800" dirty="0">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buFont typeface="Wingdings" pitchFamily="2" charset="2"/>
                  <a:buChar char="§"/>
                </a:pPr>
                <a:r>
                  <a:rPr lang="en-US" sz="1600" dirty="0">
                    <a:latin typeface="Helvetica Neue" panose="02000503000000020004" pitchFamily="2" charset="0"/>
                    <a:ea typeface="Helvetica Neue" panose="02000503000000020004" pitchFamily="2" charset="0"/>
                    <a:cs typeface="Helvetica Neue" panose="02000503000000020004" pitchFamily="2" charset="0"/>
                  </a:rPr>
                  <a:t>Assume that the beam pair used at time </a:t>
                </a:r>
                <a14:m>
                  <m:oMath xmlns:m="http://schemas.openxmlformats.org/officeDocument/2006/math">
                    <m:r>
                      <a:rPr lang="en-GB" sz="1600" b="0" i="1" smtClean="0">
                        <a:latin typeface="Cambria Math" panose="02040503050406030204" pitchFamily="18" charset="0"/>
                        <a:ea typeface="Helvetica Neue" panose="02000503000000020004" pitchFamily="2" charset="0"/>
                        <a:cs typeface="Helvetica Neue" panose="02000503000000020004" pitchFamily="2" charset="0"/>
                      </a:rPr>
                      <m:t>(</m:t>
                    </m:r>
                    <m:r>
                      <a:rPr lang="en-GB" sz="1600" b="0" i="1" smtClean="0">
                        <a:latin typeface="Cambria Math" panose="02040503050406030204" pitchFamily="18" charset="0"/>
                        <a:ea typeface="Helvetica Neue" panose="02000503000000020004" pitchFamily="2" charset="0"/>
                        <a:cs typeface="Helvetica Neue" panose="02000503000000020004" pitchFamily="2" charset="0"/>
                      </a:rPr>
                      <m:t>𝑡</m:t>
                    </m:r>
                    <m:r>
                      <a:rPr lang="en-GB" sz="1600" b="0" i="1" smtClean="0">
                        <a:latin typeface="Cambria Math" panose="02040503050406030204" pitchFamily="18" charset="0"/>
                        <a:ea typeface="Helvetica Neue" panose="02000503000000020004" pitchFamily="2" charset="0"/>
                        <a:cs typeface="Helvetica Neue" panose="02000503000000020004" pitchFamily="2" charset="0"/>
                      </a:rPr>
                      <m:t>−1)</m:t>
                    </m:r>
                  </m:oMath>
                </a14:m>
                <a:r>
                  <a:rPr lang="en-US" sz="1600" dirty="0">
                    <a:latin typeface="Helvetica Neue" panose="02000503000000020004" pitchFamily="2" charset="0"/>
                    <a:ea typeface="Helvetica Neue" panose="02000503000000020004" pitchFamily="2" charset="0"/>
                    <a:cs typeface="Helvetica Neue" panose="02000503000000020004" pitchFamily="2" charset="0"/>
                  </a:rPr>
                  <a:t> is known to both the BS and the UE at </a:t>
                </a:r>
                <a:r>
                  <a:rPr lang="en-US" sz="1600" dirty="0">
                    <a:latin typeface="Helvetica" pitchFamily="2" charset="0"/>
                  </a:rPr>
                  <a:t>time </a:t>
                </a:r>
                <a14:m>
                  <m:oMath xmlns:m="http://schemas.openxmlformats.org/officeDocument/2006/math">
                    <m:r>
                      <a:rPr lang="en-GB" sz="1600" i="1">
                        <a:latin typeface="Cambria Math" panose="02040503050406030204" pitchFamily="18" charset="0"/>
                      </a:rPr>
                      <m:t>𝑡</m:t>
                    </m:r>
                  </m:oMath>
                </a14:m>
                <a:r>
                  <a:rPr lang="en-US" sz="1600" dirty="0">
                    <a:latin typeface="Helvetica" pitchFamily="2" charset="0"/>
                  </a:rPr>
                  <a:t>. This beam pair is </a:t>
                </a:r>
                <a:r>
                  <a:rPr lang="en-US" sz="1600" b="1" dirty="0">
                    <a:latin typeface="Helvetica" pitchFamily="2" charset="0"/>
                  </a:rPr>
                  <a:t>tracked</a:t>
                </a:r>
                <a:r>
                  <a:rPr lang="en-US" sz="1600" dirty="0">
                    <a:latin typeface="Helvetica" pitchFamily="2" charset="0"/>
                  </a:rPr>
                  <a:t> over time and determines the beam search region at time </a:t>
                </a:r>
                <a14:m>
                  <m:oMath xmlns:m="http://schemas.openxmlformats.org/officeDocument/2006/math">
                    <m:r>
                      <a:rPr lang="en-GB" sz="1600" i="1">
                        <a:latin typeface="Cambria Math" panose="02040503050406030204" pitchFamily="18" charset="0"/>
                      </a:rPr>
                      <m:t>𝑡</m:t>
                    </m:r>
                  </m:oMath>
                </a14:m>
                <a:r>
                  <a:rPr lang="en-US" sz="1600" dirty="0">
                    <a:latin typeface="Helvetica" pitchFamily="2" charset="0"/>
                  </a:rPr>
                  <a:t>. </a:t>
                </a:r>
              </a:p>
              <a:p>
                <a:pPr marL="342900" indent="-342900">
                  <a:buFont typeface="Wingdings" pitchFamily="2" charset="2"/>
                  <a:buChar char="§"/>
                </a:pPr>
                <a:r>
                  <a:rPr lang="en-US" sz="1600" dirty="0">
                    <a:latin typeface="Helvetica" pitchFamily="2" charset="0"/>
                  </a:rPr>
                  <a:t>Example: BS with an 8-by-8 uniform rectangular array (URA).</a:t>
                </a:r>
              </a:p>
              <a:p>
                <a:pPr marL="285750" indent="-285750">
                  <a:lnSpc>
                    <a:spcPct val="110000"/>
                  </a:lnSpc>
                  <a:buFont typeface="Wingdings" pitchFamily="2" charset="2"/>
                  <a:buChar char="q"/>
                </a:pPr>
                <a:r>
                  <a:rPr lang="en-US" sz="1800" b="1" dirty="0">
                    <a:latin typeface="Helvetica" pitchFamily="2" charset="0"/>
                  </a:rPr>
                  <a:t>Local Search 1</a:t>
                </a:r>
              </a:p>
              <a:p>
                <a:pPr lvl="1">
                  <a:lnSpc>
                    <a:spcPct val="110000"/>
                  </a:lnSpc>
                  <a:buFont typeface="Wingdings" pitchFamily="2" charset="2"/>
                  <a:buChar char="§"/>
                </a:pPr>
                <a:r>
                  <a:rPr lang="en-US" sz="1600" dirty="0">
                    <a:latin typeface="Helvetica" pitchFamily="2" charset="0"/>
                  </a:rPr>
                  <a:t>The local beams </a:t>
                </a:r>
                <a:r>
                  <a:rPr lang="en-GB" sz="1600" dirty="0">
                    <a:latin typeface="Helvetica" pitchFamily="2" charset="0"/>
                  </a:rPr>
                  <a:t>that are </a:t>
                </a:r>
                <a14:m>
                  <m:oMath xmlns:m="http://schemas.openxmlformats.org/officeDocument/2006/math">
                    <m:r>
                      <a:rPr lang="en-US" sz="1600" b="1" i="1">
                        <a:solidFill>
                          <a:srgbClr val="C00000"/>
                        </a:solidFill>
                        <a:latin typeface="Cambria Math" panose="02040503050406030204" pitchFamily="18" charset="0"/>
                        <a:ea typeface="Cambria Math" panose="02040503050406030204" pitchFamily="18" charset="0"/>
                      </a:rPr>
                      <m:t>±</m:t>
                    </m:r>
                    <m:r>
                      <a:rPr lang="en-GB" sz="1600" b="1" i="1">
                        <a:solidFill>
                          <a:srgbClr val="C00000"/>
                        </a:solidFill>
                        <a:latin typeface="Cambria Math" panose="02040503050406030204" pitchFamily="18" charset="0"/>
                        <a:ea typeface="Cambria Math" panose="02040503050406030204" pitchFamily="18" charset="0"/>
                      </a:rPr>
                      <m:t>𝟏</m:t>
                    </m:r>
                  </m:oMath>
                </a14:m>
                <a:r>
                  <a:rPr lang="en-US" sz="1600" b="1" dirty="0">
                    <a:solidFill>
                      <a:srgbClr val="C00000"/>
                    </a:solidFill>
                    <a:latin typeface="Helvetica" pitchFamily="2" charset="0"/>
                  </a:rPr>
                  <a:t> </a:t>
                </a:r>
                <a:r>
                  <a:rPr lang="en-GB" sz="1600" dirty="0">
                    <a:latin typeface="Helvetica" pitchFamily="2" charset="0"/>
                  </a:rPr>
                  <a:t>beam </a:t>
                </a:r>
                <a:r>
                  <a:rPr lang="en-US" sz="1600" dirty="0">
                    <a:latin typeface="Helvetica" pitchFamily="2" charset="0"/>
                  </a:rPr>
                  <a:t>in both elevation and azimuth dimensions are searched. </a:t>
                </a:r>
                <a:r>
                  <a:rPr lang="en-US" sz="1600" dirty="0">
                    <a:latin typeface="Helvetica" pitchFamily="2" charset="0"/>
                    <a:sym typeface="Wingdings" pitchFamily="2" charset="2"/>
                  </a:rPr>
                  <a:t> </a:t>
                </a:r>
                <a:r>
                  <a:rPr lang="en-US" sz="1600" b="1" dirty="0">
                    <a:solidFill>
                      <a:srgbClr val="C00000"/>
                    </a:solidFill>
                    <a:latin typeface="Helvetica" pitchFamily="2" charset="0"/>
                    <a:sym typeface="Wingdings" pitchFamily="2" charset="2"/>
                  </a:rPr>
                  <a:t>9</a:t>
                </a:r>
                <a:r>
                  <a:rPr lang="en-US" sz="1600" dirty="0">
                    <a:latin typeface="Helvetica" pitchFamily="2" charset="0"/>
                    <a:sym typeface="Wingdings" pitchFamily="2" charset="2"/>
                  </a:rPr>
                  <a:t> beams in total.</a:t>
                </a:r>
                <a:endParaRPr lang="en-US" sz="1600" dirty="0">
                  <a:latin typeface="Helvetica" pitchFamily="2" charset="0"/>
                </a:endParaRPr>
              </a:p>
              <a:p>
                <a:pPr marL="285750" indent="-285750">
                  <a:lnSpc>
                    <a:spcPct val="110000"/>
                  </a:lnSpc>
                  <a:buFont typeface="Wingdings" pitchFamily="2" charset="2"/>
                  <a:buChar char="q"/>
                </a:pPr>
                <a:r>
                  <a:rPr lang="en-US" sz="1800" b="1" dirty="0">
                    <a:latin typeface="Helvetica" pitchFamily="2" charset="0"/>
                  </a:rPr>
                  <a:t>Local Search 2</a:t>
                </a:r>
              </a:p>
              <a:p>
                <a:pPr lvl="1">
                  <a:lnSpc>
                    <a:spcPct val="110000"/>
                  </a:lnSpc>
                  <a:buFont typeface="Wingdings" pitchFamily="2" charset="2"/>
                  <a:buChar char="§"/>
                </a:pPr>
                <a:r>
                  <a:rPr lang="en-US" sz="1600" dirty="0">
                    <a:latin typeface="Helvetica" pitchFamily="2" charset="0"/>
                  </a:rPr>
                  <a:t>The local beams </a:t>
                </a:r>
                <a:r>
                  <a:rPr lang="en-GB" sz="1600" dirty="0">
                    <a:latin typeface="Helvetica" pitchFamily="2" charset="0"/>
                  </a:rPr>
                  <a:t>that are </a:t>
                </a:r>
                <a14:m>
                  <m:oMath xmlns:m="http://schemas.openxmlformats.org/officeDocument/2006/math">
                    <m:r>
                      <a:rPr lang="en-US" sz="1600" b="1" i="1">
                        <a:solidFill>
                          <a:srgbClr val="C00000"/>
                        </a:solidFill>
                        <a:latin typeface="Cambria Math" panose="02040503050406030204" pitchFamily="18" charset="0"/>
                        <a:ea typeface="Cambria Math" panose="02040503050406030204" pitchFamily="18" charset="0"/>
                      </a:rPr>
                      <m:t>±</m:t>
                    </m:r>
                    <m:r>
                      <a:rPr lang="en-GB" sz="1600" b="1" i="1">
                        <a:solidFill>
                          <a:srgbClr val="C00000"/>
                        </a:solidFill>
                        <a:latin typeface="Cambria Math" panose="02040503050406030204" pitchFamily="18" charset="0"/>
                        <a:ea typeface="Cambria Math" panose="02040503050406030204" pitchFamily="18" charset="0"/>
                      </a:rPr>
                      <m:t>𝟐</m:t>
                    </m:r>
                  </m:oMath>
                </a14:m>
                <a:r>
                  <a:rPr lang="en-US" sz="1600" b="1" dirty="0">
                    <a:solidFill>
                      <a:srgbClr val="C00000"/>
                    </a:solidFill>
                    <a:latin typeface="Helvetica" pitchFamily="2" charset="0"/>
                  </a:rPr>
                  <a:t> </a:t>
                </a:r>
                <a:r>
                  <a:rPr lang="en-GB" sz="1600" dirty="0">
                    <a:latin typeface="Helvetica" pitchFamily="2" charset="0"/>
                  </a:rPr>
                  <a:t>beams </a:t>
                </a:r>
                <a:r>
                  <a:rPr lang="en-US" sz="1600" dirty="0">
                    <a:latin typeface="Helvetica" pitchFamily="2" charset="0"/>
                  </a:rPr>
                  <a:t>in both elevation and azimuth dimensions are searched. </a:t>
                </a:r>
                <a:r>
                  <a:rPr lang="en-US" sz="1600" dirty="0">
                    <a:latin typeface="Helvetica" pitchFamily="2" charset="0"/>
                    <a:sym typeface="Wingdings" pitchFamily="2" charset="2"/>
                  </a:rPr>
                  <a:t> </a:t>
                </a:r>
                <a:r>
                  <a:rPr lang="en-US" sz="1600" b="1" dirty="0">
                    <a:solidFill>
                      <a:srgbClr val="C00000"/>
                    </a:solidFill>
                    <a:latin typeface="Helvetica" pitchFamily="2" charset="0"/>
                    <a:sym typeface="Wingdings" pitchFamily="2" charset="2"/>
                  </a:rPr>
                  <a:t>25</a:t>
                </a:r>
                <a:r>
                  <a:rPr lang="en-US" sz="1600" dirty="0">
                    <a:latin typeface="Helvetica" pitchFamily="2" charset="0"/>
                    <a:sym typeface="Wingdings" pitchFamily="2" charset="2"/>
                  </a:rPr>
                  <a:t> beams in total.</a:t>
                </a:r>
              </a:p>
              <a:p>
                <a:pPr marL="285750" indent="-285750">
                  <a:lnSpc>
                    <a:spcPct val="110000"/>
                  </a:lnSpc>
                  <a:buFont typeface="Wingdings" pitchFamily="2" charset="2"/>
                  <a:buChar char="q"/>
                </a:pPr>
                <a:r>
                  <a:rPr lang="en-US" sz="1800" dirty="0">
                    <a:latin typeface="Helvetica" pitchFamily="2" charset="0"/>
                    <a:sym typeface="Wingdings" pitchFamily="2" charset="2"/>
                  </a:rPr>
                  <a:t>Support spatial multiplexing.</a:t>
                </a:r>
                <a:endParaRPr lang="en-US" sz="1800" dirty="0">
                  <a:latin typeface="Helvetica" pitchFamily="2" charset="0"/>
                </a:endParaRPr>
              </a:p>
            </p:txBody>
          </p:sp>
        </mc:Choice>
        <mc:Fallback xmlns="">
          <p:sp>
            <p:nvSpPr>
              <p:cNvPr id="10" name="Content Placeholder 9">
                <a:extLst>
                  <a:ext uri="{FF2B5EF4-FFF2-40B4-BE49-F238E27FC236}">
                    <a16:creationId xmlns:a16="http://schemas.microsoft.com/office/drawing/2014/main" id="{04A1FF1A-B9E9-8A4A-A775-28B5CB2648DA}"/>
                  </a:ext>
                </a:extLst>
              </p:cNvPr>
              <p:cNvSpPr>
                <a:spLocks noGrp="1" noRot="1" noChangeAspect="1" noMove="1" noResize="1" noEditPoints="1" noAdjustHandles="1" noChangeArrowheads="1" noChangeShapeType="1" noTextEdit="1"/>
              </p:cNvSpPr>
              <p:nvPr>
                <p:ph idx="1"/>
              </p:nvPr>
            </p:nvSpPr>
            <p:spPr>
              <a:xfrm>
                <a:off x="563026" y="1876482"/>
                <a:ext cx="6237677" cy="4040200"/>
              </a:xfrm>
              <a:blipFill>
                <a:blip r:embed="rId3"/>
                <a:stretch>
                  <a:fillRect l="-586" t="-1508" r="-684"/>
                </a:stretch>
              </a:blipFill>
            </p:spPr>
            <p:txBody>
              <a:bodyPr/>
              <a:lstStyle/>
              <a:p>
                <a:r>
                  <a:rPr lang="en-GB">
                    <a:noFill/>
                  </a:rPr>
                  <a:t> </a:t>
                </a:r>
              </a:p>
            </p:txBody>
          </p:sp>
        </mc:Fallback>
      </mc:AlternateContent>
      <p:sp>
        <p:nvSpPr>
          <p:cNvPr id="47" name="TextBox 46">
            <a:extLst>
              <a:ext uri="{FF2B5EF4-FFF2-40B4-BE49-F238E27FC236}">
                <a16:creationId xmlns:a16="http://schemas.microsoft.com/office/drawing/2014/main" id="{9B08D1BB-2CD8-2847-A02C-08F448C3E959}"/>
              </a:ext>
            </a:extLst>
          </p:cNvPr>
          <p:cNvSpPr txBox="1"/>
          <p:nvPr/>
        </p:nvSpPr>
        <p:spPr>
          <a:xfrm>
            <a:off x="1554192" y="6097501"/>
            <a:ext cx="9222328" cy="253916"/>
          </a:xfrm>
          <a:prstGeom prst="rect">
            <a:avLst/>
          </a:prstGeom>
          <a:noFill/>
        </p:spPr>
        <p:txBody>
          <a:bodyPr wrap="square" rtlCol="0">
            <a:spAutoFit/>
          </a:bodyPr>
          <a:lstStyle/>
          <a:p>
            <a:r>
              <a:rPr lang="en-GB" sz="1050" dirty="0" smtClean="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[7] Source: Narengerile et. Al, </a:t>
            </a:r>
            <a:r>
              <a:rPr lang="en-GB" sz="105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“Low- complexity beam training for tracking spatially consistent </a:t>
            </a:r>
            <a:r>
              <a:rPr lang="en-GB" sz="1050" dirty="0" err="1">
                <a:solidFill>
                  <a:schemeClr val="tx1"/>
                </a:solidFill>
                <a:latin typeface="Helvetica Neue" panose="02000503000000020004" pitchFamily="2" charset="0"/>
                <a:ea typeface="Helvetica Neue" panose="02000503000000020004" pitchFamily="2" charset="0"/>
                <a:cs typeface="Helvetica Neue" panose="02000503000000020004" pitchFamily="2" charset="0"/>
              </a:rPr>
              <a:t>millimeter</a:t>
            </a:r>
            <a:r>
              <a:rPr lang="en-GB" sz="105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wave channels,” </a:t>
            </a:r>
            <a:r>
              <a:rPr lang="en-GB" sz="1050" i="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in Proc. IEEE PIMRC</a:t>
            </a:r>
            <a:r>
              <a:rPr lang="en-GB" sz="105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2020. </a:t>
            </a:r>
          </a:p>
        </p:txBody>
      </p:sp>
      <p:grpSp>
        <p:nvGrpSpPr>
          <p:cNvPr id="48" name="Group 47">
            <a:extLst>
              <a:ext uri="{FF2B5EF4-FFF2-40B4-BE49-F238E27FC236}">
                <a16:creationId xmlns:a16="http://schemas.microsoft.com/office/drawing/2014/main" id="{51D10112-04BF-994F-8A29-F49D499BC7B7}"/>
              </a:ext>
            </a:extLst>
          </p:cNvPr>
          <p:cNvGrpSpPr/>
          <p:nvPr/>
        </p:nvGrpSpPr>
        <p:grpSpPr>
          <a:xfrm>
            <a:off x="7046118" y="3395646"/>
            <a:ext cx="4577131" cy="2521036"/>
            <a:chOff x="309001" y="851369"/>
            <a:chExt cx="5665856" cy="3278984"/>
          </a:xfrm>
        </p:grpSpPr>
        <p:pic>
          <p:nvPicPr>
            <p:cNvPr id="49" name="Picture 48" descr="Chart&#10;&#10;Description automatically generated">
              <a:extLst>
                <a:ext uri="{FF2B5EF4-FFF2-40B4-BE49-F238E27FC236}">
                  <a16:creationId xmlns:a16="http://schemas.microsoft.com/office/drawing/2014/main" id="{8F9515E3-694E-8241-B63B-7B9F841ACC2A}"/>
                </a:ext>
              </a:extLst>
            </p:cNvPr>
            <p:cNvPicPr>
              <a:picLocks noChangeAspect="1"/>
            </p:cNvPicPr>
            <p:nvPr/>
          </p:nvPicPr>
          <p:blipFill rotWithShape="1">
            <a:blip r:embed="rId4"/>
            <a:srcRect t="7421"/>
            <a:stretch/>
          </p:blipFill>
          <p:spPr>
            <a:xfrm>
              <a:off x="3246173" y="851369"/>
              <a:ext cx="2728684" cy="2871791"/>
            </a:xfrm>
            <a:prstGeom prst="rect">
              <a:avLst/>
            </a:prstGeom>
          </p:spPr>
        </p:pic>
        <p:pic>
          <p:nvPicPr>
            <p:cNvPr id="50" name="Picture 49" descr="A picture containing game&#10;&#10;Description automatically generated">
              <a:extLst>
                <a:ext uri="{FF2B5EF4-FFF2-40B4-BE49-F238E27FC236}">
                  <a16:creationId xmlns:a16="http://schemas.microsoft.com/office/drawing/2014/main" id="{7B16CAA6-2296-0F46-9CB9-7F0E7F1AB268}"/>
                </a:ext>
              </a:extLst>
            </p:cNvPr>
            <p:cNvPicPr>
              <a:picLocks noChangeAspect="1"/>
            </p:cNvPicPr>
            <p:nvPr/>
          </p:nvPicPr>
          <p:blipFill rotWithShape="1">
            <a:blip r:embed="rId5"/>
            <a:srcRect t="7200"/>
            <a:stretch/>
          </p:blipFill>
          <p:spPr>
            <a:xfrm>
              <a:off x="309001" y="851369"/>
              <a:ext cx="2728684" cy="2845653"/>
            </a:xfrm>
            <a:prstGeom prst="rect">
              <a:avLst/>
            </a:prstGeom>
          </p:spPr>
        </p:pic>
        <p:sp>
          <p:nvSpPr>
            <p:cNvPr id="51" name="TextBox 50">
              <a:extLst>
                <a:ext uri="{FF2B5EF4-FFF2-40B4-BE49-F238E27FC236}">
                  <a16:creationId xmlns:a16="http://schemas.microsoft.com/office/drawing/2014/main" id="{136188B5-4538-134C-8C03-9661C24C2C79}"/>
                </a:ext>
              </a:extLst>
            </p:cNvPr>
            <p:cNvSpPr txBox="1"/>
            <p:nvPr/>
          </p:nvSpPr>
          <p:spPr>
            <a:xfrm>
              <a:off x="1082823" y="3697022"/>
              <a:ext cx="1859559" cy="433331"/>
            </a:xfrm>
            <a:prstGeom prst="rect">
              <a:avLst/>
            </a:prstGeom>
            <a:noFill/>
          </p:spPr>
          <p:txBody>
            <a:bodyPr wrap="none" rtlCol="0">
              <a:normAutofit/>
            </a:bodyPr>
            <a:lstStyle/>
            <a:p>
              <a:pPr algn="ctr">
                <a:lnSpc>
                  <a:spcPct val="90000"/>
                </a:lnSpc>
                <a:spcAft>
                  <a:spcPts val="600"/>
                </a:spcAft>
              </a:pPr>
              <a:r>
                <a:rPr lang="en-US" sz="1600" b="1" dirty="0">
                  <a:latin typeface="Helvetica Neue" panose="02000503000000020004" pitchFamily="2" charset="0"/>
                  <a:ea typeface="Helvetica Neue" panose="02000503000000020004" pitchFamily="2" charset="0"/>
                  <a:cs typeface="Helvetica Neue" panose="02000503000000020004" pitchFamily="2" charset="0"/>
                </a:rPr>
                <a:t>Local Search 1</a:t>
              </a:r>
            </a:p>
          </p:txBody>
        </p:sp>
        <p:sp>
          <p:nvSpPr>
            <p:cNvPr id="52" name="TextBox 51">
              <a:extLst>
                <a:ext uri="{FF2B5EF4-FFF2-40B4-BE49-F238E27FC236}">
                  <a16:creationId xmlns:a16="http://schemas.microsoft.com/office/drawing/2014/main" id="{945DF27A-4442-8D48-9299-317554895D4F}"/>
                </a:ext>
              </a:extLst>
            </p:cNvPr>
            <p:cNvSpPr txBox="1"/>
            <p:nvPr/>
          </p:nvSpPr>
          <p:spPr>
            <a:xfrm>
              <a:off x="3973229" y="3697021"/>
              <a:ext cx="1859559" cy="433330"/>
            </a:xfrm>
            <a:prstGeom prst="rect">
              <a:avLst/>
            </a:prstGeom>
            <a:noFill/>
          </p:spPr>
          <p:txBody>
            <a:bodyPr wrap="none" rtlCol="0">
              <a:normAutofit/>
            </a:bodyPr>
            <a:lstStyle/>
            <a:p>
              <a:pPr algn="ctr">
                <a:lnSpc>
                  <a:spcPct val="90000"/>
                </a:lnSpc>
                <a:spcAft>
                  <a:spcPts val="600"/>
                </a:spcAft>
              </a:pPr>
              <a:r>
                <a:rPr lang="en-US" sz="1600" b="1" dirty="0">
                  <a:latin typeface="Helvetica Neue" panose="02000503000000020004" pitchFamily="2" charset="0"/>
                  <a:ea typeface="Helvetica Neue" panose="02000503000000020004" pitchFamily="2" charset="0"/>
                  <a:cs typeface="Helvetica Neue" panose="02000503000000020004" pitchFamily="2" charset="0"/>
                </a:rPr>
                <a:t>Local Search 2</a:t>
              </a:r>
            </a:p>
          </p:txBody>
        </p:sp>
      </p:grpSp>
      <p:graphicFrame>
        <p:nvGraphicFramePr>
          <p:cNvPr id="53" name="Table 52">
            <a:extLst>
              <a:ext uri="{FF2B5EF4-FFF2-40B4-BE49-F238E27FC236}">
                <a16:creationId xmlns:a16="http://schemas.microsoft.com/office/drawing/2014/main" id="{32506C04-1106-0A40-9E3F-A335A4B7DDDC}"/>
              </a:ext>
            </a:extLst>
          </p:cNvPr>
          <p:cNvGraphicFramePr>
            <a:graphicFrameLocks noGrp="1"/>
          </p:cNvGraphicFramePr>
          <p:nvPr>
            <p:extLst/>
          </p:nvPr>
        </p:nvGraphicFramePr>
        <p:xfrm>
          <a:off x="7453813" y="2142707"/>
          <a:ext cx="4067141" cy="1097280"/>
        </p:xfrm>
        <a:graphic>
          <a:graphicData uri="http://schemas.openxmlformats.org/drawingml/2006/table">
            <a:tbl>
              <a:tblPr firstRow="1" bandRow="1"/>
              <a:tblGrid>
                <a:gridCol w="2100329">
                  <a:extLst>
                    <a:ext uri="{9D8B030D-6E8A-4147-A177-3AD203B41FA5}">
                      <a16:colId xmlns:a16="http://schemas.microsoft.com/office/drawing/2014/main" val="1760905493"/>
                    </a:ext>
                  </a:extLst>
                </a:gridCol>
                <a:gridCol w="1036898">
                  <a:extLst>
                    <a:ext uri="{9D8B030D-6E8A-4147-A177-3AD203B41FA5}">
                      <a16:colId xmlns:a16="http://schemas.microsoft.com/office/drawing/2014/main" val="3269532106"/>
                    </a:ext>
                  </a:extLst>
                </a:gridCol>
                <a:gridCol w="929914">
                  <a:extLst>
                    <a:ext uri="{9D8B030D-6E8A-4147-A177-3AD203B41FA5}">
                      <a16:colId xmlns:a16="http://schemas.microsoft.com/office/drawing/2014/main" val="3991897019"/>
                    </a:ext>
                  </a:extLst>
                </a:gridCol>
              </a:tblGrid>
              <a:tr h="228124">
                <a:tc>
                  <a:txBody>
                    <a:bodyPr/>
                    <a:lstStyle/>
                    <a:p>
                      <a:pPr algn="ctr"/>
                      <a:r>
                        <a:rPr lang="en-US" sz="1200" dirty="0">
                          <a:latin typeface="Helvetica" pitchFamily="2" charset="0"/>
                        </a:rPr>
                        <a:t>Beam Index</a:t>
                      </a:r>
                    </a:p>
                  </a:txBody>
                  <a:tcPr anchor="ctr"/>
                </a:tc>
                <a:tc>
                  <a:txBody>
                    <a:bodyPr/>
                    <a:lstStyle/>
                    <a:p>
                      <a:pPr algn="ctr"/>
                      <a:r>
                        <a:rPr lang="en-US" sz="1200" dirty="0">
                          <a:latin typeface="Helvetica" pitchFamily="2" charset="0"/>
                        </a:rPr>
                        <a:t>BS</a:t>
                      </a:r>
                    </a:p>
                  </a:txBody>
                  <a:tcPr anchor="ctr"/>
                </a:tc>
                <a:tc>
                  <a:txBody>
                    <a:bodyPr/>
                    <a:lstStyle/>
                    <a:p>
                      <a:pPr algn="ctr"/>
                      <a:r>
                        <a:rPr lang="en-US" sz="1200" dirty="0">
                          <a:latin typeface="Helvetica" pitchFamily="2" charset="0"/>
                        </a:rPr>
                        <a:t>UE</a:t>
                      </a:r>
                    </a:p>
                  </a:txBody>
                  <a:tcPr anchor="ctr"/>
                </a:tc>
                <a:extLst>
                  <a:ext uri="{0D108BD9-81ED-4DB2-BD59-A6C34878D82A}">
                    <a16:rowId xmlns:a16="http://schemas.microsoft.com/office/drawing/2014/main" val="1281170497"/>
                  </a:ext>
                </a:extLst>
              </a:tr>
              <a:tr h="228124">
                <a:tc>
                  <a:txBody>
                    <a:bodyPr/>
                    <a:lstStyle/>
                    <a:p>
                      <a:pPr algn="ctr"/>
                      <a:r>
                        <a:rPr lang="en-US" sz="1200" dirty="0">
                          <a:latin typeface="Helvetica" pitchFamily="2" charset="0"/>
                        </a:rPr>
                        <a:t>Three-Dimensional Beam</a:t>
                      </a:r>
                    </a:p>
                  </a:txBody>
                  <a:tcPr anchor="ctr"/>
                </a:tc>
                <a:tc>
                  <a:txBody>
                    <a:bodyPr/>
                    <a:lstStyle/>
                    <a:p>
                      <a:pPr algn="ctr"/>
                      <a:r>
                        <a:rPr lang="en-US" sz="1200" dirty="0">
                          <a:latin typeface="Helvetica" pitchFamily="2" charset="0"/>
                        </a:rPr>
                        <a:t>43</a:t>
                      </a:r>
                    </a:p>
                  </a:txBody>
                  <a:tcPr anchor="ctr"/>
                </a:tc>
                <a:tc>
                  <a:txBody>
                    <a:bodyPr/>
                    <a:lstStyle/>
                    <a:p>
                      <a:pPr algn="ctr"/>
                      <a:r>
                        <a:rPr lang="en-US" sz="1200" dirty="0">
                          <a:latin typeface="Helvetica" pitchFamily="2" charset="0"/>
                        </a:rPr>
                        <a:t>29</a:t>
                      </a:r>
                    </a:p>
                  </a:txBody>
                  <a:tcPr anchor="ctr"/>
                </a:tc>
                <a:extLst>
                  <a:ext uri="{0D108BD9-81ED-4DB2-BD59-A6C34878D82A}">
                    <a16:rowId xmlns:a16="http://schemas.microsoft.com/office/drawing/2014/main" val="1839217865"/>
                  </a:ext>
                </a:extLst>
              </a:tr>
              <a:tr h="228124">
                <a:tc>
                  <a:txBody>
                    <a:bodyPr/>
                    <a:lstStyle/>
                    <a:p>
                      <a:pPr algn="ctr"/>
                      <a:r>
                        <a:rPr lang="en-US" sz="1200" dirty="0">
                          <a:latin typeface="Helvetica" pitchFamily="2" charset="0"/>
                        </a:rPr>
                        <a:t>Elevation Beam</a:t>
                      </a:r>
                    </a:p>
                  </a:txBody>
                  <a:tcPr anchor="ctr"/>
                </a:tc>
                <a:tc>
                  <a:txBody>
                    <a:bodyPr/>
                    <a:lstStyle/>
                    <a:p>
                      <a:pPr algn="ctr"/>
                      <a:r>
                        <a:rPr lang="en-US" sz="1200" dirty="0">
                          <a:latin typeface="Helvetica" pitchFamily="2" charset="0"/>
                        </a:rPr>
                        <a:t>6</a:t>
                      </a:r>
                    </a:p>
                  </a:txBody>
                  <a:tcPr anchor="ctr"/>
                </a:tc>
                <a:tc>
                  <a:txBody>
                    <a:bodyPr/>
                    <a:lstStyle/>
                    <a:p>
                      <a:pPr algn="ctr"/>
                      <a:r>
                        <a:rPr lang="en-US" sz="1200" dirty="0">
                          <a:latin typeface="Helvetica" pitchFamily="2" charset="0"/>
                        </a:rPr>
                        <a:t>4</a:t>
                      </a:r>
                    </a:p>
                  </a:txBody>
                  <a:tcPr anchor="ctr"/>
                </a:tc>
                <a:extLst>
                  <a:ext uri="{0D108BD9-81ED-4DB2-BD59-A6C34878D82A}">
                    <a16:rowId xmlns:a16="http://schemas.microsoft.com/office/drawing/2014/main" val="2707448004"/>
                  </a:ext>
                </a:extLst>
              </a:tr>
              <a:tr h="228124">
                <a:tc>
                  <a:txBody>
                    <a:bodyPr/>
                    <a:lstStyle/>
                    <a:p>
                      <a:pPr algn="ctr"/>
                      <a:r>
                        <a:rPr lang="en-US" sz="1200" dirty="0">
                          <a:latin typeface="Helvetica" pitchFamily="2" charset="0"/>
                        </a:rPr>
                        <a:t>Azimuth Beam</a:t>
                      </a:r>
                    </a:p>
                  </a:txBody>
                  <a:tcPr anchor="ctr"/>
                </a:tc>
                <a:tc>
                  <a:txBody>
                    <a:bodyPr/>
                    <a:lstStyle/>
                    <a:p>
                      <a:pPr algn="ctr"/>
                      <a:r>
                        <a:rPr lang="en-US" sz="1200" dirty="0">
                          <a:latin typeface="Helvetica" pitchFamily="2" charset="0"/>
                        </a:rPr>
                        <a:t>3</a:t>
                      </a:r>
                    </a:p>
                  </a:txBody>
                  <a:tcPr anchor="ctr"/>
                </a:tc>
                <a:tc>
                  <a:txBody>
                    <a:bodyPr/>
                    <a:lstStyle/>
                    <a:p>
                      <a:pPr algn="ctr"/>
                      <a:r>
                        <a:rPr lang="en-US" sz="1200" dirty="0">
                          <a:latin typeface="Helvetica" pitchFamily="2" charset="0"/>
                        </a:rPr>
                        <a:t>5</a:t>
                      </a:r>
                    </a:p>
                  </a:txBody>
                  <a:tcPr anchor="ctr"/>
                </a:tc>
                <a:extLst>
                  <a:ext uri="{0D108BD9-81ED-4DB2-BD59-A6C34878D82A}">
                    <a16:rowId xmlns:a16="http://schemas.microsoft.com/office/drawing/2014/main" val="470319454"/>
                  </a:ext>
                </a:extLst>
              </a:tr>
            </a:tbl>
          </a:graphicData>
        </a:graphic>
      </p:graphicFrame>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553FCE2B-E963-CA4C-9C52-FC02EC15A9ED}"/>
                  </a:ext>
                </a:extLst>
              </p:cNvPr>
              <p:cNvSpPr txBox="1"/>
              <p:nvPr/>
            </p:nvSpPr>
            <p:spPr>
              <a:xfrm>
                <a:off x="7605744" y="1822547"/>
                <a:ext cx="3887218" cy="307777"/>
              </a:xfrm>
              <a:prstGeom prst="rect">
                <a:avLst/>
              </a:prstGeom>
              <a:noFill/>
            </p:spPr>
            <p:txBody>
              <a:bodyPr wrap="none" rtlCol="0">
                <a:spAutoFit/>
              </a:bodyPr>
              <a:lstStyle/>
              <a:p>
                <a:r>
                  <a:rPr lang="en-US" sz="1400" b="1" dirty="0">
                    <a:latin typeface="Helvetica Neue" panose="02000503000000020004" pitchFamily="2" charset="0"/>
                    <a:ea typeface="Helvetica Neue" panose="02000503000000020004" pitchFamily="2" charset="0"/>
                    <a:cs typeface="Helvetica Neue" panose="02000503000000020004" pitchFamily="2" charset="0"/>
                  </a:rPr>
                  <a:t>Beam Selection Information at Time </a:t>
                </a:r>
                <a14:m>
                  <m:oMath xmlns:m="http://schemas.openxmlformats.org/officeDocument/2006/math">
                    <m:r>
                      <a:rPr lang="en-GB" sz="1400" b="1" i="1">
                        <a:latin typeface="Cambria Math" panose="02040503050406030204" pitchFamily="18" charset="0"/>
                      </a:rPr>
                      <m:t>(</m:t>
                    </m:r>
                    <m:r>
                      <a:rPr lang="en-GB" sz="1400" b="1" i="1">
                        <a:latin typeface="Cambria Math" panose="02040503050406030204" pitchFamily="18" charset="0"/>
                      </a:rPr>
                      <m:t>𝒕</m:t>
                    </m:r>
                    <m:r>
                      <a:rPr lang="en-GB" sz="1400" b="1" i="1">
                        <a:latin typeface="Cambria Math" panose="02040503050406030204" pitchFamily="18" charset="0"/>
                      </a:rPr>
                      <m:t>−</m:t>
                    </m:r>
                    <m:r>
                      <a:rPr lang="en-GB" sz="1400" b="1" i="1">
                        <a:latin typeface="Cambria Math" panose="02040503050406030204" pitchFamily="18" charset="0"/>
                      </a:rPr>
                      <m:t>𝟏</m:t>
                    </m:r>
                    <m:r>
                      <a:rPr lang="en-GB" sz="1400" b="1" i="1">
                        <a:latin typeface="Cambria Math" panose="02040503050406030204" pitchFamily="18" charset="0"/>
                      </a:rPr>
                      <m:t>)</m:t>
                    </m:r>
                  </m:oMath>
                </a14:m>
                <a:r>
                  <a:rPr lang="en-US" sz="1400" b="1" dirty="0">
                    <a:latin typeface="Helvetica Neue" panose="02000503000000020004" pitchFamily="2" charset="0"/>
                    <a:ea typeface="Helvetica Neue" panose="02000503000000020004" pitchFamily="2" charset="0"/>
                    <a:cs typeface="Helvetica Neue" panose="02000503000000020004" pitchFamily="2" charset="0"/>
                  </a:rPr>
                  <a:t> </a:t>
                </a:r>
              </a:p>
            </p:txBody>
          </p:sp>
        </mc:Choice>
        <mc:Fallback xmlns="">
          <p:sp>
            <p:nvSpPr>
              <p:cNvPr id="54" name="TextBox 53">
                <a:extLst>
                  <a:ext uri="{FF2B5EF4-FFF2-40B4-BE49-F238E27FC236}">
                    <a16:creationId xmlns:a16="http://schemas.microsoft.com/office/drawing/2014/main" id="{553FCE2B-E963-CA4C-9C52-FC02EC15A9ED}"/>
                  </a:ext>
                </a:extLst>
              </p:cNvPr>
              <p:cNvSpPr txBox="1">
                <a:spLocks noRot="1" noChangeAspect="1" noMove="1" noResize="1" noEditPoints="1" noAdjustHandles="1" noChangeArrowheads="1" noChangeShapeType="1" noTextEdit="1"/>
              </p:cNvSpPr>
              <p:nvPr/>
            </p:nvSpPr>
            <p:spPr>
              <a:xfrm>
                <a:off x="7605744" y="1822547"/>
                <a:ext cx="3887218" cy="307777"/>
              </a:xfrm>
              <a:prstGeom prst="rect">
                <a:avLst/>
              </a:prstGeom>
              <a:blipFill>
                <a:blip r:embed="rId7"/>
                <a:stretch>
                  <a:fillRect l="-654" t="-4000" b="-20000"/>
                </a:stretch>
              </a:blipFill>
            </p:spPr>
            <p:txBody>
              <a:bodyPr/>
              <a:lstStyle/>
              <a:p>
                <a:r>
                  <a:rPr lang="en-US">
                    <a:noFill/>
                  </a:rPr>
                  <a:t> </a:t>
                </a:r>
              </a:p>
            </p:txBody>
          </p:sp>
        </mc:Fallback>
      </mc:AlternateContent>
      <p:sp>
        <p:nvSpPr>
          <p:cNvPr id="12" name="Rectangle 11">
            <a:extLst>
              <a:ext uri="{FF2B5EF4-FFF2-40B4-BE49-F238E27FC236}">
                <a16:creationId xmlns:a16="http://schemas.microsoft.com/office/drawing/2014/main" id="{C752D24F-A881-CA47-AED0-4F879D721A5B}"/>
              </a:ext>
            </a:extLst>
          </p:cNvPr>
          <p:cNvSpPr/>
          <p:nvPr/>
        </p:nvSpPr>
        <p:spPr>
          <a:xfrm>
            <a:off x="9549353" y="2142706"/>
            <a:ext cx="1036948" cy="1081261"/>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3">
            <a:extLst>
              <a:ext uri="{FF2B5EF4-FFF2-40B4-BE49-F238E27FC236}">
                <a16:creationId xmlns:a16="http://schemas.microsoft.com/office/drawing/2014/main" id="{D6FA57F1-7D32-4ECD-84CE-569DC6579C2E}"/>
              </a:ext>
            </a:extLst>
          </p:cNvPr>
          <p:cNvSpPr>
            <a:spLocks noGrp="1"/>
          </p:cNvSpPr>
          <p:nvPr>
            <p:ph type="sldNum" sz="quarter" idx="12"/>
          </p:nvPr>
        </p:nvSpPr>
        <p:spPr>
          <a:xfrm>
            <a:off x="8610600" y="6356350"/>
            <a:ext cx="2743200" cy="365125"/>
          </a:xfrm>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723900" algn="l"/>
                <a:tab pos="1447800" algn="l"/>
              </a:tabLst>
              <a:defRPr>
                <a:solidFill>
                  <a:schemeClr val="bg1"/>
                </a:solidFill>
                <a:latin typeface="Arial" panose="020B0604020202020204" pitchFamily="34" charset="0"/>
                <a:cs typeface="DejaVu Sans" charset="0"/>
              </a:defRPr>
            </a:lvl1pPr>
            <a:lvl2pPr>
              <a:tabLst>
                <a:tab pos="723900" algn="l"/>
                <a:tab pos="1447800" algn="l"/>
              </a:tabLst>
              <a:defRPr>
                <a:solidFill>
                  <a:schemeClr val="bg1"/>
                </a:solidFill>
                <a:latin typeface="Arial" panose="020B0604020202020204" pitchFamily="34" charset="0"/>
                <a:cs typeface="DejaVu Sans" charset="0"/>
              </a:defRPr>
            </a:lvl2pPr>
            <a:lvl3pPr>
              <a:tabLst>
                <a:tab pos="723900" algn="l"/>
                <a:tab pos="1447800" algn="l"/>
              </a:tabLst>
              <a:defRPr>
                <a:solidFill>
                  <a:schemeClr val="bg1"/>
                </a:solidFill>
                <a:latin typeface="Arial" panose="020B0604020202020204" pitchFamily="34" charset="0"/>
                <a:cs typeface="DejaVu Sans" charset="0"/>
              </a:defRPr>
            </a:lvl3pPr>
            <a:lvl4pPr>
              <a:tabLst>
                <a:tab pos="723900" algn="l"/>
                <a:tab pos="1447800" algn="l"/>
              </a:tabLst>
              <a:defRPr>
                <a:solidFill>
                  <a:schemeClr val="bg1"/>
                </a:solidFill>
                <a:latin typeface="Arial" panose="020B0604020202020204" pitchFamily="34" charset="0"/>
                <a:cs typeface="DejaVu Sans" charset="0"/>
              </a:defRPr>
            </a:lvl4pPr>
            <a:lvl5pPr>
              <a:tabLst>
                <a:tab pos="723900" algn="l"/>
                <a:tab pos="1447800" algn="l"/>
              </a:tabLst>
              <a:defRPr>
                <a:solidFill>
                  <a:schemeClr val="bg1"/>
                </a:solidFill>
                <a:latin typeface="Arial" panose="020B0604020202020204" pitchFamily="34" charset="0"/>
                <a:cs typeface="DejaVu Sans" charset="0"/>
              </a:defRPr>
            </a:lvl5pPr>
            <a:lvl6pPr marL="25146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6pPr>
            <a:lvl7pPr marL="29718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7pPr>
            <a:lvl8pPr marL="34290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8pPr>
            <a:lvl9pPr marL="38862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9pPr>
          </a:lstStyle>
          <a:p>
            <a:fld id="{93168370-D4B1-4095-80D6-4F38897A27DB}" type="slidenum">
              <a:rPr lang="en-GB" altLang="en-US" smtClean="0">
                <a:solidFill>
                  <a:srgbClr val="000000"/>
                </a:solidFill>
                <a:latin typeface="Gill Sans MT" panose="020B0502020104020203" pitchFamily="34" charset="0"/>
                <a:cs typeface="Arial" panose="020B0604020202020204" pitchFamily="34" charset="0"/>
              </a:rPr>
              <a:pPr/>
              <a:t>24</a:t>
            </a:fld>
            <a:endParaRPr lang="en-GB" altLang="en-US">
              <a:solidFill>
                <a:srgbClr val="000000"/>
              </a:solidFill>
              <a:latin typeface="Gill Sans MT" panose="020B0502020104020203" pitchFamily="34" charset="0"/>
              <a:cs typeface="Arial" panose="020B0604020202020204" pitchFamily="34" charset="0"/>
            </a:endParaRPr>
          </a:p>
        </p:txBody>
      </p:sp>
      <p:sp>
        <p:nvSpPr>
          <p:cNvPr id="15" name="Text Box 2">
            <a:extLst>
              <a:ext uri="{FF2B5EF4-FFF2-40B4-BE49-F238E27FC236}">
                <a16:creationId xmlns:a16="http://schemas.microsoft.com/office/drawing/2014/main" id="{B49A9692-FBED-46EC-AE2D-502336F77437}"/>
              </a:ext>
            </a:extLst>
          </p:cNvPr>
          <p:cNvSpPr txBox="1">
            <a:spLocks noChangeArrowheads="1"/>
          </p:cNvSpPr>
          <p:nvPr/>
        </p:nvSpPr>
        <p:spPr bwMode="auto">
          <a:xfrm>
            <a:off x="885687" y="268301"/>
            <a:ext cx="82296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Gill Sans MT" panose="020B0502020104020203" pitchFamily="34" charset="0"/>
                <a:cs typeface="DejaVu Sans" charset="0"/>
              </a:defRPr>
            </a:lvl1pPr>
            <a:lvl2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464653"/>
                </a:solidFill>
                <a:latin typeface="Gill Sans MT" panose="020B0502020104020203" pitchFamily="34" charset="0"/>
                <a:cs typeface="DejaVu Sans" charset="0"/>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ill Sans MT" panose="020B0502020104020203" pitchFamily="34" charset="0"/>
                <a:cs typeface="DejaVu Sans" charset="0"/>
              </a:defRPr>
            </a:lvl3pPr>
            <a:lvl4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Gill Sans MT" panose="020B0502020104020203" pitchFamily="34" charset="0"/>
                <a:cs typeface="DejaVu Sans" charset="0"/>
              </a:defRPr>
            </a:lvl4pPr>
            <a:lvl5pPr>
              <a:spcBef>
                <a:spcPts val="3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5pPr>
            <a:lvl6pPr marL="25146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6pPr>
            <a:lvl7pPr marL="29718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7pPr>
            <a:lvl8pPr marL="34290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8pPr>
            <a:lvl9pPr marL="38862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9pPr>
          </a:lstStyle>
          <a:p>
            <a:pPr eaLnBrk="1" hangingPunct="1">
              <a:spcBef>
                <a:spcPct val="0"/>
              </a:spcBef>
              <a:buClrTx/>
              <a:buFontTx/>
              <a:buNone/>
            </a:pPr>
            <a:r>
              <a:rPr lang="en-GB" altLang="en-US" sz="3200" dirty="0" smtClean="0">
                <a:solidFill>
                  <a:srgbClr val="464653"/>
                </a:solidFill>
                <a:latin typeface="Bookman Old Style" panose="02050604050505020204" pitchFamily="18" charset="0"/>
              </a:rPr>
              <a:t>Beam Training Methods</a:t>
            </a:r>
            <a:endParaRPr lang="en-GB" altLang="en-US" sz="3200" b="1" dirty="0">
              <a:solidFill>
                <a:srgbClr val="464653"/>
              </a:solidFill>
              <a:latin typeface="Bookman Old Style" panose="02050604050505020204" pitchFamily="18" charset="0"/>
            </a:endParaRPr>
          </a:p>
        </p:txBody>
      </p:sp>
      <p:pic>
        <p:nvPicPr>
          <p:cNvPr id="16" name="Picture 4">
            <a:extLst>
              <a:ext uri="{FF2B5EF4-FFF2-40B4-BE49-F238E27FC236}">
                <a16:creationId xmlns:a16="http://schemas.microsoft.com/office/drawing/2014/main" id="{E86CE5F8-9C80-4E8F-9DD0-54EEDEFA03E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78319" y="98425"/>
            <a:ext cx="922337" cy="927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extBox 3"/>
          <p:cNvSpPr txBox="1"/>
          <p:nvPr/>
        </p:nvSpPr>
        <p:spPr>
          <a:xfrm>
            <a:off x="7320136" y="5603613"/>
            <a:ext cx="1930335" cy="369332"/>
          </a:xfrm>
          <a:prstGeom prst="rect">
            <a:avLst/>
          </a:prstGeom>
          <a:noFill/>
        </p:spPr>
        <p:txBody>
          <a:bodyPr wrap="square" rtlCol="0">
            <a:spAutoFit/>
          </a:bodyPr>
          <a:lstStyle/>
          <a:p>
            <a:r>
              <a:rPr lang="en-GB" b="1" dirty="0" smtClean="0">
                <a:solidFill>
                  <a:schemeClr val="tx1"/>
                </a:solidFill>
              </a:rPr>
              <a:t>Local Search 1</a:t>
            </a:r>
            <a:endParaRPr lang="en-GB" b="1" dirty="0">
              <a:solidFill>
                <a:schemeClr val="tx1"/>
              </a:solidFill>
            </a:endParaRPr>
          </a:p>
        </p:txBody>
      </p:sp>
      <p:sp>
        <p:nvSpPr>
          <p:cNvPr id="19" name="TextBox 18"/>
          <p:cNvSpPr txBox="1"/>
          <p:nvPr/>
        </p:nvSpPr>
        <p:spPr>
          <a:xfrm>
            <a:off x="9782289" y="5589240"/>
            <a:ext cx="1930335" cy="369332"/>
          </a:xfrm>
          <a:prstGeom prst="rect">
            <a:avLst/>
          </a:prstGeom>
          <a:noFill/>
        </p:spPr>
        <p:txBody>
          <a:bodyPr wrap="square" rtlCol="0">
            <a:spAutoFit/>
          </a:bodyPr>
          <a:lstStyle/>
          <a:p>
            <a:r>
              <a:rPr lang="en-GB" b="1" dirty="0" smtClean="0">
                <a:solidFill>
                  <a:schemeClr val="tx1"/>
                </a:solidFill>
              </a:rPr>
              <a:t>Local Search 2</a:t>
            </a:r>
            <a:endParaRPr lang="en-GB" b="1" dirty="0">
              <a:solidFill>
                <a:schemeClr val="tx1"/>
              </a:solidFill>
            </a:endParaRPr>
          </a:p>
        </p:txBody>
      </p:sp>
    </p:spTree>
    <p:extLst>
      <p:ext uri="{BB962C8B-B14F-4D97-AF65-F5344CB8AC3E}">
        <p14:creationId xmlns:p14="http://schemas.microsoft.com/office/powerpoint/2010/main" val="29279136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66">
            <a:extLst>
              <a:ext uri="{FF2B5EF4-FFF2-40B4-BE49-F238E27FC236}">
                <a16:creationId xmlns:a16="http://schemas.microsoft.com/office/drawing/2014/main" id="{7DD0569C-9099-9846-8094-8C7A0C461A99}"/>
              </a:ext>
            </a:extLst>
          </p:cNvPr>
          <p:cNvPicPr>
            <a:picLocks noChangeAspect="1"/>
          </p:cNvPicPr>
          <p:nvPr/>
        </p:nvPicPr>
        <p:blipFill>
          <a:blip r:embed="rId3"/>
          <a:srcRect/>
          <a:stretch/>
        </p:blipFill>
        <p:spPr>
          <a:xfrm>
            <a:off x="3239815" y="1746236"/>
            <a:ext cx="5712367" cy="3211935"/>
          </a:xfrm>
          <a:prstGeom prst="rect">
            <a:avLst/>
          </a:prstGeom>
        </p:spPr>
      </p:pic>
      <p:sp>
        <p:nvSpPr>
          <p:cNvPr id="68" name="TextBox 67">
            <a:extLst>
              <a:ext uri="{FF2B5EF4-FFF2-40B4-BE49-F238E27FC236}">
                <a16:creationId xmlns:a16="http://schemas.microsoft.com/office/drawing/2014/main" id="{57E37A3A-DCA0-434B-AFC2-3F91C23D5CD0}"/>
              </a:ext>
            </a:extLst>
          </p:cNvPr>
          <p:cNvSpPr txBox="1"/>
          <p:nvPr/>
        </p:nvSpPr>
        <p:spPr>
          <a:xfrm>
            <a:off x="716437" y="4985887"/>
            <a:ext cx="10634472" cy="1477328"/>
          </a:xfrm>
          <a:prstGeom prst="rect">
            <a:avLst/>
          </a:prstGeom>
          <a:noFill/>
        </p:spPr>
        <p:txBody>
          <a:bodyPr wrap="square" rtlCol="0" anchor="ctr">
            <a:spAutoFit/>
          </a:bodyPr>
          <a:lstStyle/>
          <a:p>
            <a:pPr marL="285750" indent="-285750" algn="just">
              <a:buFont typeface="Wingdings" pitchFamily="2" charset="2"/>
              <a:buChar char="q"/>
            </a:pPr>
            <a:r>
              <a:rPr lang="en-US"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At the beginning of UE’s trajectory, </a:t>
            </a:r>
            <a:r>
              <a:rPr lang="en-GB"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an exhaustive beam search is implemented to obtain a reference beam pair for tracking.</a:t>
            </a:r>
          </a:p>
          <a:p>
            <a:pPr marL="285750" indent="-285750" algn="just">
              <a:buFont typeface="Wingdings" pitchFamily="2" charset="2"/>
              <a:buChar char="q"/>
            </a:pPr>
            <a:r>
              <a:rPr lang="en-GB"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Before the beam training, the current channel condition is assessed using the tracked beam pair </a:t>
            </a:r>
            <a:r>
              <a:rPr lang="en-GB"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Wingdings" pitchFamily="2" charset="2"/>
              </a:rPr>
              <a:t> a “</a:t>
            </a:r>
            <a:r>
              <a:rPr lang="en-GB"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Wingdings" pitchFamily="2" charset="2"/>
              </a:rPr>
              <a:t>pre-measurement</a:t>
            </a:r>
            <a:r>
              <a:rPr lang="en-GB"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Wingdings" pitchFamily="2" charset="2"/>
              </a:rPr>
              <a:t>”</a:t>
            </a:r>
            <a:r>
              <a:rPr lang="en-GB"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a:t>
            </a:r>
          </a:p>
          <a:p>
            <a:pPr marL="285750" indent="-285750">
              <a:buFont typeface="Wingdings" pitchFamily="2" charset="2"/>
              <a:buChar char="q"/>
            </a:pPr>
            <a:endParaRPr lang="en-US"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6" name="Slide Number Placeholder 3">
            <a:extLst>
              <a:ext uri="{FF2B5EF4-FFF2-40B4-BE49-F238E27FC236}">
                <a16:creationId xmlns:a16="http://schemas.microsoft.com/office/drawing/2014/main" id="{D6FA57F1-7D32-4ECD-84CE-569DC6579C2E}"/>
              </a:ext>
            </a:extLst>
          </p:cNvPr>
          <p:cNvSpPr>
            <a:spLocks noGrp="1"/>
          </p:cNvSpPr>
          <p:nvPr>
            <p:ph type="sldNum" sz="quarter" idx="12"/>
          </p:nvPr>
        </p:nvSpPr>
        <p:spPr>
          <a:xfrm>
            <a:off x="8610600" y="6356350"/>
            <a:ext cx="2743200" cy="365125"/>
          </a:xfrm>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723900" algn="l"/>
                <a:tab pos="1447800" algn="l"/>
              </a:tabLst>
              <a:defRPr>
                <a:solidFill>
                  <a:schemeClr val="bg1"/>
                </a:solidFill>
                <a:latin typeface="Arial" panose="020B0604020202020204" pitchFamily="34" charset="0"/>
                <a:cs typeface="DejaVu Sans" charset="0"/>
              </a:defRPr>
            </a:lvl1pPr>
            <a:lvl2pPr>
              <a:tabLst>
                <a:tab pos="723900" algn="l"/>
                <a:tab pos="1447800" algn="l"/>
              </a:tabLst>
              <a:defRPr>
                <a:solidFill>
                  <a:schemeClr val="bg1"/>
                </a:solidFill>
                <a:latin typeface="Arial" panose="020B0604020202020204" pitchFamily="34" charset="0"/>
                <a:cs typeface="DejaVu Sans" charset="0"/>
              </a:defRPr>
            </a:lvl2pPr>
            <a:lvl3pPr>
              <a:tabLst>
                <a:tab pos="723900" algn="l"/>
                <a:tab pos="1447800" algn="l"/>
              </a:tabLst>
              <a:defRPr>
                <a:solidFill>
                  <a:schemeClr val="bg1"/>
                </a:solidFill>
                <a:latin typeface="Arial" panose="020B0604020202020204" pitchFamily="34" charset="0"/>
                <a:cs typeface="DejaVu Sans" charset="0"/>
              </a:defRPr>
            </a:lvl3pPr>
            <a:lvl4pPr>
              <a:tabLst>
                <a:tab pos="723900" algn="l"/>
                <a:tab pos="1447800" algn="l"/>
              </a:tabLst>
              <a:defRPr>
                <a:solidFill>
                  <a:schemeClr val="bg1"/>
                </a:solidFill>
                <a:latin typeface="Arial" panose="020B0604020202020204" pitchFamily="34" charset="0"/>
                <a:cs typeface="DejaVu Sans" charset="0"/>
              </a:defRPr>
            </a:lvl4pPr>
            <a:lvl5pPr>
              <a:tabLst>
                <a:tab pos="723900" algn="l"/>
                <a:tab pos="1447800" algn="l"/>
              </a:tabLst>
              <a:defRPr>
                <a:solidFill>
                  <a:schemeClr val="bg1"/>
                </a:solidFill>
                <a:latin typeface="Arial" panose="020B0604020202020204" pitchFamily="34" charset="0"/>
                <a:cs typeface="DejaVu Sans" charset="0"/>
              </a:defRPr>
            </a:lvl5pPr>
            <a:lvl6pPr marL="25146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6pPr>
            <a:lvl7pPr marL="29718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7pPr>
            <a:lvl8pPr marL="34290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8pPr>
            <a:lvl9pPr marL="38862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9pPr>
          </a:lstStyle>
          <a:p>
            <a:fld id="{93168370-D4B1-4095-80D6-4F38897A27DB}" type="slidenum">
              <a:rPr lang="en-GB" altLang="en-US" smtClean="0">
                <a:solidFill>
                  <a:srgbClr val="000000"/>
                </a:solidFill>
                <a:latin typeface="Gill Sans MT" panose="020B0502020104020203" pitchFamily="34" charset="0"/>
                <a:cs typeface="Arial" panose="020B0604020202020204" pitchFamily="34" charset="0"/>
              </a:rPr>
              <a:pPr/>
              <a:t>25</a:t>
            </a:fld>
            <a:endParaRPr lang="en-GB" altLang="en-US">
              <a:solidFill>
                <a:srgbClr val="000000"/>
              </a:solidFill>
              <a:latin typeface="Gill Sans MT" panose="020B0502020104020203" pitchFamily="34" charset="0"/>
              <a:cs typeface="Arial" panose="020B0604020202020204" pitchFamily="34" charset="0"/>
            </a:endParaRPr>
          </a:p>
        </p:txBody>
      </p:sp>
      <p:sp>
        <p:nvSpPr>
          <p:cNvPr id="7" name="Text Box 2">
            <a:extLst>
              <a:ext uri="{FF2B5EF4-FFF2-40B4-BE49-F238E27FC236}">
                <a16:creationId xmlns:a16="http://schemas.microsoft.com/office/drawing/2014/main" id="{B49A9692-FBED-46EC-AE2D-502336F77437}"/>
              </a:ext>
            </a:extLst>
          </p:cNvPr>
          <p:cNvSpPr txBox="1">
            <a:spLocks noChangeArrowheads="1"/>
          </p:cNvSpPr>
          <p:nvPr/>
        </p:nvSpPr>
        <p:spPr bwMode="auto">
          <a:xfrm>
            <a:off x="885687" y="268301"/>
            <a:ext cx="82296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Gill Sans MT" panose="020B0502020104020203" pitchFamily="34" charset="0"/>
                <a:cs typeface="DejaVu Sans" charset="0"/>
              </a:defRPr>
            </a:lvl1pPr>
            <a:lvl2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464653"/>
                </a:solidFill>
                <a:latin typeface="Gill Sans MT" panose="020B0502020104020203" pitchFamily="34" charset="0"/>
                <a:cs typeface="DejaVu Sans" charset="0"/>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ill Sans MT" panose="020B0502020104020203" pitchFamily="34" charset="0"/>
                <a:cs typeface="DejaVu Sans" charset="0"/>
              </a:defRPr>
            </a:lvl3pPr>
            <a:lvl4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Gill Sans MT" panose="020B0502020104020203" pitchFamily="34" charset="0"/>
                <a:cs typeface="DejaVu Sans" charset="0"/>
              </a:defRPr>
            </a:lvl4pPr>
            <a:lvl5pPr>
              <a:spcBef>
                <a:spcPts val="3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5pPr>
            <a:lvl6pPr marL="25146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6pPr>
            <a:lvl7pPr marL="29718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7pPr>
            <a:lvl8pPr marL="34290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8pPr>
            <a:lvl9pPr marL="38862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9pPr>
          </a:lstStyle>
          <a:p>
            <a:pPr eaLnBrk="1" hangingPunct="1">
              <a:spcBef>
                <a:spcPct val="0"/>
              </a:spcBef>
              <a:buClrTx/>
              <a:buFontTx/>
              <a:buNone/>
            </a:pPr>
            <a:r>
              <a:rPr lang="en-GB" altLang="en-US" sz="3200" dirty="0" smtClean="0">
                <a:solidFill>
                  <a:srgbClr val="464653"/>
                </a:solidFill>
                <a:latin typeface="Bookman Old Style" panose="02050604050505020204" pitchFamily="18" charset="0"/>
              </a:rPr>
              <a:t>DRL-Based Beam Training Algorithm</a:t>
            </a:r>
            <a:endParaRPr lang="en-GB" altLang="en-US" sz="3200" b="1" dirty="0">
              <a:solidFill>
                <a:srgbClr val="464653"/>
              </a:solidFill>
              <a:latin typeface="Bookman Old Style" panose="02050604050505020204" pitchFamily="18" charset="0"/>
            </a:endParaRPr>
          </a:p>
        </p:txBody>
      </p:sp>
      <p:pic>
        <p:nvPicPr>
          <p:cNvPr id="8" name="Picture 4">
            <a:extLst>
              <a:ext uri="{FF2B5EF4-FFF2-40B4-BE49-F238E27FC236}">
                <a16:creationId xmlns:a16="http://schemas.microsoft.com/office/drawing/2014/main" id="{E86CE5F8-9C80-4E8F-9DD0-54EEDEFA03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78319" y="98425"/>
            <a:ext cx="922337" cy="927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838896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extBox 70">
            <a:extLst>
              <a:ext uri="{FF2B5EF4-FFF2-40B4-BE49-F238E27FC236}">
                <a16:creationId xmlns:a16="http://schemas.microsoft.com/office/drawing/2014/main" id="{3F107820-5DE4-5943-84B4-5E1C456AE09D}"/>
              </a:ext>
            </a:extLst>
          </p:cNvPr>
          <p:cNvSpPr txBox="1"/>
          <p:nvPr/>
        </p:nvSpPr>
        <p:spPr>
          <a:xfrm>
            <a:off x="5360699" y="3712819"/>
            <a:ext cx="210845" cy="293595"/>
          </a:xfrm>
          <a:prstGeom prst="rect">
            <a:avLst/>
          </a:prstGeom>
          <a:no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43778565-3EA1-3C4A-9677-69A2D84D7D70}"/>
                  </a:ext>
                </a:extLst>
              </p:cNvPr>
              <p:cNvSpPr>
                <a:spLocks noGrp="1"/>
              </p:cNvSpPr>
              <p:nvPr>
                <p:ph idx="1"/>
              </p:nvPr>
            </p:nvSpPr>
            <p:spPr>
              <a:xfrm>
                <a:off x="474073" y="1815225"/>
                <a:ext cx="11065906" cy="2535487"/>
              </a:xfrm>
            </p:spPr>
            <p:txBody>
              <a:bodyPr>
                <a:normAutofit/>
              </a:bodyPr>
              <a:lstStyle/>
              <a:p>
                <a:pPr marL="285750" indent="-285750" algn="just">
                  <a:buFont typeface="Wingdings" pitchFamily="2" charset="2"/>
                  <a:buChar char="q"/>
                </a:pPr>
                <a:r>
                  <a:rPr lang="en-GB" sz="1600" dirty="0">
                    <a:latin typeface="Helvetica Neue" panose="02000503000000020004" pitchFamily="2" charset="0"/>
                    <a:ea typeface="Helvetica Neue" panose="02000503000000020004" pitchFamily="2" charset="0"/>
                    <a:cs typeface="Helvetica Neue" panose="02000503000000020004" pitchFamily="2" charset="0"/>
                  </a:rPr>
                  <a:t>Instantaneous </a:t>
                </a:r>
                <a:r>
                  <a:rPr lang="en-GB" sz="1600"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response</a:t>
                </a:r>
                <a:r>
                  <a:rPr lang="en-GB" sz="1600" dirty="0">
                    <a:latin typeface="Helvetica Neue" panose="02000503000000020004" pitchFamily="2" charset="0"/>
                    <a:ea typeface="Helvetica Neue" panose="02000503000000020004" pitchFamily="2" charset="0"/>
                    <a:cs typeface="Helvetica Neue" panose="02000503000000020004" pitchFamily="2" charset="0"/>
                  </a:rPr>
                  <a:t> to the action (beam training method) given the current state. </a:t>
                </a:r>
              </a:p>
              <a:p>
                <a:pPr marL="285750" indent="-285750" algn="just">
                  <a:buFont typeface="Wingdings" pitchFamily="2" charset="2"/>
                  <a:buChar char="q"/>
                </a:pPr>
                <a:r>
                  <a:rPr lang="en-GB" sz="1600" dirty="0">
                    <a:latin typeface="Helvetica Neue" panose="02000503000000020004" pitchFamily="2" charset="0"/>
                    <a:ea typeface="Helvetica Neue" panose="02000503000000020004" pitchFamily="2" charset="0"/>
                    <a:cs typeface="Helvetica Neue" panose="02000503000000020004" pitchFamily="2" charset="0"/>
                  </a:rPr>
                  <a:t>Evaluate the</a:t>
                </a:r>
                <a:r>
                  <a:rPr lang="en-GB" sz="1600" b="1" dirty="0">
                    <a:latin typeface="Helvetica Neue" panose="02000503000000020004" pitchFamily="2" charset="0"/>
                    <a:ea typeface="Helvetica Neue" panose="02000503000000020004" pitchFamily="2" charset="0"/>
                    <a:cs typeface="Helvetica Neue" panose="02000503000000020004" pitchFamily="2" charset="0"/>
                  </a:rPr>
                  <a:t> trade-off </a:t>
                </a:r>
                <a:r>
                  <a:rPr lang="en-GB" sz="1600" dirty="0">
                    <a:latin typeface="Helvetica Neue" panose="02000503000000020004" pitchFamily="2" charset="0"/>
                    <a:ea typeface="Helvetica Neue" panose="02000503000000020004" pitchFamily="2" charset="0"/>
                    <a:cs typeface="Helvetica Neue" panose="02000503000000020004" pitchFamily="2" charset="0"/>
                  </a:rPr>
                  <a:t>between the achievable </a:t>
                </a:r>
                <a:r>
                  <a:rPr lang="en-GB" sz="1600"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spectral efficiency </a:t>
                </a:r>
                <a:r>
                  <a:rPr lang="en-GB" sz="1600" dirty="0">
                    <a:latin typeface="Helvetica Neue" panose="02000503000000020004" pitchFamily="2" charset="0"/>
                    <a:ea typeface="Helvetica Neue" panose="02000503000000020004" pitchFamily="2" charset="0"/>
                    <a:cs typeface="Helvetica Neue" panose="02000503000000020004" pitchFamily="2" charset="0"/>
                  </a:rPr>
                  <a:t>and the </a:t>
                </a:r>
                <a:r>
                  <a:rPr lang="en-GB" sz="1600"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beam training overhead</a:t>
                </a:r>
                <a:r>
                  <a:rPr lang="en-GB" sz="1600" dirty="0">
                    <a:latin typeface="Helvetica Neue" panose="02000503000000020004" pitchFamily="2" charset="0"/>
                    <a:ea typeface="Helvetica Neue" panose="02000503000000020004" pitchFamily="2" charset="0"/>
                    <a:cs typeface="Helvetica Neue" panose="02000503000000020004" pitchFamily="2" charset="0"/>
                  </a:rPr>
                  <a:t>.</a:t>
                </a:r>
              </a:p>
              <a:p>
                <a:pPr marL="285750" indent="-285750" algn="just">
                  <a:buFont typeface="Wingdings" pitchFamily="2" charset="2"/>
                  <a:buChar char="q"/>
                </a:pPr>
                <a:r>
                  <a:rPr lang="en-GB" sz="1600" dirty="0">
                    <a:latin typeface="Helvetica Neue" panose="02000503000000020004" pitchFamily="2" charset="0"/>
                    <a:ea typeface="Helvetica Neue" panose="02000503000000020004" pitchFamily="2" charset="0"/>
                    <a:cs typeface="Helvetica Neue" panose="02000503000000020004" pitchFamily="2" charset="0"/>
                  </a:rPr>
                  <a:t>Each beam training method is assigned with a “</a:t>
                </a:r>
                <a:r>
                  <a:rPr lang="en-GB" sz="1600" b="1" dirty="0">
                    <a:latin typeface="Helvetica Neue" panose="02000503000000020004" pitchFamily="2" charset="0"/>
                    <a:ea typeface="Helvetica Neue" panose="02000503000000020004" pitchFamily="2" charset="0"/>
                    <a:cs typeface="Helvetica Neue" panose="02000503000000020004" pitchFamily="2" charset="0"/>
                  </a:rPr>
                  <a:t>penalty</a:t>
                </a:r>
                <a:r>
                  <a:rPr lang="en-GB" sz="1600" dirty="0">
                    <a:latin typeface="Helvetica Neue" panose="02000503000000020004" pitchFamily="2" charset="0"/>
                    <a:ea typeface="Helvetica Neue" panose="02000503000000020004" pitchFamily="2" charset="0"/>
                    <a:cs typeface="Helvetica Neue" panose="02000503000000020004" pitchFamily="2" charset="0"/>
                  </a:rPr>
                  <a:t>” in bit/s/Hz to represent its associated beam training overhead, which is </a:t>
                </a:r>
                <a:r>
                  <a:rPr lang="en-GB" sz="1600" b="1" dirty="0">
                    <a:latin typeface="Helvetica Neue" panose="02000503000000020004" pitchFamily="2" charset="0"/>
                    <a:ea typeface="Helvetica Neue" panose="02000503000000020004" pitchFamily="2" charset="0"/>
                    <a:cs typeface="Helvetica Neue" panose="02000503000000020004" pitchFamily="2" charset="0"/>
                  </a:rPr>
                  <a:t>subtracted</a:t>
                </a:r>
                <a:r>
                  <a:rPr lang="en-GB" sz="1600" dirty="0">
                    <a:latin typeface="Helvetica Neue" panose="02000503000000020004" pitchFamily="2" charset="0"/>
                    <a:ea typeface="Helvetica Neue" panose="02000503000000020004" pitchFamily="2" charset="0"/>
                    <a:cs typeface="Helvetica Neue" panose="02000503000000020004" pitchFamily="2" charset="0"/>
                  </a:rPr>
                  <a:t> from the achieved spectral efficiency </a:t>
                </a:r>
                <a14:m>
                  <m:oMath xmlns:m="http://schemas.openxmlformats.org/officeDocument/2006/math">
                    <m:sSub>
                      <m:sSubPr>
                        <m:ctrlPr>
                          <a:rPr lang="en-GB" sz="1600" i="1">
                            <a:solidFill>
                              <a:schemeClr val="tx2"/>
                            </a:solidFill>
                            <a:latin typeface="Cambria Math" panose="02040503050406030204" pitchFamily="18" charset="0"/>
                          </a:rPr>
                        </m:ctrlPr>
                      </m:sSubPr>
                      <m:e>
                        <m:r>
                          <a:rPr lang="en-GB" sz="1600" i="1">
                            <a:solidFill>
                              <a:schemeClr val="tx2"/>
                            </a:solidFill>
                            <a:latin typeface="Cambria Math" panose="02040503050406030204" pitchFamily="18" charset="0"/>
                          </a:rPr>
                          <m:t>𝑐</m:t>
                        </m:r>
                      </m:e>
                      <m:sub>
                        <m:r>
                          <a:rPr lang="en-GB" sz="1600" i="1">
                            <a:solidFill>
                              <a:schemeClr val="tx2"/>
                            </a:solidFill>
                            <a:latin typeface="Cambria Math" panose="02040503050406030204" pitchFamily="18" charset="0"/>
                          </a:rPr>
                          <m:t>𝑡</m:t>
                        </m:r>
                      </m:sub>
                    </m:sSub>
                  </m:oMath>
                </a14:m>
                <a:r>
                  <a:rPr lang="en-GB" sz="1600" dirty="0">
                    <a:latin typeface="Helvetica Neue" panose="02000503000000020004" pitchFamily="2" charset="0"/>
                    <a:ea typeface="Helvetica Neue" panose="02000503000000020004" pitchFamily="2" charset="0"/>
                    <a:cs typeface="Helvetica Neue" panose="02000503000000020004" pitchFamily="2" charset="0"/>
                  </a:rPr>
                  <a:t>. </a:t>
                </a:r>
              </a:p>
              <a:p>
                <a:pPr marL="285750" indent="-285750" algn="just">
                  <a:buFont typeface="Wingdings" pitchFamily="2" charset="2"/>
                  <a:buChar char="q"/>
                </a:pPr>
                <a:r>
                  <a:rPr lang="en-GB" sz="1600" dirty="0">
                    <a:latin typeface="Helvetica Neue" panose="02000503000000020004" pitchFamily="2" charset="0"/>
                    <a:ea typeface="Helvetica Neue" panose="02000503000000020004" pitchFamily="2" charset="0"/>
                    <a:cs typeface="Helvetica Neue" panose="02000503000000020004" pitchFamily="2" charset="0"/>
                  </a:rPr>
                  <a:t>The reward of </a:t>
                </a:r>
                <a14:m>
                  <m:oMath xmlns:m="http://schemas.openxmlformats.org/officeDocument/2006/math">
                    <m:r>
                      <a:rPr lang="en-GB" sz="1600" i="1">
                        <a:latin typeface="Cambria Math" panose="02040503050406030204" pitchFamily="18" charset="0"/>
                        <a:ea typeface="Helvetica Neue" panose="02000503000000020004" pitchFamily="2" charset="0"/>
                        <a:cs typeface="Helvetica Neue" panose="02000503000000020004" pitchFamily="2" charset="0"/>
                      </a:rPr>
                      <m:t>𝑖</m:t>
                    </m:r>
                  </m:oMath>
                </a14:m>
                <a:r>
                  <a:rPr lang="en-GB" sz="1600" dirty="0">
                    <a:latin typeface="Helvetica Neue" panose="02000503000000020004" pitchFamily="2" charset="0"/>
                    <a:ea typeface="Helvetica Neue" panose="02000503000000020004" pitchFamily="2" charset="0"/>
                    <a:cs typeface="Helvetica Neue" panose="02000503000000020004" pitchFamily="2" charset="0"/>
                  </a:rPr>
                  <a:t>-</a:t>
                </a:r>
                <a:r>
                  <a:rPr lang="en-GB" sz="1600" dirty="0" err="1">
                    <a:latin typeface="Helvetica Neue" panose="02000503000000020004" pitchFamily="2" charset="0"/>
                    <a:ea typeface="Helvetica Neue" panose="02000503000000020004" pitchFamily="2" charset="0"/>
                    <a:cs typeface="Helvetica Neue" panose="02000503000000020004" pitchFamily="2" charset="0"/>
                  </a:rPr>
                  <a:t>th</a:t>
                </a:r>
                <a:r>
                  <a:rPr lang="en-GB" sz="1600" dirty="0">
                    <a:latin typeface="Helvetica Neue" panose="02000503000000020004" pitchFamily="2" charset="0"/>
                    <a:ea typeface="Helvetica Neue" panose="02000503000000020004" pitchFamily="2" charset="0"/>
                    <a:cs typeface="Helvetica Neue" panose="02000503000000020004" pitchFamily="2" charset="0"/>
                  </a:rPr>
                  <a:t> beam training method: </a:t>
                </a:r>
              </a:p>
              <a:p>
                <a:pPr marL="285750" indent="-285750" algn="just">
                  <a:buFont typeface="Wingdings" pitchFamily="2" charset="2"/>
                  <a:buChar char="q"/>
                </a:pPr>
                <a:endParaRPr lang="en-GB" sz="1600" dirty="0">
                  <a:latin typeface="Helvetica Neue" panose="02000503000000020004" pitchFamily="2" charset="0"/>
                  <a:ea typeface="Helvetica Neue" panose="02000503000000020004" pitchFamily="2" charset="0"/>
                  <a:cs typeface="Helvetica Neue" panose="02000503000000020004" pitchFamily="2" charset="0"/>
                </a:endParaRPr>
              </a:p>
              <a:p>
                <a:pPr marL="0" indent="0" algn="ctr">
                  <a:buNone/>
                </a:pPr>
                <a14:m>
                  <m:oMathPara xmlns:m="http://schemas.openxmlformats.org/officeDocument/2006/math">
                    <m:oMathParaPr>
                      <m:jc m:val="centerGroup"/>
                    </m:oMathParaPr>
                    <m:oMath xmlns:m="http://schemas.openxmlformats.org/officeDocument/2006/math">
                      <m:sSub>
                        <m:sSubPr>
                          <m:ctrlPr>
                            <a:rPr lang="en-US" sz="1600" i="1">
                              <a:solidFill>
                                <a:schemeClr val="tx2"/>
                              </a:solidFill>
                              <a:latin typeface="Cambria Math" panose="02040503050406030204" pitchFamily="18" charset="0"/>
                            </a:rPr>
                          </m:ctrlPr>
                        </m:sSubPr>
                        <m:e>
                          <m:r>
                            <a:rPr lang="en-GB" sz="1600" i="1">
                              <a:solidFill>
                                <a:schemeClr val="tx2"/>
                              </a:solidFill>
                              <a:latin typeface="Cambria Math" panose="02040503050406030204" pitchFamily="18" charset="0"/>
                            </a:rPr>
                            <m:t>𝑟</m:t>
                          </m:r>
                        </m:e>
                        <m:sub>
                          <m:r>
                            <a:rPr lang="en-GB" sz="1600" i="1">
                              <a:solidFill>
                                <a:schemeClr val="tx2"/>
                              </a:solidFill>
                              <a:latin typeface="Cambria Math" panose="02040503050406030204" pitchFamily="18" charset="0"/>
                            </a:rPr>
                            <m:t>𝑡</m:t>
                          </m:r>
                        </m:sub>
                      </m:sSub>
                      <m:d>
                        <m:dPr>
                          <m:ctrlPr>
                            <a:rPr lang="en-GB" sz="1600" i="1">
                              <a:solidFill>
                                <a:schemeClr val="tx2"/>
                              </a:solidFill>
                              <a:latin typeface="Cambria Math" panose="02040503050406030204" pitchFamily="18" charset="0"/>
                            </a:rPr>
                          </m:ctrlPr>
                        </m:dPr>
                        <m:e>
                          <m:r>
                            <a:rPr lang="en-GB" sz="1600" i="1">
                              <a:solidFill>
                                <a:schemeClr val="tx2"/>
                              </a:solidFill>
                              <a:latin typeface="Cambria Math" panose="02040503050406030204" pitchFamily="18" charset="0"/>
                            </a:rPr>
                            <m:t>𝑖</m:t>
                          </m:r>
                        </m:e>
                      </m:d>
                      <m:r>
                        <a:rPr lang="en-GB" sz="1600" i="1">
                          <a:solidFill>
                            <a:schemeClr val="tx2"/>
                          </a:solidFill>
                          <a:latin typeface="Cambria Math" panose="02040503050406030204" pitchFamily="18" charset="0"/>
                        </a:rPr>
                        <m:t>=</m:t>
                      </m:r>
                      <m:sSub>
                        <m:sSubPr>
                          <m:ctrlPr>
                            <a:rPr lang="en-GB" sz="1600" i="1">
                              <a:solidFill>
                                <a:schemeClr val="tx2"/>
                              </a:solidFill>
                              <a:latin typeface="Cambria Math" panose="02040503050406030204" pitchFamily="18" charset="0"/>
                            </a:rPr>
                          </m:ctrlPr>
                        </m:sSubPr>
                        <m:e>
                          <m:r>
                            <a:rPr lang="en-GB" sz="1600" i="1" smtClean="0">
                              <a:solidFill>
                                <a:schemeClr val="tx2"/>
                              </a:solidFill>
                              <a:latin typeface="Cambria Math" panose="02040503050406030204" pitchFamily="18" charset="0"/>
                              <a:ea typeface="Cambria Math" panose="02040503050406030204" pitchFamily="18" charset="0"/>
                            </a:rPr>
                            <m:t>𝛼</m:t>
                          </m:r>
                          <m:r>
                            <a:rPr lang="en-GB" sz="1600" b="0" i="1" smtClean="0">
                              <a:solidFill>
                                <a:schemeClr val="tx2"/>
                              </a:solidFill>
                              <a:latin typeface="Cambria Math" panose="02040503050406030204" pitchFamily="18" charset="0"/>
                              <a:ea typeface="Cambria Math" panose="02040503050406030204" pitchFamily="18" charset="0"/>
                            </a:rPr>
                            <m:t> </m:t>
                          </m:r>
                          <m:r>
                            <a:rPr lang="en-GB" sz="1600" i="1">
                              <a:solidFill>
                                <a:schemeClr val="tx2"/>
                              </a:solidFill>
                              <a:latin typeface="Cambria Math" panose="02040503050406030204" pitchFamily="18" charset="0"/>
                            </a:rPr>
                            <m:t>𝑐</m:t>
                          </m:r>
                        </m:e>
                        <m:sub>
                          <m:r>
                            <a:rPr lang="en-GB" sz="1600" i="1">
                              <a:solidFill>
                                <a:schemeClr val="tx2"/>
                              </a:solidFill>
                              <a:latin typeface="Cambria Math" panose="02040503050406030204" pitchFamily="18" charset="0"/>
                            </a:rPr>
                            <m:t>𝑡</m:t>
                          </m:r>
                        </m:sub>
                      </m:sSub>
                      <m:d>
                        <m:dPr>
                          <m:ctrlPr>
                            <a:rPr lang="en-GB" sz="1600" i="1">
                              <a:solidFill>
                                <a:schemeClr val="tx2"/>
                              </a:solidFill>
                              <a:latin typeface="Cambria Math" panose="02040503050406030204" pitchFamily="18" charset="0"/>
                            </a:rPr>
                          </m:ctrlPr>
                        </m:dPr>
                        <m:e>
                          <m:r>
                            <a:rPr lang="en-GB" sz="1600" i="1">
                              <a:solidFill>
                                <a:schemeClr val="tx2"/>
                              </a:solidFill>
                              <a:latin typeface="Cambria Math" panose="02040503050406030204" pitchFamily="18" charset="0"/>
                            </a:rPr>
                            <m:t>𝑖</m:t>
                          </m:r>
                        </m:e>
                      </m:d>
                      <m:r>
                        <a:rPr lang="en-GB" sz="1600" i="1">
                          <a:solidFill>
                            <a:schemeClr val="tx2"/>
                          </a:solidFill>
                          <a:latin typeface="Cambria Math" panose="02040503050406030204" pitchFamily="18" charset="0"/>
                        </a:rPr>
                        <m:t>−</m:t>
                      </m:r>
                      <m:d>
                        <m:dPr>
                          <m:ctrlPr>
                            <a:rPr lang="en-GB" sz="1600" i="1">
                              <a:solidFill>
                                <a:schemeClr val="tx2"/>
                              </a:solidFill>
                              <a:latin typeface="Cambria Math" panose="02040503050406030204" pitchFamily="18" charset="0"/>
                            </a:rPr>
                          </m:ctrlPr>
                        </m:dPr>
                        <m:e>
                          <m:r>
                            <a:rPr lang="en-GB" sz="1600" i="1">
                              <a:solidFill>
                                <a:schemeClr val="tx2"/>
                              </a:solidFill>
                              <a:latin typeface="Cambria Math" panose="02040503050406030204" pitchFamily="18" charset="0"/>
                            </a:rPr>
                            <m:t>1−</m:t>
                          </m:r>
                          <m:r>
                            <a:rPr lang="en-GB" sz="1600" i="1" smtClean="0">
                              <a:solidFill>
                                <a:schemeClr val="tx2"/>
                              </a:solidFill>
                              <a:latin typeface="Cambria Math" panose="02040503050406030204" pitchFamily="18" charset="0"/>
                              <a:ea typeface="Cambria Math" panose="02040503050406030204" pitchFamily="18" charset="0"/>
                            </a:rPr>
                            <m:t>𝛼</m:t>
                          </m:r>
                        </m:e>
                      </m:d>
                      <m:r>
                        <a:rPr lang="en-GB" sz="1600" b="0" i="1" smtClean="0">
                          <a:solidFill>
                            <a:schemeClr val="tx2"/>
                          </a:solidFill>
                          <a:latin typeface="Cambria Math" panose="02040503050406030204" pitchFamily="18" charset="0"/>
                          <a:ea typeface="Cambria Math" panose="02040503050406030204" pitchFamily="18" charset="0"/>
                        </a:rPr>
                        <m:t> </m:t>
                      </m:r>
                      <m:r>
                        <a:rPr lang="en-GB" sz="1600" b="1" smtClean="0">
                          <a:solidFill>
                            <a:schemeClr val="tx2"/>
                          </a:solidFill>
                          <a:latin typeface="Cambria Math" panose="02040503050406030204" pitchFamily="18" charset="0"/>
                        </a:rPr>
                        <m:t>𝐩</m:t>
                      </m:r>
                      <m:d>
                        <m:dPr>
                          <m:ctrlPr>
                            <a:rPr lang="en-GB" sz="1600" i="1">
                              <a:solidFill>
                                <a:schemeClr val="tx2"/>
                              </a:solidFill>
                              <a:latin typeface="Cambria Math" panose="02040503050406030204" pitchFamily="18" charset="0"/>
                            </a:rPr>
                          </m:ctrlPr>
                        </m:dPr>
                        <m:e>
                          <m:r>
                            <a:rPr lang="en-GB" sz="1600" i="1">
                              <a:solidFill>
                                <a:schemeClr val="tx2"/>
                              </a:solidFill>
                              <a:latin typeface="Cambria Math" panose="02040503050406030204" pitchFamily="18" charset="0"/>
                            </a:rPr>
                            <m:t>𝑖</m:t>
                          </m:r>
                        </m:e>
                      </m:d>
                    </m:oMath>
                  </m:oMathPara>
                </a14:m>
                <a:endParaRPr lang="en-GB" sz="1600" dirty="0">
                  <a:solidFill>
                    <a:schemeClr val="tx2"/>
                  </a:solidFill>
                </a:endParaRPr>
              </a:p>
              <a:p>
                <a:pPr marL="0" indent="0" algn="ctr">
                  <a:buNone/>
                </a:pPr>
                <a14:m>
                  <m:oMathPara xmlns:m="http://schemas.openxmlformats.org/officeDocument/2006/math">
                    <m:oMathParaPr>
                      <m:jc m:val="centerGroup"/>
                    </m:oMathParaPr>
                    <m:oMath xmlns:m="http://schemas.openxmlformats.org/officeDocument/2006/math">
                      <m:r>
                        <a:rPr lang="en-GB" sz="1600" i="1">
                          <a:solidFill>
                            <a:schemeClr val="tx2"/>
                          </a:solidFill>
                          <a:latin typeface="Cambria Math" panose="02040503050406030204" pitchFamily="18" charset="0"/>
                        </a:rPr>
                        <m:t>0</m:t>
                      </m:r>
                      <m:r>
                        <a:rPr lang="en-GB" sz="1600" i="1">
                          <a:solidFill>
                            <a:schemeClr val="tx2"/>
                          </a:solidFill>
                          <a:latin typeface="Cambria Math" panose="02040503050406030204" pitchFamily="18" charset="0"/>
                          <a:ea typeface="Cambria Math" panose="02040503050406030204" pitchFamily="18" charset="0"/>
                        </a:rPr>
                        <m:t>≤</m:t>
                      </m:r>
                      <m:r>
                        <a:rPr lang="en-GB" sz="1600" i="1">
                          <a:solidFill>
                            <a:schemeClr val="tx2"/>
                          </a:solidFill>
                          <a:latin typeface="Cambria Math" panose="02040503050406030204" pitchFamily="18" charset="0"/>
                          <a:ea typeface="Cambria Math" panose="02040503050406030204" pitchFamily="18" charset="0"/>
                        </a:rPr>
                        <m:t>𝛼</m:t>
                      </m:r>
                      <m:r>
                        <a:rPr lang="en-GB" sz="1600" i="1">
                          <a:solidFill>
                            <a:schemeClr val="tx2"/>
                          </a:solidFill>
                          <a:latin typeface="Cambria Math" panose="02040503050406030204" pitchFamily="18" charset="0"/>
                          <a:ea typeface="Cambria Math" panose="02040503050406030204" pitchFamily="18" charset="0"/>
                        </a:rPr>
                        <m:t>≤</m:t>
                      </m:r>
                      <m:r>
                        <a:rPr lang="en-GB" sz="1600">
                          <a:solidFill>
                            <a:schemeClr val="tx2"/>
                          </a:solidFill>
                          <a:latin typeface="Cambria Math" panose="02040503050406030204" pitchFamily="18" charset="0"/>
                          <a:ea typeface="Cambria Math" panose="02040503050406030204" pitchFamily="18" charset="0"/>
                        </a:rPr>
                        <m:t>1,</m:t>
                      </m:r>
                      <m:r>
                        <a:rPr lang="en-GB" sz="1600" i="1">
                          <a:solidFill>
                            <a:schemeClr val="tx2"/>
                          </a:solidFill>
                          <a:latin typeface="Cambria Math" panose="02040503050406030204" pitchFamily="18" charset="0"/>
                          <a:ea typeface="Cambria Math" panose="02040503050406030204" pitchFamily="18" charset="0"/>
                        </a:rPr>
                        <m:t> </m:t>
                      </m:r>
                      <m:r>
                        <a:rPr lang="en-GB" sz="1600" i="1">
                          <a:solidFill>
                            <a:schemeClr val="tx2"/>
                          </a:solidFill>
                          <a:latin typeface="Cambria Math" panose="02040503050406030204" pitchFamily="18" charset="0"/>
                          <a:ea typeface="Cambria Math" panose="02040503050406030204" pitchFamily="18" charset="0"/>
                        </a:rPr>
                        <m:t>𝑖</m:t>
                      </m:r>
                      <m:r>
                        <a:rPr lang="en-GB" sz="1600" i="1">
                          <a:solidFill>
                            <a:schemeClr val="tx2"/>
                          </a:solidFill>
                          <a:latin typeface="Cambria Math" panose="02040503050406030204" pitchFamily="18" charset="0"/>
                          <a:ea typeface="Cambria Math" panose="02040503050406030204" pitchFamily="18" charset="0"/>
                        </a:rPr>
                        <m:t>=1,2,3,4</m:t>
                      </m:r>
                    </m:oMath>
                  </m:oMathPara>
                </a14:m>
                <a:endParaRPr lang="en-US" sz="1600" dirty="0">
                  <a:solidFill>
                    <a:schemeClr val="tx2"/>
                  </a:solidFill>
                </a:endParaRPr>
              </a:p>
            </p:txBody>
          </p:sp>
        </mc:Choice>
        <mc:Fallback xmlns="">
          <p:sp>
            <p:nvSpPr>
              <p:cNvPr id="4" name="Content Placeholder 3">
                <a:extLst>
                  <a:ext uri="{FF2B5EF4-FFF2-40B4-BE49-F238E27FC236}">
                    <a16:creationId xmlns:a16="http://schemas.microsoft.com/office/drawing/2014/main" id="{43778565-3EA1-3C4A-9677-69A2D84D7D70}"/>
                  </a:ext>
                </a:extLst>
              </p:cNvPr>
              <p:cNvSpPr>
                <a:spLocks noGrp="1" noRot="1" noChangeAspect="1" noMove="1" noResize="1" noEditPoints="1" noAdjustHandles="1" noChangeArrowheads="1" noChangeShapeType="1" noTextEdit="1"/>
              </p:cNvSpPr>
              <p:nvPr>
                <p:ph idx="1"/>
              </p:nvPr>
            </p:nvSpPr>
            <p:spPr>
              <a:xfrm>
                <a:off x="474073" y="1815225"/>
                <a:ext cx="11065906" cy="2535487"/>
              </a:xfrm>
              <a:blipFill>
                <a:blip r:embed="rId3"/>
                <a:stretch>
                  <a:fillRect l="-220" t="-1683" r="-275"/>
                </a:stretch>
              </a:blipFill>
            </p:spPr>
            <p:txBody>
              <a:bodyPr/>
              <a:lstStyle/>
              <a:p>
                <a:r>
                  <a:rPr lang="en-GB">
                    <a:noFill/>
                  </a:rPr>
                  <a:t> </a:t>
                </a:r>
              </a:p>
            </p:txBody>
          </p:sp>
        </mc:Fallback>
      </mc:AlternateContent>
      <p:graphicFrame>
        <p:nvGraphicFramePr>
          <p:cNvPr id="7" name="Diagram 6">
            <a:extLst>
              <a:ext uri="{FF2B5EF4-FFF2-40B4-BE49-F238E27FC236}">
                <a16:creationId xmlns:a16="http://schemas.microsoft.com/office/drawing/2014/main" id="{5EAC844D-D101-3040-AFE1-ECE26F278E28}"/>
              </a:ext>
            </a:extLst>
          </p:cNvPr>
          <p:cNvGraphicFramePr/>
          <p:nvPr>
            <p:extLst/>
          </p:nvPr>
        </p:nvGraphicFramePr>
        <p:xfrm>
          <a:off x="8212729" y="1080468"/>
          <a:ext cx="3979271" cy="8820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a:extLst>
              <a:ext uri="{FF2B5EF4-FFF2-40B4-BE49-F238E27FC236}">
                <a16:creationId xmlns:a16="http://schemas.microsoft.com/office/drawing/2014/main" id="{32A111CF-DBC2-6142-9970-EC7CAE7A3E30}"/>
              </a:ext>
            </a:extLst>
          </p:cNvPr>
          <p:cNvSpPr txBox="1"/>
          <p:nvPr/>
        </p:nvSpPr>
        <p:spPr>
          <a:xfrm>
            <a:off x="7654565" y="2648932"/>
            <a:ext cx="184731" cy="369332"/>
          </a:xfrm>
          <a:prstGeom prst="rect">
            <a:avLst/>
          </a:prstGeom>
          <a:noFill/>
        </p:spPr>
        <p:txBody>
          <a:bodyPr wrap="none" rtlCol="0">
            <a:spAutoFit/>
          </a:bodyPr>
          <a:lstStyle/>
          <a:p>
            <a:endParaRPr lang="en-US" dirty="0"/>
          </a:p>
        </p:txBody>
      </p:sp>
      <p:sp>
        <p:nvSpPr>
          <p:cNvPr id="19" name="Content Placeholder 3">
            <a:extLst>
              <a:ext uri="{FF2B5EF4-FFF2-40B4-BE49-F238E27FC236}">
                <a16:creationId xmlns:a16="http://schemas.microsoft.com/office/drawing/2014/main" id="{6401D006-07CD-F747-BB10-1E056C6034FD}"/>
              </a:ext>
            </a:extLst>
          </p:cNvPr>
          <p:cNvSpPr txBox="1">
            <a:spLocks/>
          </p:cNvSpPr>
          <p:nvPr/>
        </p:nvSpPr>
        <p:spPr>
          <a:xfrm>
            <a:off x="5387008" y="1741276"/>
            <a:ext cx="6152971" cy="4425319"/>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600" dirty="0">
              <a:latin typeface="Helvetica Neue" panose="02000503000000020004" pitchFamily="2" charset="0"/>
              <a:ea typeface="Helvetica Neue" panose="02000503000000020004" pitchFamily="2" charset="0"/>
              <a:cs typeface="Helvetica Neue" panose="02000503000000020004" pitchFamily="2" charset="0"/>
            </a:endParaRPr>
          </a:p>
          <a:p>
            <a:endParaRPr lang="en-US" sz="1600" dirty="0">
              <a:latin typeface="Helvetica Neue" panose="02000503000000020004" pitchFamily="2" charset="0"/>
              <a:ea typeface="Helvetica Neue" panose="02000503000000020004" pitchFamily="2" charset="0"/>
              <a:cs typeface="Helvetica Neue" panose="02000503000000020004" pitchFamily="2" charset="0"/>
            </a:endParaRP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C13D3D2-57BA-D145-8901-9F24E9733816}"/>
                  </a:ext>
                </a:extLst>
              </p:cNvPr>
              <p:cNvSpPr txBox="1"/>
              <p:nvPr/>
            </p:nvSpPr>
            <p:spPr>
              <a:xfrm>
                <a:off x="535479" y="4524209"/>
                <a:ext cx="5259840" cy="830997"/>
              </a:xfrm>
              <a:prstGeom prst="rect">
                <a:avLst/>
              </a:prstGeom>
              <a:noFill/>
            </p:spPr>
            <p:txBody>
              <a:bodyPr wrap="square" rtlCol="0">
                <a:spAutoFit/>
              </a:bodyPr>
              <a:lstStyle/>
              <a:p>
                <a:pPr marL="285750" indent="-285750" algn="just">
                  <a:buFont typeface="Wingdings" pitchFamily="2" charset="2"/>
                  <a:buChar char="§"/>
                </a:pPr>
                <a14:m>
                  <m:oMath xmlns:m="http://schemas.openxmlformats.org/officeDocument/2006/math">
                    <m:r>
                      <a:rPr lang="en-GB" sz="1600" i="1" smtClean="0">
                        <a:solidFill>
                          <a:schemeClr val="tx1"/>
                        </a:solidFill>
                        <a:latin typeface="Cambria Math" panose="02040503050406030204" pitchFamily="18" charset="0"/>
                        <a:ea typeface="Cambria Math" panose="02040503050406030204" pitchFamily="18" charset="0"/>
                        <a:cs typeface="Helvetica Neue" panose="02000503000000020004" pitchFamily="2" charset="0"/>
                      </a:rPr>
                      <m:t>𝛼</m:t>
                    </m:r>
                  </m:oMath>
                </a14:m>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a:t>
                </a:r>
                <a:r>
                  <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the trade-off factor</a:t>
                </a: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controlling the significance of the spectral efficiency when selecting a beam training method. </a:t>
                </a:r>
                <a:endParaRPr lang="en-GB" sz="1600" b="1" dirty="0">
                  <a:solidFill>
                    <a:schemeClr val="tx1"/>
                  </a:solidFill>
                  <a:latin typeface="Cambria Math" panose="02040503050406030204" pitchFamily="18" charset="0"/>
                </a:endParaRPr>
              </a:p>
            </p:txBody>
          </p:sp>
        </mc:Choice>
        <mc:Fallback xmlns="">
          <p:sp>
            <p:nvSpPr>
              <p:cNvPr id="20" name="TextBox 19">
                <a:extLst>
                  <a:ext uri="{FF2B5EF4-FFF2-40B4-BE49-F238E27FC236}">
                    <a16:creationId xmlns:a16="http://schemas.microsoft.com/office/drawing/2014/main" id="{2C13D3D2-57BA-D145-8901-9F24E9733816}"/>
                  </a:ext>
                </a:extLst>
              </p:cNvPr>
              <p:cNvSpPr txBox="1">
                <a:spLocks noRot="1" noChangeAspect="1" noMove="1" noResize="1" noEditPoints="1" noAdjustHandles="1" noChangeArrowheads="1" noChangeShapeType="1" noTextEdit="1"/>
              </p:cNvSpPr>
              <p:nvPr/>
            </p:nvSpPr>
            <p:spPr>
              <a:xfrm>
                <a:off x="535479" y="4524209"/>
                <a:ext cx="5259840" cy="830997"/>
              </a:xfrm>
              <a:prstGeom prst="rect">
                <a:avLst/>
              </a:prstGeom>
              <a:blipFill>
                <a:blip r:embed="rId9"/>
                <a:stretch>
                  <a:fillRect l="-463" t="-2206" r="-579" b="-95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6BACA524-66B0-BA40-8698-106A1438E9A3}"/>
                  </a:ext>
                </a:extLst>
              </p:cNvPr>
              <p:cNvSpPr txBox="1"/>
              <p:nvPr/>
            </p:nvSpPr>
            <p:spPr>
              <a:xfrm>
                <a:off x="6024031" y="4485324"/>
                <a:ext cx="5542257" cy="1323439"/>
              </a:xfrm>
              <a:prstGeom prst="rect">
                <a:avLst/>
              </a:prstGeom>
              <a:noFill/>
            </p:spPr>
            <p:txBody>
              <a:bodyPr wrap="square" rtlCol="0">
                <a:spAutoFit/>
              </a:bodyPr>
              <a:lstStyle/>
              <a:p>
                <a:pPr marL="285750" indent="-285750" algn="just">
                  <a:buFont typeface="Wingdings" pitchFamily="2" charset="2"/>
                  <a:buChar char="§"/>
                </a:pPr>
                <a14:m>
                  <m:oMath xmlns:m="http://schemas.openxmlformats.org/officeDocument/2006/math">
                    <m:r>
                      <a:rPr lang="en-GB" sz="1600" b="1" smtClean="0">
                        <a:solidFill>
                          <a:schemeClr val="tx1"/>
                        </a:solidFill>
                        <a:latin typeface="Cambria Math" panose="02040503050406030204" pitchFamily="18" charset="0"/>
                      </a:rPr>
                      <m:t>𝐩</m:t>
                    </m:r>
                    <m:r>
                      <a:rPr lang="en-GB" sz="1600" b="1" i="1">
                        <a:solidFill>
                          <a:schemeClr val="tx1"/>
                        </a:solidFill>
                        <a:latin typeface="Cambria Math" panose="02040503050406030204" pitchFamily="18" charset="0"/>
                      </a:rPr>
                      <m:t>=[</m:t>
                    </m:r>
                    <m:sSub>
                      <m:sSubPr>
                        <m:ctrlPr>
                          <a:rPr lang="en-GB" sz="1600" i="1">
                            <a:solidFill>
                              <a:schemeClr val="tx1"/>
                            </a:solidFill>
                            <a:latin typeface="Cambria Math" panose="02040503050406030204" pitchFamily="18" charset="0"/>
                          </a:rPr>
                        </m:ctrlPr>
                      </m:sSubPr>
                      <m:e>
                        <m:r>
                          <a:rPr lang="en-GB" sz="1600" i="1">
                            <a:solidFill>
                              <a:schemeClr val="tx1"/>
                            </a:solidFill>
                            <a:latin typeface="Cambria Math" panose="02040503050406030204" pitchFamily="18" charset="0"/>
                          </a:rPr>
                          <m:t>𝑝</m:t>
                        </m:r>
                      </m:e>
                      <m:sub>
                        <m:r>
                          <m:rPr>
                            <m:sty m:val="p"/>
                          </m:rPr>
                          <a:rPr lang="en-GB" sz="1600">
                            <a:solidFill>
                              <a:schemeClr val="tx1"/>
                            </a:solidFill>
                            <a:latin typeface="Cambria Math" panose="02040503050406030204" pitchFamily="18" charset="0"/>
                          </a:rPr>
                          <m:t>A</m:t>
                        </m:r>
                      </m:sub>
                    </m:sSub>
                    <m:r>
                      <a:rPr lang="en-GB" sz="1600" b="1" i="1">
                        <a:solidFill>
                          <a:schemeClr val="tx1"/>
                        </a:solidFill>
                        <a:latin typeface="Cambria Math" panose="02040503050406030204" pitchFamily="18" charset="0"/>
                      </a:rPr>
                      <m:t>,</m:t>
                    </m:r>
                    <m:sSub>
                      <m:sSubPr>
                        <m:ctrlPr>
                          <a:rPr lang="en-GB" sz="1600" i="1">
                            <a:solidFill>
                              <a:schemeClr val="tx1"/>
                            </a:solidFill>
                            <a:latin typeface="Cambria Math" panose="02040503050406030204" pitchFamily="18" charset="0"/>
                          </a:rPr>
                        </m:ctrlPr>
                      </m:sSubPr>
                      <m:e>
                        <m:r>
                          <a:rPr lang="en-GB" sz="1600" i="1">
                            <a:solidFill>
                              <a:schemeClr val="tx1"/>
                            </a:solidFill>
                            <a:latin typeface="Cambria Math" panose="02040503050406030204" pitchFamily="18" charset="0"/>
                          </a:rPr>
                          <m:t>𝑝</m:t>
                        </m:r>
                      </m:e>
                      <m:sub>
                        <m:r>
                          <m:rPr>
                            <m:sty m:val="p"/>
                          </m:rPr>
                          <a:rPr lang="en-GB" sz="1600">
                            <a:solidFill>
                              <a:schemeClr val="tx1"/>
                            </a:solidFill>
                            <a:latin typeface="Cambria Math" panose="02040503050406030204" pitchFamily="18" charset="0"/>
                          </a:rPr>
                          <m:t>B</m:t>
                        </m:r>
                      </m:sub>
                    </m:sSub>
                    <m:r>
                      <a:rPr lang="en-GB" sz="1600" b="1" i="1">
                        <a:solidFill>
                          <a:schemeClr val="tx1"/>
                        </a:solidFill>
                        <a:latin typeface="Cambria Math" panose="02040503050406030204" pitchFamily="18" charset="0"/>
                      </a:rPr>
                      <m:t>,</m:t>
                    </m:r>
                    <m:sSub>
                      <m:sSubPr>
                        <m:ctrlPr>
                          <a:rPr lang="en-GB" sz="1600" i="1">
                            <a:solidFill>
                              <a:schemeClr val="tx1"/>
                            </a:solidFill>
                            <a:latin typeface="Cambria Math" panose="02040503050406030204" pitchFamily="18" charset="0"/>
                          </a:rPr>
                        </m:ctrlPr>
                      </m:sSubPr>
                      <m:e>
                        <m:r>
                          <a:rPr lang="en-GB" sz="1600" i="1">
                            <a:solidFill>
                              <a:schemeClr val="tx1"/>
                            </a:solidFill>
                            <a:latin typeface="Cambria Math" panose="02040503050406030204" pitchFamily="18" charset="0"/>
                          </a:rPr>
                          <m:t>𝑝</m:t>
                        </m:r>
                      </m:e>
                      <m:sub>
                        <m:r>
                          <m:rPr>
                            <m:sty m:val="p"/>
                          </m:rPr>
                          <a:rPr lang="en-GB" sz="1600">
                            <a:solidFill>
                              <a:schemeClr val="tx1"/>
                            </a:solidFill>
                            <a:latin typeface="Cambria Math" panose="02040503050406030204" pitchFamily="18" charset="0"/>
                          </a:rPr>
                          <m:t>C</m:t>
                        </m:r>
                      </m:sub>
                    </m:sSub>
                    <m:r>
                      <a:rPr lang="en-GB" sz="1600" b="1" i="1">
                        <a:solidFill>
                          <a:schemeClr val="tx1"/>
                        </a:solidFill>
                        <a:latin typeface="Cambria Math" panose="02040503050406030204" pitchFamily="18" charset="0"/>
                      </a:rPr>
                      <m:t>,</m:t>
                    </m:r>
                    <m:sSub>
                      <m:sSubPr>
                        <m:ctrlPr>
                          <a:rPr lang="en-GB" sz="1600" i="1">
                            <a:solidFill>
                              <a:schemeClr val="tx1"/>
                            </a:solidFill>
                            <a:latin typeface="Cambria Math" panose="02040503050406030204" pitchFamily="18" charset="0"/>
                          </a:rPr>
                        </m:ctrlPr>
                      </m:sSubPr>
                      <m:e>
                        <m:r>
                          <a:rPr lang="en-GB" sz="1600" i="1">
                            <a:solidFill>
                              <a:schemeClr val="tx1"/>
                            </a:solidFill>
                            <a:latin typeface="Cambria Math" panose="02040503050406030204" pitchFamily="18" charset="0"/>
                          </a:rPr>
                          <m:t>𝑝</m:t>
                        </m:r>
                      </m:e>
                      <m:sub>
                        <m:r>
                          <m:rPr>
                            <m:sty m:val="p"/>
                          </m:rPr>
                          <a:rPr lang="en-GB" sz="1600">
                            <a:solidFill>
                              <a:schemeClr val="tx1"/>
                            </a:solidFill>
                            <a:latin typeface="Cambria Math" panose="02040503050406030204" pitchFamily="18" charset="0"/>
                          </a:rPr>
                          <m:t>D</m:t>
                        </m:r>
                      </m:sub>
                    </m:sSub>
                    <m:r>
                      <a:rPr lang="en-GB" sz="1600" b="1" i="1" smtClean="0">
                        <a:solidFill>
                          <a:schemeClr val="tx1"/>
                        </a:solidFill>
                        <a:latin typeface="Cambria Math" panose="02040503050406030204" pitchFamily="18" charset="0"/>
                      </a:rPr>
                      <m:t>]</m:t>
                    </m:r>
                  </m:oMath>
                </a14:m>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a:t>
                </a:r>
                <a14:m>
                  <m:oMath xmlns:m="http://schemas.openxmlformats.org/officeDocument/2006/math">
                    <m:sSub>
                      <m:sSubPr>
                        <m:ctrlPr>
                          <a:rPr lang="en-GB" sz="1600" i="1">
                            <a:solidFill>
                              <a:schemeClr val="tx1"/>
                            </a:solidFill>
                            <a:latin typeface="Cambria Math" panose="02040503050406030204" pitchFamily="18" charset="0"/>
                          </a:rPr>
                        </m:ctrlPr>
                      </m:sSubPr>
                      <m:e>
                        <m:r>
                          <a:rPr lang="en-GB" sz="1600" i="1">
                            <a:solidFill>
                              <a:schemeClr val="tx1"/>
                            </a:solidFill>
                            <a:latin typeface="Cambria Math" panose="02040503050406030204" pitchFamily="18" charset="0"/>
                          </a:rPr>
                          <m:t>𝑝</m:t>
                        </m:r>
                      </m:e>
                      <m:sub>
                        <m:r>
                          <m:rPr>
                            <m:sty m:val="p"/>
                          </m:rPr>
                          <a:rPr lang="en-GB" sz="1600">
                            <a:solidFill>
                              <a:schemeClr val="tx1"/>
                            </a:solidFill>
                            <a:latin typeface="Cambria Math" panose="02040503050406030204" pitchFamily="18" charset="0"/>
                          </a:rPr>
                          <m:t>A</m:t>
                        </m:r>
                      </m:sub>
                    </m:sSub>
                    <m:r>
                      <a:rPr lang="en-GB" sz="1600" b="1" i="1">
                        <a:solidFill>
                          <a:schemeClr val="tx1"/>
                        </a:solidFill>
                        <a:latin typeface="Cambria Math" panose="02040503050406030204" pitchFamily="18" charset="0"/>
                        <a:ea typeface="Cambria Math" panose="02040503050406030204" pitchFamily="18" charset="0"/>
                      </a:rPr>
                      <m:t>&lt;</m:t>
                    </m:r>
                    <m:sSub>
                      <m:sSubPr>
                        <m:ctrlPr>
                          <a:rPr lang="en-GB" sz="1600" i="1">
                            <a:solidFill>
                              <a:schemeClr val="tx1"/>
                            </a:solidFill>
                            <a:latin typeface="Cambria Math" panose="02040503050406030204" pitchFamily="18" charset="0"/>
                          </a:rPr>
                        </m:ctrlPr>
                      </m:sSubPr>
                      <m:e>
                        <m:r>
                          <a:rPr lang="en-GB" sz="1600" i="1">
                            <a:solidFill>
                              <a:schemeClr val="tx1"/>
                            </a:solidFill>
                            <a:latin typeface="Cambria Math" panose="02040503050406030204" pitchFamily="18" charset="0"/>
                          </a:rPr>
                          <m:t>𝑝</m:t>
                        </m:r>
                      </m:e>
                      <m:sub>
                        <m:r>
                          <m:rPr>
                            <m:sty m:val="p"/>
                          </m:rPr>
                          <a:rPr lang="en-GB" sz="1600">
                            <a:solidFill>
                              <a:schemeClr val="tx1"/>
                            </a:solidFill>
                            <a:latin typeface="Cambria Math" panose="02040503050406030204" pitchFamily="18" charset="0"/>
                          </a:rPr>
                          <m:t>B</m:t>
                        </m:r>
                      </m:sub>
                    </m:sSub>
                    <m:r>
                      <a:rPr lang="en-GB" sz="1600" b="1" i="1">
                        <a:solidFill>
                          <a:schemeClr val="tx1"/>
                        </a:solidFill>
                        <a:latin typeface="Cambria Math" panose="02040503050406030204" pitchFamily="18" charset="0"/>
                        <a:ea typeface="Cambria Math" panose="02040503050406030204" pitchFamily="18" charset="0"/>
                      </a:rPr>
                      <m:t>&lt;</m:t>
                    </m:r>
                    <m:sSub>
                      <m:sSubPr>
                        <m:ctrlPr>
                          <a:rPr lang="en-GB" sz="1600" i="1">
                            <a:solidFill>
                              <a:schemeClr val="tx1"/>
                            </a:solidFill>
                            <a:latin typeface="Cambria Math" panose="02040503050406030204" pitchFamily="18" charset="0"/>
                          </a:rPr>
                        </m:ctrlPr>
                      </m:sSubPr>
                      <m:e>
                        <m:r>
                          <a:rPr lang="en-GB" sz="1600" i="1">
                            <a:solidFill>
                              <a:schemeClr val="tx1"/>
                            </a:solidFill>
                            <a:latin typeface="Cambria Math" panose="02040503050406030204" pitchFamily="18" charset="0"/>
                          </a:rPr>
                          <m:t>𝑝</m:t>
                        </m:r>
                      </m:e>
                      <m:sub>
                        <m:r>
                          <m:rPr>
                            <m:sty m:val="p"/>
                          </m:rPr>
                          <a:rPr lang="en-GB" sz="1600">
                            <a:solidFill>
                              <a:schemeClr val="tx1"/>
                            </a:solidFill>
                            <a:latin typeface="Cambria Math" panose="02040503050406030204" pitchFamily="18" charset="0"/>
                          </a:rPr>
                          <m:t>C</m:t>
                        </m:r>
                      </m:sub>
                    </m:sSub>
                    <m:r>
                      <a:rPr lang="en-GB" sz="1600" b="1" i="1">
                        <a:solidFill>
                          <a:schemeClr val="tx1"/>
                        </a:solidFill>
                        <a:latin typeface="Cambria Math" panose="02040503050406030204" pitchFamily="18" charset="0"/>
                        <a:ea typeface="Cambria Math" panose="02040503050406030204" pitchFamily="18" charset="0"/>
                      </a:rPr>
                      <m:t>&lt;</m:t>
                    </m:r>
                    <m:sSub>
                      <m:sSubPr>
                        <m:ctrlPr>
                          <a:rPr lang="en-GB" sz="1600" i="1">
                            <a:solidFill>
                              <a:schemeClr val="tx1"/>
                            </a:solidFill>
                            <a:latin typeface="Cambria Math" panose="02040503050406030204" pitchFamily="18" charset="0"/>
                          </a:rPr>
                        </m:ctrlPr>
                      </m:sSubPr>
                      <m:e>
                        <m:r>
                          <a:rPr lang="en-GB" sz="1600" i="1">
                            <a:solidFill>
                              <a:schemeClr val="tx1"/>
                            </a:solidFill>
                            <a:latin typeface="Cambria Math" panose="02040503050406030204" pitchFamily="18" charset="0"/>
                          </a:rPr>
                          <m:t>𝑝</m:t>
                        </m:r>
                      </m:e>
                      <m:sub>
                        <m:r>
                          <m:rPr>
                            <m:sty m:val="p"/>
                          </m:rPr>
                          <a:rPr lang="en-GB" sz="1600">
                            <a:solidFill>
                              <a:schemeClr val="tx1"/>
                            </a:solidFill>
                            <a:latin typeface="Cambria Math" panose="02040503050406030204" pitchFamily="18" charset="0"/>
                          </a:rPr>
                          <m:t>D</m:t>
                        </m:r>
                      </m:sub>
                    </m:sSub>
                  </m:oMath>
                </a14:m>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in bit/s/Hz. </a:t>
                </a:r>
              </a:p>
              <a:p>
                <a:pPr marL="285750" indent="-285750" algn="just">
                  <a:buFont typeface="Wingdings" pitchFamily="2" charset="2"/>
                  <a:buChar char="§"/>
                </a:pPr>
                <a:endPar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lgn="just">
                  <a:buFont typeface="Wingdings" pitchFamily="2" charset="2"/>
                  <a:buChar char="§"/>
                </a:pP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E.g.,</a:t>
                </a:r>
                <a14:m>
                  <m:oMath xmlns:m="http://schemas.openxmlformats.org/officeDocument/2006/math">
                    <m:sSub>
                      <m:sSubPr>
                        <m:ctrlPr>
                          <a:rPr lang="en-GB" sz="1600" i="1">
                            <a:solidFill>
                              <a:schemeClr val="tx1"/>
                            </a:solidFill>
                            <a:latin typeface="Cambria Math" panose="02040503050406030204" pitchFamily="18" charset="0"/>
                          </a:rPr>
                        </m:ctrlPr>
                      </m:sSubPr>
                      <m:e>
                        <m:r>
                          <a:rPr lang="en-GB" sz="1600" i="1">
                            <a:solidFill>
                              <a:schemeClr val="tx1"/>
                            </a:solidFill>
                            <a:latin typeface="Cambria Math" panose="02040503050406030204" pitchFamily="18" charset="0"/>
                          </a:rPr>
                          <m:t>𝑝</m:t>
                        </m:r>
                      </m:e>
                      <m:sub>
                        <m:r>
                          <m:rPr>
                            <m:sty m:val="p"/>
                          </m:rPr>
                          <a:rPr lang="en-GB" sz="1600">
                            <a:solidFill>
                              <a:schemeClr val="tx1"/>
                            </a:solidFill>
                            <a:latin typeface="Cambria Math" panose="02040503050406030204" pitchFamily="18" charset="0"/>
                          </a:rPr>
                          <m:t>B</m:t>
                        </m:r>
                      </m:sub>
                    </m:sSub>
                    <m:r>
                      <a:rPr lang="en-GB" sz="1600" i="1">
                        <a:solidFill>
                          <a:schemeClr val="tx1"/>
                        </a:solidFill>
                        <a:latin typeface="Cambria Math" panose="02040503050406030204" pitchFamily="18" charset="0"/>
                      </a:rPr>
                      <m:t>−</m:t>
                    </m:r>
                    <m:sSub>
                      <m:sSubPr>
                        <m:ctrlPr>
                          <a:rPr lang="en-GB" sz="1600" i="1">
                            <a:solidFill>
                              <a:schemeClr val="tx1"/>
                            </a:solidFill>
                            <a:latin typeface="Cambria Math" panose="02040503050406030204" pitchFamily="18" charset="0"/>
                          </a:rPr>
                        </m:ctrlPr>
                      </m:sSubPr>
                      <m:e>
                        <m:r>
                          <a:rPr lang="en-GB" sz="1600" i="1">
                            <a:solidFill>
                              <a:schemeClr val="tx1"/>
                            </a:solidFill>
                            <a:latin typeface="Cambria Math" panose="02040503050406030204" pitchFamily="18" charset="0"/>
                          </a:rPr>
                          <m:t>𝑝</m:t>
                        </m:r>
                      </m:e>
                      <m:sub>
                        <m:r>
                          <m:rPr>
                            <m:sty m:val="p"/>
                          </m:rPr>
                          <a:rPr lang="en-GB" sz="1600">
                            <a:solidFill>
                              <a:schemeClr val="tx1"/>
                            </a:solidFill>
                            <a:latin typeface="Cambria Math" panose="02040503050406030204" pitchFamily="18" charset="0"/>
                          </a:rPr>
                          <m:t>A</m:t>
                        </m:r>
                      </m:sub>
                    </m:sSub>
                    <m:r>
                      <a:rPr lang="en-GB" sz="1600" b="0" i="0" smtClean="0">
                        <a:solidFill>
                          <a:schemeClr val="tx1"/>
                        </a:solidFill>
                        <a:latin typeface="Cambria Math" panose="02040503050406030204" pitchFamily="18" charset="0"/>
                      </a:rPr>
                      <m:t>:</m:t>
                    </m:r>
                  </m:oMath>
                </a14:m>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the minimum spectral efficiency improvement due to the beam training method B such that </a:t>
                </a:r>
                <a14:m>
                  <m:oMath xmlns:m="http://schemas.openxmlformats.org/officeDocument/2006/math">
                    <m:sSub>
                      <m:sSubPr>
                        <m:ctrlPr>
                          <a:rPr lang="en-US" sz="1600" i="1">
                            <a:solidFill>
                              <a:schemeClr val="tx1"/>
                            </a:solidFill>
                            <a:latin typeface="Cambria Math" panose="02040503050406030204" pitchFamily="18" charset="0"/>
                          </a:rPr>
                        </m:ctrlPr>
                      </m:sSubPr>
                      <m:e>
                        <m:r>
                          <a:rPr lang="en-GB" sz="1600" i="1">
                            <a:solidFill>
                              <a:schemeClr val="tx1"/>
                            </a:solidFill>
                            <a:latin typeface="Cambria Math" panose="02040503050406030204" pitchFamily="18" charset="0"/>
                          </a:rPr>
                          <m:t>𝑟</m:t>
                        </m:r>
                      </m:e>
                      <m:sub>
                        <m:r>
                          <a:rPr lang="en-GB" sz="1600" i="1">
                            <a:solidFill>
                              <a:schemeClr val="tx1"/>
                            </a:solidFill>
                            <a:latin typeface="Cambria Math" panose="02040503050406030204" pitchFamily="18" charset="0"/>
                          </a:rPr>
                          <m:t>𝑡</m:t>
                        </m:r>
                      </m:sub>
                    </m:sSub>
                    <m:d>
                      <m:dPr>
                        <m:ctrlPr>
                          <a:rPr lang="en-GB" sz="1600" i="1">
                            <a:solidFill>
                              <a:schemeClr val="tx1"/>
                            </a:solidFill>
                            <a:latin typeface="Cambria Math" panose="02040503050406030204" pitchFamily="18" charset="0"/>
                          </a:rPr>
                        </m:ctrlPr>
                      </m:dPr>
                      <m:e>
                        <m:r>
                          <m:rPr>
                            <m:sty m:val="p"/>
                          </m:rPr>
                          <a:rPr lang="en-GB" sz="1600">
                            <a:solidFill>
                              <a:schemeClr val="tx1"/>
                            </a:solidFill>
                            <a:latin typeface="Cambria Math" panose="02040503050406030204" pitchFamily="18" charset="0"/>
                          </a:rPr>
                          <m:t>B</m:t>
                        </m:r>
                      </m:e>
                    </m:d>
                    <m:r>
                      <a:rPr lang="en-GB" sz="1600" dirty="0">
                        <a:solidFill>
                          <a:schemeClr val="tx1"/>
                        </a:solidFill>
                        <a:latin typeface="Cambria Math" panose="02040503050406030204" pitchFamily="18" charset="0"/>
                      </a:rPr>
                      <m:t>≥</m:t>
                    </m:r>
                    <m:sSub>
                      <m:sSubPr>
                        <m:ctrlPr>
                          <a:rPr lang="en-US" sz="1600" i="1">
                            <a:solidFill>
                              <a:schemeClr val="tx1"/>
                            </a:solidFill>
                            <a:latin typeface="Cambria Math" panose="02040503050406030204" pitchFamily="18" charset="0"/>
                          </a:rPr>
                        </m:ctrlPr>
                      </m:sSubPr>
                      <m:e>
                        <m:r>
                          <a:rPr lang="en-GB" sz="1600" i="1">
                            <a:solidFill>
                              <a:schemeClr val="tx1"/>
                            </a:solidFill>
                            <a:latin typeface="Cambria Math" panose="02040503050406030204" pitchFamily="18" charset="0"/>
                          </a:rPr>
                          <m:t>𝑟</m:t>
                        </m:r>
                      </m:e>
                      <m:sub>
                        <m:r>
                          <a:rPr lang="en-GB" sz="1600" i="1">
                            <a:solidFill>
                              <a:schemeClr val="tx1"/>
                            </a:solidFill>
                            <a:latin typeface="Cambria Math" panose="02040503050406030204" pitchFamily="18" charset="0"/>
                          </a:rPr>
                          <m:t>𝑡</m:t>
                        </m:r>
                      </m:sub>
                    </m:sSub>
                    <m:d>
                      <m:dPr>
                        <m:ctrlPr>
                          <a:rPr lang="en-GB" sz="1600" i="1">
                            <a:solidFill>
                              <a:schemeClr val="tx1"/>
                            </a:solidFill>
                            <a:latin typeface="Cambria Math" panose="02040503050406030204" pitchFamily="18" charset="0"/>
                          </a:rPr>
                        </m:ctrlPr>
                      </m:dPr>
                      <m:e>
                        <m:r>
                          <m:rPr>
                            <m:sty m:val="p"/>
                          </m:rPr>
                          <a:rPr lang="en-GB" sz="1600" b="0" i="0" smtClean="0">
                            <a:solidFill>
                              <a:schemeClr val="tx1"/>
                            </a:solidFill>
                            <a:latin typeface="Cambria Math" panose="02040503050406030204" pitchFamily="18" charset="0"/>
                          </a:rPr>
                          <m:t>A</m:t>
                        </m:r>
                      </m:e>
                    </m:d>
                  </m:oMath>
                </a14:m>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when </a:t>
                </a:r>
                <a14:m>
                  <m:oMath xmlns:m="http://schemas.openxmlformats.org/officeDocument/2006/math">
                    <m:r>
                      <a:rPr lang="en-GB" sz="1600" i="1">
                        <a:solidFill>
                          <a:schemeClr val="tx1"/>
                        </a:solidFill>
                        <a:latin typeface="Cambria Math" panose="02040503050406030204" pitchFamily="18" charset="0"/>
                        <a:ea typeface="Cambria Math" panose="02040503050406030204" pitchFamily="18" charset="0"/>
                      </a:rPr>
                      <m:t>𝛼</m:t>
                    </m:r>
                    <m:r>
                      <a:rPr lang="en-GB" sz="1600" i="1">
                        <a:solidFill>
                          <a:schemeClr val="tx1"/>
                        </a:solidFill>
                        <a:latin typeface="Cambria Math" panose="02040503050406030204" pitchFamily="18" charset="0"/>
                        <a:ea typeface="Cambria Math" panose="02040503050406030204" pitchFamily="18" charset="0"/>
                      </a:rPr>
                      <m:t>=0.5</m:t>
                    </m:r>
                  </m:oMath>
                </a14:m>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a:t>
                </a:r>
              </a:p>
            </p:txBody>
          </p:sp>
        </mc:Choice>
        <mc:Fallback xmlns="">
          <p:sp>
            <p:nvSpPr>
              <p:cNvPr id="22" name="TextBox 21">
                <a:extLst>
                  <a:ext uri="{FF2B5EF4-FFF2-40B4-BE49-F238E27FC236}">
                    <a16:creationId xmlns:a16="http://schemas.microsoft.com/office/drawing/2014/main" id="{6BACA524-66B0-BA40-8698-106A1438E9A3}"/>
                  </a:ext>
                </a:extLst>
              </p:cNvPr>
              <p:cNvSpPr txBox="1">
                <a:spLocks noRot="1" noChangeAspect="1" noMove="1" noResize="1" noEditPoints="1" noAdjustHandles="1" noChangeArrowheads="1" noChangeShapeType="1" noTextEdit="1"/>
              </p:cNvSpPr>
              <p:nvPr/>
            </p:nvSpPr>
            <p:spPr>
              <a:xfrm>
                <a:off x="6024031" y="4485324"/>
                <a:ext cx="5542257" cy="1323439"/>
              </a:xfrm>
              <a:prstGeom prst="rect">
                <a:avLst/>
              </a:prstGeom>
              <a:blipFill>
                <a:blip r:embed="rId10"/>
                <a:stretch>
                  <a:fillRect l="-440" t="-1382" r="-660" b="-5069"/>
                </a:stretch>
              </a:blipFill>
            </p:spPr>
            <p:txBody>
              <a:bodyPr/>
              <a:lstStyle/>
              <a:p>
                <a:r>
                  <a:rPr lang="en-GB">
                    <a:noFill/>
                  </a:rPr>
                  <a:t> </a:t>
                </a:r>
              </a:p>
            </p:txBody>
          </p:sp>
        </mc:Fallback>
      </mc:AlternateContent>
      <p:cxnSp>
        <p:nvCxnSpPr>
          <p:cNvPr id="40" name="Curved Connector 39">
            <a:extLst>
              <a:ext uri="{FF2B5EF4-FFF2-40B4-BE49-F238E27FC236}">
                <a16:creationId xmlns:a16="http://schemas.microsoft.com/office/drawing/2014/main" id="{5FE3280F-958E-F546-B27B-F41011499D5E}"/>
              </a:ext>
            </a:extLst>
          </p:cNvPr>
          <p:cNvCxnSpPr>
            <a:cxnSpLocks/>
            <a:stCxn id="71" idx="0"/>
            <a:endCxn id="20" idx="0"/>
          </p:cNvCxnSpPr>
          <p:nvPr/>
        </p:nvCxnSpPr>
        <p:spPr>
          <a:xfrm rot="16200000" flipH="1" flipV="1">
            <a:off x="3910066" y="2968152"/>
            <a:ext cx="811390" cy="2300723"/>
          </a:xfrm>
          <a:prstGeom prst="curvedConnector3">
            <a:avLst>
              <a:gd name="adj1" fmla="val -28174"/>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DC548A09-E17B-EA4F-B551-E4F912790A5D}"/>
              </a:ext>
            </a:extLst>
          </p:cNvPr>
          <p:cNvSpPr txBox="1"/>
          <p:nvPr/>
        </p:nvSpPr>
        <p:spPr>
          <a:xfrm>
            <a:off x="6923217" y="3637083"/>
            <a:ext cx="373129" cy="369332"/>
          </a:xfrm>
          <a:prstGeom prst="rect">
            <a:avLst/>
          </a:prstGeom>
          <a:noFill/>
        </p:spPr>
        <p:txBody>
          <a:bodyPr wrap="square" rtlCol="0">
            <a:spAutoFit/>
          </a:bodyPr>
          <a:lstStyle/>
          <a:p>
            <a:endParaRPr lang="en-US" dirty="0"/>
          </a:p>
        </p:txBody>
      </p:sp>
      <p:cxnSp>
        <p:nvCxnSpPr>
          <p:cNvPr id="54" name="Curved Connector 53">
            <a:extLst>
              <a:ext uri="{FF2B5EF4-FFF2-40B4-BE49-F238E27FC236}">
                <a16:creationId xmlns:a16="http://schemas.microsoft.com/office/drawing/2014/main" id="{37C93DB1-32D9-3F49-9127-96829AA68105}"/>
              </a:ext>
            </a:extLst>
          </p:cNvPr>
          <p:cNvCxnSpPr>
            <a:cxnSpLocks/>
            <a:stCxn id="52" idx="0"/>
            <a:endCxn id="22" idx="0"/>
          </p:cNvCxnSpPr>
          <p:nvPr/>
        </p:nvCxnSpPr>
        <p:spPr>
          <a:xfrm rot="16200000" flipH="1">
            <a:off x="7528350" y="3218514"/>
            <a:ext cx="848241" cy="1685378"/>
          </a:xfrm>
          <a:prstGeom prst="curvedConnector3">
            <a:avLst>
              <a:gd name="adj1" fmla="val -2695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Slide Number Placeholder 3">
            <a:extLst>
              <a:ext uri="{FF2B5EF4-FFF2-40B4-BE49-F238E27FC236}">
                <a16:creationId xmlns:a16="http://schemas.microsoft.com/office/drawing/2014/main" id="{D6FA57F1-7D32-4ECD-84CE-569DC6579C2E}"/>
              </a:ext>
            </a:extLst>
          </p:cNvPr>
          <p:cNvSpPr>
            <a:spLocks noGrp="1"/>
          </p:cNvSpPr>
          <p:nvPr>
            <p:ph type="sldNum" sz="quarter" idx="12"/>
          </p:nvPr>
        </p:nvSpPr>
        <p:spPr>
          <a:xfrm>
            <a:off x="8610600" y="6356350"/>
            <a:ext cx="2743200" cy="365125"/>
          </a:xfrm>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723900" algn="l"/>
                <a:tab pos="1447800" algn="l"/>
              </a:tabLst>
              <a:defRPr>
                <a:solidFill>
                  <a:schemeClr val="bg1"/>
                </a:solidFill>
                <a:latin typeface="Arial" panose="020B0604020202020204" pitchFamily="34" charset="0"/>
                <a:cs typeface="DejaVu Sans" charset="0"/>
              </a:defRPr>
            </a:lvl1pPr>
            <a:lvl2pPr>
              <a:tabLst>
                <a:tab pos="723900" algn="l"/>
                <a:tab pos="1447800" algn="l"/>
              </a:tabLst>
              <a:defRPr>
                <a:solidFill>
                  <a:schemeClr val="bg1"/>
                </a:solidFill>
                <a:latin typeface="Arial" panose="020B0604020202020204" pitchFamily="34" charset="0"/>
                <a:cs typeface="DejaVu Sans" charset="0"/>
              </a:defRPr>
            </a:lvl2pPr>
            <a:lvl3pPr>
              <a:tabLst>
                <a:tab pos="723900" algn="l"/>
                <a:tab pos="1447800" algn="l"/>
              </a:tabLst>
              <a:defRPr>
                <a:solidFill>
                  <a:schemeClr val="bg1"/>
                </a:solidFill>
                <a:latin typeface="Arial" panose="020B0604020202020204" pitchFamily="34" charset="0"/>
                <a:cs typeface="DejaVu Sans" charset="0"/>
              </a:defRPr>
            </a:lvl3pPr>
            <a:lvl4pPr>
              <a:tabLst>
                <a:tab pos="723900" algn="l"/>
                <a:tab pos="1447800" algn="l"/>
              </a:tabLst>
              <a:defRPr>
                <a:solidFill>
                  <a:schemeClr val="bg1"/>
                </a:solidFill>
                <a:latin typeface="Arial" panose="020B0604020202020204" pitchFamily="34" charset="0"/>
                <a:cs typeface="DejaVu Sans" charset="0"/>
              </a:defRPr>
            </a:lvl4pPr>
            <a:lvl5pPr>
              <a:tabLst>
                <a:tab pos="723900" algn="l"/>
                <a:tab pos="1447800" algn="l"/>
              </a:tabLst>
              <a:defRPr>
                <a:solidFill>
                  <a:schemeClr val="bg1"/>
                </a:solidFill>
                <a:latin typeface="Arial" panose="020B0604020202020204" pitchFamily="34" charset="0"/>
                <a:cs typeface="DejaVu Sans" charset="0"/>
              </a:defRPr>
            </a:lvl5pPr>
            <a:lvl6pPr marL="25146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6pPr>
            <a:lvl7pPr marL="29718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7pPr>
            <a:lvl8pPr marL="34290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8pPr>
            <a:lvl9pPr marL="38862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9pPr>
          </a:lstStyle>
          <a:p>
            <a:fld id="{93168370-D4B1-4095-80D6-4F38897A27DB}" type="slidenum">
              <a:rPr lang="en-GB" altLang="en-US" smtClean="0">
                <a:solidFill>
                  <a:srgbClr val="000000"/>
                </a:solidFill>
                <a:latin typeface="Gill Sans MT" panose="020B0502020104020203" pitchFamily="34" charset="0"/>
                <a:cs typeface="Arial" panose="020B0604020202020204" pitchFamily="34" charset="0"/>
              </a:rPr>
              <a:pPr/>
              <a:t>26</a:t>
            </a:fld>
            <a:endParaRPr lang="en-GB" altLang="en-US">
              <a:solidFill>
                <a:srgbClr val="000000"/>
              </a:solidFill>
              <a:latin typeface="Gill Sans MT" panose="020B0502020104020203" pitchFamily="34" charset="0"/>
              <a:cs typeface="Arial" panose="020B0604020202020204" pitchFamily="34" charset="0"/>
            </a:endParaRPr>
          </a:p>
        </p:txBody>
      </p:sp>
      <p:sp>
        <p:nvSpPr>
          <p:cNvPr id="15" name="Text Box 2">
            <a:extLst>
              <a:ext uri="{FF2B5EF4-FFF2-40B4-BE49-F238E27FC236}">
                <a16:creationId xmlns:a16="http://schemas.microsoft.com/office/drawing/2014/main" id="{B49A9692-FBED-46EC-AE2D-502336F77437}"/>
              </a:ext>
            </a:extLst>
          </p:cNvPr>
          <p:cNvSpPr txBox="1">
            <a:spLocks noChangeArrowheads="1"/>
          </p:cNvSpPr>
          <p:nvPr/>
        </p:nvSpPr>
        <p:spPr bwMode="auto">
          <a:xfrm>
            <a:off x="885687" y="268301"/>
            <a:ext cx="82296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Gill Sans MT" panose="020B0502020104020203" pitchFamily="34" charset="0"/>
                <a:cs typeface="DejaVu Sans" charset="0"/>
              </a:defRPr>
            </a:lvl1pPr>
            <a:lvl2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464653"/>
                </a:solidFill>
                <a:latin typeface="Gill Sans MT" panose="020B0502020104020203" pitchFamily="34" charset="0"/>
                <a:cs typeface="DejaVu Sans" charset="0"/>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ill Sans MT" panose="020B0502020104020203" pitchFamily="34" charset="0"/>
                <a:cs typeface="DejaVu Sans" charset="0"/>
              </a:defRPr>
            </a:lvl3pPr>
            <a:lvl4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Gill Sans MT" panose="020B0502020104020203" pitchFamily="34" charset="0"/>
                <a:cs typeface="DejaVu Sans" charset="0"/>
              </a:defRPr>
            </a:lvl4pPr>
            <a:lvl5pPr>
              <a:spcBef>
                <a:spcPts val="3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5pPr>
            <a:lvl6pPr marL="25146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6pPr>
            <a:lvl7pPr marL="29718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7pPr>
            <a:lvl8pPr marL="34290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8pPr>
            <a:lvl9pPr marL="38862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9pPr>
          </a:lstStyle>
          <a:p>
            <a:pPr eaLnBrk="1" hangingPunct="1">
              <a:spcBef>
                <a:spcPct val="0"/>
              </a:spcBef>
              <a:buClrTx/>
              <a:buFontTx/>
              <a:buNone/>
            </a:pPr>
            <a:r>
              <a:rPr lang="en-GB" altLang="en-US" sz="3200" dirty="0" smtClean="0">
                <a:solidFill>
                  <a:srgbClr val="464653"/>
                </a:solidFill>
                <a:latin typeface="Bookman Old Style" panose="02050604050505020204" pitchFamily="18" charset="0"/>
              </a:rPr>
              <a:t>Reinforcement Learning: Reward</a:t>
            </a:r>
            <a:endParaRPr lang="en-GB" altLang="en-US" sz="3200" b="1" dirty="0">
              <a:solidFill>
                <a:srgbClr val="464653"/>
              </a:solidFill>
              <a:latin typeface="Bookman Old Style" panose="02050604050505020204" pitchFamily="18" charset="0"/>
            </a:endParaRPr>
          </a:p>
        </p:txBody>
      </p:sp>
      <p:pic>
        <p:nvPicPr>
          <p:cNvPr id="16" name="Picture 4">
            <a:extLst>
              <a:ext uri="{FF2B5EF4-FFF2-40B4-BE49-F238E27FC236}">
                <a16:creationId xmlns:a16="http://schemas.microsoft.com/office/drawing/2014/main" id="{E86CE5F8-9C80-4E8F-9DD0-54EEDEFA03E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078319" y="98425"/>
            <a:ext cx="922337" cy="927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169451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57E37A3A-DCA0-434B-AFC2-3F91C23D5CD0}"/>
                  </a:ext>
                </a:extLst>
              </p:cNvPr>
              <p:cNvSpPr txBox="1"/>
              <p:nvPr/>
            </p:nvSpPr>
            <p:spPr>
              <a:xfrm>
                <a:off x="601537" y="4304449"/>
                <a:ext cx="10988922" cy="1477328"/>
              </a:xfrm>
              <a:prstGeom prst="rect">
                <a:avLst/>
              </a:prstGeom>
              <a:noFill/>
            </p:spPr>
            <p:txBody>
              <a:bodyPr wrap="square" rtlCol="0" anchor="ctr">
                <a:spAutoFit/>
              </a:bodyPr>
              <a:lstStyle/>
              <a:p>
                <a:pPr marL="285750" indent="-285750" algn="just">
                  <a:buFont typeface="Wingdings" pitchFamily="2" charset="2"/>
                  <a:buChar char="q"/>
                </a:pPr>
                <a:r>
                  <a:rPr lang="en-GB"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Each training episode generates an independent trajectory of the UE with </a:t>
                </a:r>
                <a14:m>
                  <m:oMath xmlns:m="http://schemas.openxmlformats.org/officeDocument/2006/math">
                    <m:r>
                      <a:rPr lang="en-GB" i="1">
                        <a:solidFill>
                          <a:schemeClr val="tx1"/>
                        </a:solidFill>
                        <a:latin typeface="Cambria Math" panose="02040503050406030204" pitchFamily="18" charset="0"/>
                      </a:rPr>
                      <m:t>𝑇</m:t>
                    </m:r>
                    <m:r>
                      <a:rPr lang="en-GB" i="1">
                        <a:solidFill>
                          <a:schemeClr val="tx1"/>
                        </a:solidFill>
                        <a:latin typeface="Cambria Math" panose="02040503050406030204" pitchFamily="18" charset="0"/>
                      </a:rPr>
                      <m:t>′</m:t>
                    </m:r>
                  </m:oMath>
                </a14:m>
                <a:r>
                  <a:rPr lang="en-GB"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samples locations. </a:t>
                </a:r>
              </a:p>
              <a:p>
                <a:pPr marL="285750" indent="-285750" algn="just">
                  <a:lnSpc>
                    <a:spcPct val="100000"/>
                  </a:lnSpc>
                  <a:buFont typeface="Wingdings" pitchFamily="2" charset="2"/>
                  <a:buChar char="q"/>
                </a:pPr>
                <a:r>
                  <a:rPr lang="en-GB"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To stabilise the training of the DNN, </a:t>
                </a:r>
              </a:p>
              <a:p>
                <a:pPr marL="742950" lvl="1" indent="-285750" algn="just">
                  <a:buFont typeface="Wingdings" pitchFamily="2" charset="2"/>
                  <a:buChar char="§"/>
                </a:pPr>
                <a:r>
                  <a:rPr lang="en-GB"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The </a:t>
                </a:r>
                <a:r>
                  <a:rPr lang="en-GB"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channel coefficients </a:t>
                </a:r>
                <a:r>
                  <a:rPr lang="en-GB"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are normalised so that the channel gain is constrained to a limited range. </a:t>
                </a:r>
              </a:p>
              <a:p>
                <a:pPr marL="742950" lvl="1" indent="-285750" algn="just">
                  <a:buFont typeface="Wingdings" pitchFamily="2" charset="2"/>
                  <a:buChar char="§"/>
                </a:pPr>
                <a:r>
                  <a:rPr lang="en-GB" dirty="0" smtClean="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The </a:t>
                </a:r>
                <a:r>
                  <a:rPr lang="en-GB"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spectral efficiency values </a:t>
                </a:r>
                <a:r>
                  <a:rPr lang="en-GB"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in the state vector </a:t>
                </a:r>
                <a14:m>
                  <m:oMath xmlns:m="http://schemas.openxmlformats.org/officeDocument/2006/math">
                    <m:sSub>
                      <m:sSubPr>
                        <m:ctrlPr>
                          <a:rPr lang="en-US" i="1">
                            <a:solidFill>
                              <a:schemeClr val="tx1"/>
                            </a:solidFill>
                            <a:latin typeface="Cambria Math" panose="02040503050406030204" pitchFamily="18" charset="0"/>
                          </a:rPr>
                        </m:ctrlPr>
                      </m:sSubPr>
                      <m:e>
                        <m:r>
                          <a:rPr lang="en-GB" b="1">
                            <a:solidFill>
                              <a:schemeClr val="tx1"/>
                            </a:solidFill>
                            <a:latin typeface="Cambria Math" panose="02040503050406030204" pitchFamily="18" charset="0"/>
                          </a:rPr>
                          <m:t>𝐬</m:t>
                        </m:r>
                      </m:e>
                      <m:sub>
                        <m:r>
                          <a:rPr lang="en-GB" i="1">
                            <a:solidFill>
                              <a:schemeClr val="tx1"/>
                            </a:solidFill>
                            <a:latin typeface="Cambria Math" panose="02040503050406030204" pitchFamily="18" charset="0"/>
                          </a:rPr>
                          <m:t>𝑡</m:t>
                        </m:r>
                      </m:sub>
                    </m:sSub>
                  </m:oMath>
                </a14:m>
                <a:r>
                  <a:rPr lang="en-GB"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are scaled to lie within the range </a:t>
                </a:r>
                <a14:m>
                  <m:oMath xmlns:m="http://schemas.openxmlformats.org/officeDocument/2006/math">
                    <m:d>
                      <m:dPr>
                        <m:begChr m:val="["/>
                        <m:endChr m:val="]"/>
                        <m:ctrlPr>
                          <a:rPr lang="en-GB" b="1" i="1" smtClean="0">
                            <a:solidFill>
                              <a:schemeClr val="tx1"/>
                            </a:solidFill>
                            <a:latin typeface="Cambria Math" panose="02040503050406030204" pitchFamily="18" charset="0"/>
                            <a:ea typeface="Helvetica Neue" panose="02000503000000020004" pitchFamily="2" charset="0"/>
                            <a:cs typeface="Helvetica Neue" panose="02000503000000020004" pitchFamily="2" charset="0"/>
                          </a:rPr>
                        </m:ctrlPr>
                      </m:dPr>
                      <m:e>
                        <m:r>
                          <a:rPr lang="en-GB" b="1" i="1" smtClean="0">
                            <a:solidFill>
                              <a:schemeClr val="tx1"/>
                            </a:solidFill>
                            <a:latin typeface="Cambria Math" panose="02040503050406030204" pitchFamily="18" charset="0"/>
                            <a:ea typeface="Helvetica Neue" panose="02000503000000020004" pitchFamily="2" charset="0"/>
                            <a:cs typeface="Helvetica Neue" panose="02000503000000020004" pitchFamily="2" charset="0"/>
                          </a:rPr>
                          <m:t>−</m:t>
                        </m:r>
                        <m:r>
                          <a:rPr lang="en-GB" b="1" i="1" smtClean="0">
                            <a:solidFill>
                              <a:schemeClr val="tx1"/>
                            </a:solidFill>
                            <a:latin typeface="Cambria Math" panose="02040503050406030204" pitchFamily="18" charset="0"/>
                            <a:ea typeface="Helvetica Neue" panose="02000503000000020004" pitchFamily="2" charset="0"/>
                            <a:cs typeface="Helvetica Neue" panose="02000503000000020004" pitchFamily="2" charset="0"/>
                          </a:rPr>
                          <m:t>𝟐</m:t>
                        </m:r>
                        <m:r>
                          <a:rPr lang="en-GB" b="1" i="1" smtClean="0">
                            <a:solidFill>
                              <a:schemeClr val="tx1"/>
                            </a:solidFill>
                            <a:latin typeface="Cambria Math" panose="02040503050406030204" pitchFamily="18" charset="0"/>
                            <a:ea typeface="Helvetica Neue" panose="02000503000000020004" pitchFamily="2" charset="0"/>
                            <a:cs typeface="Helvetica Neue" panose="02000503000000020004" pitchFamily="2" charset="0"/>
                          </a:rPr>
                          <m:t>,</m:t>
                        </m:r>
                        <m:r>
                          <a:rPr lang="en-GB" b="1" i="1" smtClean="0">
                            <a:solidFill>
                              <a:schemeClr val="tx1"/>
                            </a:solidFill>
                            <a:latin typeface="Cambria Math" panose="02040503050406030204" pitchFamily="18" charset="0"/>
                            <a:ea typeface="Helvetica Neue" panose="02000503000000020004" pitchFamily="2" charset="0"/>
                            <a:cs typeface="Helvetica Neue" panose="02000503000000020004" pitchFamily="2" charset="0"/>
                          </a:rPr>
                          <m:t>𝟐</m:t>
                        </m:r>
                      </m:e>
                    </m:d>
                    <m:r>
                      <a:rPr lang="en-GB" b="0" i="1" smtClean="0">
                        <a:solidFill>
                          <a:schemeClr val="tx1"/>
                        </a:solidFill>
                        <a:latin typeface="Cambria Math" panose="02040503050406030204" pitchFamily="18" charset="0"/>
                        <a:ea typeface="Helvetica Neue" panose="02000503000000020004" pitchFamily="2" charset="0"/>
                        <a:cs typeface="Helvetica Neue" panose="02000503000000020004" pitchFamily="2" charset="0"/>
                      </a:rPr>
                      <m:t>.</m:t>
                    </m:r>
                  </m:oMath>
                </a14:m>
                <a:r>
                  <a:rPr lang="en-GB"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a:t>
                </a:r>
              </a:p>
              <a:p>
                <a:pPr marL="285750" indent="-285750" algn="just">
                  <a:buFont typeface="Wingdings" pitchFamily="2" charset="2"/>
                  <a:buChar char="q"/>
                </a:pPr>
                <a:r>
                  <a:rPr lang="en-GB"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To begin with, we set the length of the memory of the state vector </a:t>
                </a:r>
                <a14:m>
                  <m:oMath xmlns:m="http://schemas.openxmlformats.org/officeDocument/2006/math">
                    <m:sSub>
                      <m:sSubPr>
                        <m:ctrlPr>
                          <a:rPr lang="en-US" i="1" smtClean="0">
                            <a:solidFill>
                              <a:schemeClr val="tx1"/>
                            </a:solidFill>
                            <a:latin typeface="Cambria Math" panose="02040503050406030204" pitchFamily="18" charset="0"/>
                          </a:rPr>
                        </m:ctrlPr>
                      </m:sSubPr>
                      <m:e>
                        <m:r>
                          <a:rPr lang="en-GB" b="1">
                            <a:solidFill>
                              <a:schemeClr val="tx1"/>
                            </a:solidFill>
                            <a:latin typeface="Cambria Math" panose="02040503050406030204" pitchFamily="18" charset="0"/>
                          </a:rPr>
                          <m:t>𝐬</m:t>
                        </m:r>
                      </m:e>
                      <m:sub>
                        <m:r>
                          <a:rPr lang="en-GB" i="1">
                            <a:solidFill>
                              <a:schemeClr val="tx1"/>
                            </a:solidFill>
                            <a:latin typeface="Cambria Math" panose="02040503050406030204" pitchFamily="18" charset="0"/>
                          </a:rPr>
                          <m:t>𝑡</m:t>
                        </m:r>
                      </m:sub>
                    </m:sSub>
                  </m:oMath>
                </a14:m>
                <a:r>
                  <a:rPr lang="en-GB"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to </a:t>
                </a:r>
                <a14:m>
                  <m:oMath xmlns:m="http://schemas.openxmlformats.org/officeDocument/2006/math">
                    <m:r>
                      <a:rPr lang="en-GB" i="1">
                        <a:solidFill>
                          <a:schemeClr val="tx1"/>
                        </a:solidFill>
                        <a:latin typeface="Cambria Math" panose="02040503050406030204" pitchFamily="18" charset="0"/>
                      </a:rPr>
                      <m:t>𝑇</m:t>
                    </m:r>
                    <m:r>
                      <a:rPr lang="en-GB" b="0" i="1">
                        <a:solidFill>
                          <a:schemeClr val="tx1"/>
                        </a:solidFill>
                        <a:latin typeface="Cambria Math" panose="02040503050406030204" pitchFamily="18" charset="0"/>
                      </a:rPr>
                      <m:t>=5</m:t>
                    </m:r>
                  </m:oMath>
                </a14:m>
                <a:r>
                  <a:rPr lang="en-GB"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a:t>
                </a:r>
              </a:p>
            </p:txBody>
          </p:sp>
        </mc:Choice>
        <mc:Fallback xmlns="">
          <p:sp>
            <p:nvSpPr>
              <p:cNvPr id="68" name="TextBox 67">
                <a:extLst>
                  <a:ext uri="{FF2B5EF4-FFF2-40B4-BE49-F238E27FC236}">
                    <a16:creationId xmlns:a16="http://schemas.microsoft.com/office/drawing/2014/main" id="{57E37A3A-DCA0-434B-AFC2-3F91C23D5CD0}"/>
                  </a:ext>
                </a:extLst>
              </p:cNvPr>
              <p:cNvSpPr txBox="1">
                <a:spLocks noRot="1" noChangeAspect="1" noMove="1" noResize="1" noEditPoints="1" noAdjustHandles="1" noChangeArrowheads="1" noChangeShapeType="1" noTextEdit="1"/>
              </p:cNvSpPr>
              <p:nvPr/>
            </p:nvSpPr>
            <p:spPr>
              <a:xfrm>
                <a:off x="601537" y="4304449"/>
                <a:ext cx="10988922" cy="1477328"/>
              </a:xfrm>
              <a:prstGeom prst="rect">
                <a:avLst/>
              </a:prstGeom>
              <a:blipFill>
                <a:blip r:embed="rId3"/>
                <a:stretch>
                  <a:fillRect l="-388" t="-1653" b="-619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4DF5D18F-7623-9E4D-B37E-FC4545259FF2}"/>
                  </a:ext>
                </a:extLst>
              </p:cNvPr>
              <p:cNvGraphicFramePr>
                <a:graphicFrameLocks noGrp="1"/>
              </p:cNvGraphicFramePr>
              <p:nvPr>
                <p:extLst/>
              </p:nvPr>
            </p:nvGraphicFramePr>
            <p:xfrm>
              <a:off x="751359" y="1985919"/>
              <a:ext cx="10689279" cy="1828800"/>
            </p:xfrm>
            <a:graphic>
              <a:graphicData uri="http://schemas.openxmlformats.org/drawingml/2006/table">
                <a:tbl>
                  <a:tblPr firstRow="1" bandRow="1">
                    <a:tableStyleId>{0505E3EF-67EA-436B-97B2-0124C06EBD24}</a:tableStyleId>
                  </a:tblPr>
                  <a:tblGrid>
                    <a:gridCol w="2797429">
                      <a:extLst>
                        <a:ext uri="{9D8B030D-6E8A-4147-A177-3AD203B41FA5}">
                          <a16:colId xmlns:a16="http://schemas.microsoft.com/office/drawing/2014/main" val="3146727046"/>
                        </a:ext>
                      </a:extLst>
                    </a:gridCol>
                    <a:gridCol w="2438834">
                      <a:extLst>
                        <a:ext uri="{9D8B030D-6E8A-4147-A177-3AD203B41FA5}">
                          <a16:colId xmlns:a16="http://schemas.microsoft.com/office/drawing/2014/main" val="907938673"/>
                        </a:ext>
                      </a:extLst>
                    </a:gridCol>
                    <a:gridCol w="2848293">
                      <a:extLst>
                        <a:ext uri="{9D8B030D-6E8A-4147-A177-3AD203B41FA5}">
                          <a16:colId xmlns:a16="http://schemas.microsoft.com/office/drawing/2014/main" val="1098921235"/>
                        </a:ext>
                      </a:extLst>
                    </a:gridCol>
                    <a:gridCol w="2604723">
                      <a:extLst>
                        <a:ext uri="{9D8B030D-6E8A-4147-A177-3AD203B41FA5}">
                          <a16:colId xmlns:a16="http://schemas.microsoft.com/office/drawing/2014/main" val="1774701704"/>
                        </a:ext>
                      </a:extLst>
                    </a:gridCol>
                  </a:tblGrid>
                  <a:tr h="0">
                    <a:tc>
                      <a:txBody>
                        <a:bodyPr/>
                        <a:lstStyle/>
                        <a:p>
                          <a:pPr algn="ctr"/>
                          <a:r>
                            <a:rPr lang="en-US" sz="1400" b="1" dirty="0">
                              <a:solidFill>
                                <a:schemeClr val="tx1"/>
                              </a:solidFill>
                              <a:latin typeface="Helvetica" pitchFamily="2" charset="0"/>
                            </a:rPr>
                            <a:t>Carrier Frequency </a:t>
                          </a:r>
                          <a14:m>
                            <m:oMath xmlns:m="http://schemas.openxmlformats.org/officeDocument/2006/math">
                              <m:sSub>
                                <m:sSubPr>
                                  <m:ctrlPr>
                                    <a:rPr lang="en-US" sz="1400" b="0" i="1" smtClean="0">
                                      <a:solidFill>
                                        <a:schemeClr val="tx1"/>
                                      </a:solidFill>
                                      <a:latin typeface="Cambria Math" panose="02040503050406030204" pitchFamily="18" charset="0"/>
                                    </a:rPr>
                                  </m:ctrlPr>
                                </m:sSubPr>
                                <m:e>
                                  <m:r>
                                    <a:rPr lang="en-GB" sz="1400" b="0" i="1" smtClean="0">
                                      <a:solidFill>
                                        <a:schemeClr val="tx1"/>
                                      </a:solidFill>
                                      <a:latin typeface="Cambria Math" panose="02040503050406030204" pitchFamily="18" charset="0"/>
                                    </a:rPr>
                                    <m:t>𝑓</m:t>
                                  </m:r>
                                </m:e>
                                <m:sub>
                                  <m:r>
                                    <a:rPr lang="en-GB" sz="1400" b="0" i="1" smtClean="0">
                                      <a:solidFill>
                                        <a:schemeClr val="tx1"/>
                                      </a:solidFill>
                                      <a:latin typeface="Cambria Math" panose="02040503050406030204" pitchFamily="18" charset="0"/>
                                    </a:rPr>
                                    <m:t>𝑐</m:t>
                                  </m:r>
                                </m:sub>
                              </m:sSub>
                            </m:oMath>
                          </a14:m>
                          <a:endParaRPr lang="en-US" sz="1400" b="0" dirty="0">
                            <a:solidFill>
                              <a:schemeClr val="tx1"/>
                            </a:solidFill>
                            <a:latin typeface="Helvetica"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latin typeface="Helvetica" pitchFamily="2" charset="0"/>
                            </a:rPr>
                            <a:t>30 GHz</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1"/>
                              </a:solidFill>
                              <a:latin typeface="Helvetica" pitchFamily="2" charset="0"/>
                            </a:rPr>
                            <a:t>No. of NLOS Clusters </a:t>
                          </a:r>
                          <a14:m>
                            <m:oMath xmlns:m="http://schemas.openxmlformats.org/officeDocument/2006/math">
                              <m:r>
                                <a:rPr lang="en-GB" sz="1400" b="0" i="1" smtClean="0">
                                  <a:solidFill>
                                    <a:schemeClr val="tx1"/>
                                  </a:solidFill>
                                  <a:latin typeface="Cambria Math" panose="02040503050406030204" pitchFamily="18" charset="0"/>
                                </a:rPr>
                                <m:t>𝐿</m:t>
                              </m:r>
                            </m:oMath>
                          </a14:m>
                          <a:endParaRPr lang="en-US" sz="1400" b="0" dirty="0">
                            <a:solidFill>
                              <a:schemeClr val="tx1"/>
                            </a:solidFill>
                            <a:latin typeface="Helvetica"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latin typeface="Helvetica" pitchFamily="2" charset="0"/>
                            </a:rPr>
                            <a:t>20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6938343"/>
                      </a:ext>
                    </a:extLst>
                  </a:tr>
                  <a:tr h="0">
                    <a:tc>
                      <a:txBody>
                        <a:bodyPr/>
                        <a:lstStyle/>
                        <a:p>
                          <a:pPr algn="ctr"/>
                          <a:r>
                            <a:rPr lang="en-US" sz="1400" b="1" dirty="0">
                              <a:solidFill>
                                <a:schemeClr val="tx1"/>
                              </a:solidFill>
                              <a:latin typeface="Helvetica" pitchFamily="2" charset="0"/>
                            </a:rPr>
                            <a:t>BS Antenna Array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latin typeface="Helvetica" pitchFamily="2" charset="0"/>
                            </a:rPr>
                            <a:t>8-by-8 URA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1"/>
                              </a:solidFill>
                              <a:latin typeface="Helvetica" pitchFamily="2" charset="0"/>
                            </a:rPr>
                            <a:t>No. of Scatterers per Cluster </a:t>
                          </a:r>
                          <a14:m>
                            <m:oMath xmlns:m="http://schemas.openxmlformats.org/officeDocument/2006/math">
                              <m:r>
                                <a:rPr lang="en-GB" sz="1400" b="0" i="1" smtClean="0">
                                  <a:solidFill>
                                    <a:schemeClr val="tx1"/>
                                  </a:solidFill>
                                  <a:latin typeface="Cambria Math" panose="02040503050406030204" pitchFamily="18" charset="0"/>
                                </a:rPr>
                                <m:t>𝑀</m:t>
                              </m:r>
                            </m:oMath>
                          </a14:m>
                          <a:endParaRPr lang="en-US" sz="1400" b="0" dirty="0">
                            <a:solidFill>
                              <a:schemeClr val="tx1"/>
                            </a:solidFill>
                            <a:latin typeface="Helvetica"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latin typeface="Helvetica" pitchFamily="2" charset="0"/>
                            </a:rPr>
                            <a:t>20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9379728"/>
                      </a:ext>
                    </a:extLst>
                  </a:tr>
                  <a:tr h="0">
                    <a:tc>
                      <a:txBody>
                        <a:bodyPr/>
                        <a:lstStyle/>
                        <a:p>
                          <a:pPr algn="ctr"/>
                          <a:r>
                            <a:rPr lang="en-US" sz="1400" b="1" dirty="0">
                              <a:solidFill>
                                <a:schemeClr val="tx1"/>
                              </a:solidFill>
                              <a:latin typeface="Helvetica" pitchFamily="2" charset="0"/>
                            </a:rPr>
                            <a:t>UE Antenna Array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latin typeface="Helvetica" pitchFamily="2" charset="0"/>
                            </a:rPr>
                            <a:t>4-by-4 URA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1"/>
                              </a:solidFill>
                              <a:latin typeface="Helvetica" pitchFamily="2" charset="0"/>
                            </a:rPr>
                            <a:t>Discount Factor </a:t>
                          </a:r>
                          <a14:m>
                            <m:oMath xmlns:m="http://schemas.openxmlformats.org/officeDocument/2006/math">
                              <m:r>
                                <a:rPr lang="en-US" sz="1400" b="0" i="1" smtClean="0">
                                  <a:solidFill>
                                    <a:schemeClr val="tx1"/>
                                  </a:solidFill>
                                  <a:latin typeface="Cambria Math" panose="02040503050406030204" pitchFamily="18" charset="0"/>
                                  <a:ea typeface="Cambria Math" panose="02040503050406030204" pitchFamily="18" charset="0"/>
                                </a:rPr>
                                <m:t>𝛾</m:t>
                              </m:r>
                            </m:oMath>
                          </a14:m>
                          <a:endParaRPr lang="en-US" sz="1400" b="0" dirty="0">
                            <a:solidFill>
                              <a:schemeClr val="tx1"/>
                            </a:solidFill>
                            <a:latin typeface="Helvetica"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latin typeface="Helvetica" pitchFamily="2" charset="0"/>
                            </a:rPr>
                            <a:t>0.9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8014897"/>
                      </a:ext>
                    </a:extLst>
                  </a:tr>
                  <a:tr h="0">
                    <a:tc>
                      <a:txBody>
                        <a:bodyPr/>
                        <a:lstStyle/>
                        <a:p>
                          <a:pPr algn="ctr"/>
                          <a:r>
                            <a:rPr lang="en-US" sz="1400" b="1" dirty="0">
                              <a:solidFill>
                                <a:schemeClr val="tx1"/>
                              </a:solidFill>
                              <a:latin typeface="Helvetica" pitchFamily="2" charset="0"/>
                            </a:rPr>
                            <a:t>No. of Training Episodes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latin typeface="Helvetica" pitchFamily="2" charset="0"/>
                            </a:rPr>
                            <a:t>2000 to 3000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1"/>
                              </a:solidFill>
                              <a:latin typeface="Helvetica" pitchFamily="2" charset="0"/>
                            </a:rPr>
                            <a:t>Learning Rate </a:t>
                          </a:r>
                          <a14:m>
                            <m:oMath xmlns:m="http://schemas.openxmlformats.org/officeDocument/2006/math">
                              <m:r>
                                <a:rPr lang="en-US" sz="1400" b="0" i="1" smtClean="0">
                                  <a:solidFill>
                                    <a:schemeClr val="tx1"/>
                                  </a:solidFill>
                                  <a:latin typeface="Cambria Math" panose="02040503050406030204" pitchFamily="18" charset="0"/>
                                  <a:ea typeface="Cambria Math" panose="02040503050406030204" pitchFamily="18" charset="0"/>
                                </a:rPr>
                                <m:t>𝜇</m:t>
                              </m:r>
                            </m:oMath>
                          </a14:m>
                          <a:endParaRPr lang="en-US" sz="1400" b="0" dirty="0">
                            <a:solidFill>
                              <a:schemeClr val="tx1"/>
                            </a:solidFill>
                            <a:latin typeface="Helvetica"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latin typeface="Helvetica" pitchFamily="2" charset="0"/>
                            </a:rPr>
                            <a:t>0.001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8262448"/>
                      </a:ext>
                    </a:extLst>
                  </a:tr>
                  <a:tr h="0">
                    <a:tc>
                      <a:txBody>
                        <a:bodyPr/>
                        <a:lstStyle/>
                        <a:p>
                          <a:pPr algn="ctr"/>
                          <a:r>
                            <a:rPr lang="en-US" sz="1400" b="1" dirty="0">
                              <a:solidFill>
                                <a:schemeClr val="tx1"/>
                              </a:solidFill>
                              <a:latin typeface="Helvetica" pitchFamily="2" charset="0"/>
                            </a:rPr>
                            <a:t>Length of Memory </a:t>
                          </a:r>
                          <a14:m>
                            <m:oMath xmlns:m="http://schemas.openxmlformats.org/officeDocument/2006/math">
                              <m:r>
                                <a:rPr lang="en-GB" sz="1400" b="0" i="1" smtClean="0">
                                  <a:solidFill>
                                    <a:schemeClr val="tx1"/>
                                  </a:solidFill>
                                  <a:latin typeface="Cambria Math" panose="02040503050406030204" pitchFamily="18" charset="0"/>
                                </a:rPr>
                                <m:t>𝑇</m:t>
                              </m:r>
                            </m:oMath>
                          </a14:m>
                          <a:endParaRPr lang="en-US" sz="1400" b="0" dirty="0">
                            <a:solidFill>
                              <a:schemeClr val="tx1"/>
                            </a:solidFill>
                            <a:latin typeface="Helvetica"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tx1"/>
                              </a:solidFill>
                              <a:latin typeface="Helvetica" pitchFamily="2" charset="0"/>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1"/>
                              </a:solidFill>
                              <a:latin typeface="Helvetica" pitchFamily="2" charset="0"/>
                            </a:rPr>
                            <a:t>No. of Steps per Episode </a:t>
                          </a:r>
                          <a14:m>
                            <m:oMath xmlns:m="http://schemas.openxmlformats.org/officeDocument/2006/math">
                              <m:r>
                                <a:rPr lang="en-GB" sz="1400" i="1" smtClean="0">
                                  <a:solidFill>
                                    <a:schemeClr val="tx1"/>
                                  </a:solidFill>
                                  <a:latin typeface="Cambria Math" panose="02040503050406030204" pitchFamily="18" charset="0"/>
                                </a:rPr>
                                <m:t>𝑇</m:t>
                              </m:r>
                              <m:r>
                                <a:rPr lang="en-GB" sz="1400" i="1" smtClean="0">
                                  <a:solidFill>
                                    <a:schemeClr val="tx1"/>
                                  </a:solidFill>
                                  <a:latin typeface="Cambria Math" panose="02040503050406030204" pitchFamily="18" charset="0"/>
                                </a:rPr>
                                <m:t>′</m:t>
                              </m:r>
                            </m:oMath>
                          </a14:m>
                          <a:endParaRPr lang="en-US" sz="1400" b="1" dirty="0">
                            <a:solidFill>
                              <a:schemeClr val="tx1"/>
                            </a:solidFill>
                            <a:latin typeface="Helvetica"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tx1"/>
                              </a:solidFill>
                              <a:latin typeface="Helvetica" pitchFamily="2" charset="0"/>
                            </a:rPr>
                            <a:t>99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5343912"/>
                      </a:ext>
                    </a:extLst>
                  </a:tr>
                  <a:tr h="0">
                    <a:tc>
                      <a:txBody>
                        <a:bodyPr/>
                        <a:lstStyle/>
                        <a:p>
                          <a:pPr algn="ctr"/>
                          <a:r>
                            <a:rPr lang="en-US" sz="1400" b="1" dirty="0">
                              <a:solidFill>
                                <a:schemeClr val="tx1"/>
                              </a:solidFill>
                              <a:latin typeface="Helvetica" pitchFamily="2" charset="0"/>
                            </a:rPr>
                            <a:t>Speed of UE </a:t>
                          </a:r>
                          <a14:m>
                            <m:oMath xmlns:m="http://schemas.openxmlformats.org/officeDocument/2006/math">
                              <m:r>
                                <a:rPr lang="en-GB" sz="1400" b="0" i="1" smtClean="0">
                                  <a:solidFill>
                                    <a:schemeClr val="tx1"/>
                                  </a:solidFill>
                                  <a:latin typeface="Cambria Math" panose="02040503050406030204" pitchFamily="18" charset="0"/>
                                </a:rPr>
                                <m:t>𝑣</m:t>
                              </m:r>
                            </m:oMath>
                          </a14:m>
                          <a:endParaRPr lang="en-US" sz="1400" b="0" dirty="0">
                            <a:solidFill>
                              <a:schemeClr val="tx1"/>
                            </a:solidFill>
                            <a:latin typeface="Helvetica"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tx1"/>
                              </a:solidFill>
                              <a:latin typeface="Helvetica" pitchFamily="2" charset="0"/>
                            </a:rPr>
                            <a:t>1 </a:t>
                          </a:r>
                          <a:r>
                            <a:rPr lang="en-US" sz="1400" dirty="0" err="1">
                              <a:solidFill>
                                <a:schemeClr val="tx1"/>
                              </a:solidFill>
                              <a:latin typeface="Helvetica" pitchFamily="2" charset="0"/>
                            </a:rPr>
                            <a:t>metre</a:t>
                          </a:r>
                          <a:r>
                            <a:rPr lang="en-US" sz="1400" dirty="0">
                              <a:solidFill>
                                <a:schemeClr val="tx1"/>
                              </a:solidFill>
                              <a:latin typeface="Helvetica" pitchFamily="2" charset="0"/>
                            </a:rPr>
                            <a:t>/second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1"/>
                              </a:solidFill>
                              <a:latin typeface="Helvetica" pitchFamily="2" charset="0"/>
                            </a:rPr>
                            <a:t>No. of Testing Trajectories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tx1"/>
                              </a:solidFill>
                              <a:latin typeface="Helvetica" pitchFamily="2" charset="0"/>
                            </a:rPr>
                            <a:t>500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68497713"/>
                      </a:ext>
                    </a:extLst>
                  </a:tr>
                </a:tbl>
              </a:graphicData>
            </a:graphic>
          </p:graphicFrame>
        </mc:Choice>
        <mc:Fallback xmlns="">
          <p:graphicFrame>
            <p:nvGraphicFramePr>
              <p:cNvPr id="6" name="Table 5">
                <a:extLst>
                  <a:ext uri="{FF2B5EF4-FFF2-40B4-BE49-F238E27FC236}">
                    <a16:creationId xmlns:a16="http://schemas.microsoft.com/office/drawing/2014/main" id="{4DF5D18F-7623-9E4D-B37E-FC4545259FF2}"/>
                  </a:ext>
                </a:extLst>
              </p:cNvPr>
              <p:cNvGraphicFramePr>
                <a:graphicFrameLocks noGrp="1"/>
              </p:cNvGraphicFramePr>
              <p:nvPr>
                <p:extLst>
                  <p:ext uri="{D42A27DB-BD31-4B8C-83A1-F6EECF244321}">
                    <p14:modId xmlns:p14="http://schemas.microsoft.com/office/powerpoint/2010/main" val="4162744877"/>
                  </p:ext>
                </p:extLst>
              </p:nvPr>
            </p:nvGraphicFramePr>
            <p:xfrm>
              <a:off x="751359" y="1985919"/>
              <a:ext cx="10689279" cy="1828800"/>
            </p:xfrm>
            <a:graphic>
              <a:graphicData uri="http://schemas.openxmlformats.org/drawingml/2006/table">
                <a:tbl>
                  <a:tblPr firstRow="1" bandRow="1">
                    <a:tableStyleId>{0505E3EF-67EA-436B-97B2-0124C06EBD24}</a:tableStyleId>
                  </a:tblPr>
                  <a:tblGrid>
                    <a:gridCol w="2797429">
                      <a:extLst>
                        <a:ext uri="{9D8B030D-6E8A-4147-A177-3AD203B41FA5}">
                          <a16:colId xmlns:a16="http://schemas.microsoft.com/office/drawing/2014/main" val="3146727046"/>
                        </a:ext>
                      </a:extLst>
                    </a:gridCol>
                    <a:gridCol w="2438834">
                      <a:extLst>
                        <a:ext uri="{9D8B030D-6E8A-4147-A177-3AD203B41FA5}">
                          <a16:colId xmlns:a16="http://schemas.microsoft.com/office/drawing/2014/main" val="907938673"/>
                        </a:ext>
                      </a:extLst>
                    </a:gridCol>
                    <a:gridCol w="2848293">
                      <a:extLst>
                        <a:ext uri="{9D8B030D-6E8A-4147-A177-3AD203B41FA5}">
                          <a16:colId xmlns:a16="http://schemas.microsoft.com/office/drawing/2014/main" val="1098921235"/>
                        </a:ext>
                      </a:extLst>
                    </a:gridCol>
                    <a:gridCol w="2604723">
                      <a:extLst>
                        <a:ext uri="{9D8B030D-6E8A-4147-A177-3AD203B41FA5}">
                          <a16:colId xmlns:a16="http://schemas.microsoft.com/office/drawing/2014/main" val="1774701704"/>
                        </a:ext>
                      </a:extLst>
                    </a:gridCol>
                  </a:tblGrid>
                  <a:tr h="304800">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t="-4167" r="-283182" b="-525000"/>
                          </a:stretch>
                        </a:blipFill>
                      </a:tcPr>
                    </a:tc>
                    <a:tc>
                      <a:txBody>
                        <a:bodyPr/>
                        <a:lstStyle/>
                        <a:p>
                          <a:pPr algn="ctr"/>
                          <a:r>
                            <a:rPr lang="en-US" sz="1400" b="0" dirty="0">
                              <a:solidFill>
                                <a:schemeClr val="tx1"/>
                              </a:solidFill>
                              <a:latin typeface="Helvetica" pitchFamily="2" charset="0"/>
                            </a:rPr>
                            <a:t>30 GHz</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l="-183111" t="-4167" r="-91556" b="-525000"/>
                          </a:stretch>
                        </a:blipFill>
                      </a:tcPr>
                    </a:tc>
                    <a:tc>
                      <a:txBody>
                        <a:bodyPr/>
                        <a:lstStyle/>
                        <a:p>
                          <a:pPr algn="ctr"/>
                          <a:r>
                            <a:rPr lang="en-US" sz="1400" b="0" dirty="0">
                              <a:solidFill>
                                <a:schemeClr val="tx1"/>
                              </a:solidFill>
                              <a:latin typeface="Helvetica" pitchFamily="2" charset="0"/>
                            </a:rPr>
                            <a:t>20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6938343"/>
                      </a:ext>
                    </a:extLst>
                  </a:tr>
                  <a:tr h="304800">
                    <a:tc>
                      <a:txBody>
                        <a:bodyPr/>
                        <a:lstStyle/>
                        <a:p>
                          <a:pPr algn="ctr"/>
                          <a:r>
                            <a:rPr lang="en-US" sz="1400" b="1" dirty="0">
                              <a:solidFill>
                                <a:schemeClr val="tx1"/>
                              </a:solidFill>
                              <a:latin typeface="Helvetica" pitchFamily="2" charset="0"/>
                            </a:rPr>
                            <a:t>BS Antenna Array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latin typeface="Helvetica" pitchFamily="2" charset="0"/>
                            </a:rPr>
                            <a:t>8-by-8 URA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l="-183111" t="-104167" r="-91556" b="-425000"/>
                          </a:stretch>
                        </a:blipFill>
                      </a:tcPr>
                    </a:tc>
                    <a:tc>
                      <a:txBody>
                        <a:bodyPr/>
                        <a:lstStyle/>
                        <a:p>
                          <a:pPr algn="ctr"/>
                          <a:r>
                            <a:rPr lang="en-US" sz="1400" b="0" dirty="0">
                              <a:solidFill>
                                <a:schemeClr val="tx1"/>
                              </a:solidFill>
                              <a:latin typeface="Helvetica" pitchFamily="2" charset="0"/>
                            </a:rPr>
                            <a:t>20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9379728"/>
                      </a:ext>
                    </a:extLst>
                  </a:tr>
                  <a:tr h="304800">
                    <a:tc>
                      <a:txBody>
                        <a:bodyPr/>
                        <a:lstStyle/>
                        <a:p>
                          <a:pPr algn="ctr"/>
                          <a:r>
                            <a:rPr lang="en-US" sz="1400" b="1" dirty="0">
                              <a:solidFill>
                                <a:schemeClr val="tx1"/>
                              </a:solidFill>
                              <a:latin typeface="Helvetica" pitchFamily="2" charset="0"/>
                            </a:rPr>
                            <a:t>UE Antenna Array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latin typeface="Helvetica" pitchFamily="2" charset="0"/>
                            </a:rPr>
                            <a:t>4-by-4 URA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l="-183111" t="-196000" r="-91556" b="-308000"/>
                          </a:stretch>
                        </a:blipFill>
                      </a:tcPr>
                    </a:tc>
                    <a:tc>
                      <a:txBody>
                        <a:bodyPr/>
                        <a:lstStyle/>
                        <a:p>
                          <a:pPr algn="ctr"/>
                          <a:r>
                            <a:rPr lang="en-US" sz="1400" b="0" dirty="0">
                              <a:solidFill>
                                <a:schemeClr val="tx1"/>
                              </a:solidFill>
                              <a:latin typeface="Helvetica" pitchFamily="2" charset="0"/>
                            </a:rPr>
                            <a:t>0.9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8014897"/>
                      </a:ext>
                    </a:extLst>
                  </a:tr>
                  <a:tr h="304800">
                    <a:tc>
                      <a:txBody>
                        <a:bodyPr/>
                        <a:lstStyle/>
                        <a:p>
                          <a:pPr algn="ctr"/>
                          <a:r>
                            <a:rPr lang="en-US" sz="1400" b="1" dirty="0">
                              <a:solidFill>
                                <a:schemeClr val="tx1"/>
                              </a:solidFill>
                              <a:latin typeface="Helvetica" pitchFamily="2" charset="0"/>
                            </a:rPr>
                            <a:t>No. of Training Episodes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latin typeface="Helvetica" pitchFamily="2" charset="0"/>
                            </a:rPr>
                            <a:t>2000 to 3000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l="-183111" t="-308333" r="-91556" b="-220833"/>
                          </a:stretch>
                        </a:blipFill>
                      </a:tcPr>
                    </a:tc>
                    <a:tc>
                      <a:txBody>
                        <a:bodyPr/>
                        <a:lstStyle/>
                        <a:p>
                          <a:pPr algn="ctr"/>
                          <a:r>
                            <a:rPr lang="en-US" sz="1400" b="0" dirty="0">
                              <a:solidFill>
                                <a:schemeClr val="tx1"/>
                              </a:solidFill>
                              <a:latin typeface="Helvetica" pitchFamily="2" charset="0"/>
                            </a:rPr>
                            <a:t>0.001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8262448"/>
                      </a:ext>
                    </a:extLst>
                  </a:tr>
                  <a:tr h="304800">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t="-408333" r="-283182" b="-120833"/>
                          </a:stretch>
                        </a:blipFill>
                      </a:tcPr>
                    </a:tc>
                    <a:tc>
                      <a:txBody>
                        <a:bodyPr/>
                        <a:lstStyle/>
                        <a:p>
                          <a:pPr algn="ctr"/>
                          <a:r>
                            <a:rPr lang="en-US" sz="1400" dirty="0">
                              <a:solidFill>
                                <a:schemeClr val="tx1"/>
                              </a:solidFill>
                              <a:latin typeface="Helvetica" pitchFamily="2" charset="0"/>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l="-183111" t="-408333" r="-91556" b="-120833"/>
                          </a:stretch>
                        </a:blipFill>
                      </a:tcPr>
                    </a:tc>
                    <a:tc>
                      <a:txBody>
                        <a:bodyPr/>
                        <a:lstStyle/>
                        <a:p>
                          <a:pPr algn="ctr"/>
                          <a:r>
                            <a:rPr lang="en-US" sz="1400" dirty="0">
                              <a:solidFill>
                                <a:schemeClr val="tx1"/>
                              </a:solidFill>
                              <a:latin typeface="Helvetica" pitchFamily="2" charset="0"/>
                            </a:rPr>
                            <a:t>99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5343912"/>
                      </a:ext>
                    </a:extLst>
                  </a:tr>
                  <a:tr h="304800">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t="-508333" r="-283182" b="-20833"/>
                          </a:stretch>
                        </a:blipFill>
                      </a:tcPr>
                    </a:tc>
                    <a:tc>
                      <a:txBody>
                        <a:bodyPr/>
                        <a:lstStyle/>
                        <a:p>
                          <a:pPr algn="ctr"/>
                          <a:r>
                            <a:rPr lang="en-US" sz="1400" dirty="0">
                              <a:solidFill>
                                <a:schemeClr val="tx1"/>
                              </a:solidFill>
                              <a:latin typeface="Helvetica" pitchFamily="2" charset="0"/>
                            </a:rPr>
                            <a:t>1 </a:t>
                          </a:r>
                          <a:r>
                            <a:rPr lang="en-US" sz="1400" dirty="0" err="1">
                              <a:solidFill>
                                <a:schemeClr val="tx1"/>
                              </a:solidFill>
                              <a:latin typeface="Helvetica" pitchFamily="2" charset="0"/>
                            </a:rPr>
                            <a:t>metre</a:t>
                          </a:r>
                          <a:r>
                            <a:rPr lang="en-US" sz="1400" dirty="0">
                              <a:solidFill>
                                <a:schemeClr val="tx1"/>
                              </a:solidFill>
                              <a:latin typeface="Helvetica" pitchFamily="2" charset="0"/>
                            </a:rPr>
                            <a:t>/second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1"/>
                              </a:solidFill>
                              <a:latin typeface="Helvetica" pitchFamily="2" charset="0"/>
                            </a:rPr>
                            <a:t>No. of Testing Trajectories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tx1"/>
                              </a:solidFill>
                              <a:latin typeface="Helvetica" pitchFamily="2" charset="0"/>
                            </a:rPr>
                            <a:t>500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68497713"/>
                      </a:ext>
                    </a:extLst>
                  </a:tr>
                </a:tbl>
              </a:graphicData>
            </a:graphic>
          </p:graphicFrame>
        </mc:Fallback>
      </mc:AlternateContent>
      <p:sp>
        <p:nvSpPr>
          <p:cNvPr id="7" name="Slide Number Placeholder 3">
            <a:extLst>
              <a:ext uri="{FF2B5EF4-FFF2-40B4-BE49-F238E27FC236}">
                <a16:creationId xmlns:a16="http://schemas.microsoft.com/office/drawing/2014/main" id="{D6FA57F1-7D32-4ECD-84CE-569DC6579C2E}"/>
              </a:ext>
            </a:extLst>
          </p:cNvPr>
          <p:cNvSpPr>
            <a:spLocks noGrp="1"/>
          </p:cNvSpPr>
          <p:nvPr>
            <p:ph type="sldNum" sz="quarter" idx="12"/>
          </p:nvPr>
        </p:nvSpPr>
        <p:spPr>
          <a:xfrm>
            <a:off x="8610600" y="6356350"/>
            <a:ext cx="2743200" cy="365125"/>
          </a:xfrm>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723900" algn="l"/>
                <a:tab pos="1447800" algn="l"/>
              </a:tabLst>
              <a:defRPr>
                <a:solidFill>
                  <a:schemeClr val="bg1"/>
                </a:solidFill>
                <a:latin typeface="Arial" panose="020B0604020202020204" pitchFamily="34" charset="0"/>
                <a:cs typeface="DejaVu Sans" charset="0"/>
              </a:defRPr>
            </a:lvl1pPr>
            <a:lvl2pPr>
              <a:tabLst>
                <a:tab pos="723900" algn="l"/>
                <a:tab pos="1447800" algn="l"/>
              </a:tabLst>
              <a:defRPr>
                <a:solidFill>
                  <a:schemeClr val="bg1"/>
                </a:solidFill>
                <a:latin typeface="Arial" panose="020B0604020202020204" pitchFamily="34" charset="0"/>
                <a:cs typeface="DejaVu Sans" charset="0"/>
              </a:defRPr>
            </a:lvl2pPr>
            <a:lvl3pPr>
              <a:tabLst>
                <a:tab pos="723900" algn="l"/>
                <a:tab pos="1447800" algn="l"/>
              </a:tabLst>
              <a:defRPr>
                <a:solidFill>
                  <a:schemeClr val="bg1"/>
                </a:solidFill>
                <a:latin typeface="Arial" panose="020B0604020202020204" pitchFamily="34" charset="0"/>
                <a:cs typeface="DejaVu Sans" charset="0"/>
              </a:defRPr>
            </a:lvl3pPr>
            <a:lvl4pPr>
              <a:tabLst>
                <a:tab pos="723900" algn="l"/>
                <a:tab pos="1447800" algn="l"/>
              </a:tabLst>
              <a:defRPr>
                <a:solidFill>
                  <a:schemeClr val="bg1"/>
                </a:solidFill>
                <a:latin typeface="Arial" panose="020B0604020202020204" pitchFamily="34" charset="0"/>
                <a:cs typeface="DejaVu Sans" charset="0"/>
              </a:defRPr>
            </a:lvl4pPr>
            <a:lvl5pPr>
              <a:tabLst>
                <a:tab pos="723900" algn="l"/>
                <a:tab pos="1447800" algn="l"/>
              </a:tabLst>
              <a:defRPr>
                <a:solidFill>
                  <a:schemeClr val="bg1"/>
                </a:solidFill>
                <a:latin typeface="Arial" panose="020B0604020202020204" pitchFamily="34" charset="0"/>
                <a:cs typeface="DejaVu Sans" charset="0"/>
              </a:defRPr>
            </a:lvl5pPr>
            <a:lvl6pPr marL="25146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6pPr>
            <a:lvl7pPr marL="29718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7pPr>
            <a:lvl8pPr marL="34290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8pPr>
            <a:lvl9pPr marL="38862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9pPr>
          </a:lstStyle>
          <a:p>
            <a:fld id="{93168370-D4B1-4095-80D6-4F38897A27DB}" type="slidenum">
              <a:rPr lang="en-GB" altLang="en-US" smtClean="0">
                <a:solidFill>
                  <a:srgbClr val="000000"/>
                </a:solidFill>
                <a:latin typeface="Gill Sans MT" panose="020B0502020104020203" pitchFamily="34" charset="0"/>
                <a:cs typeface="Arial" panose="020B0604020202020204" pitchFamily="34" charset="0"/>
              </a:rPr>
              <a:pPr/>
              <a:t>27</a:t>
            </a:fld>
            <a:endParaRPr lang="en-GB" altLang="en-US">
              <a:solidFill>
                <a:srgbClr val="000000"/>
              </a:solidFill>
              <a:latin typeface="Gill Sans MT" panose="020B0502020104020203" pitchFamily="34" charset="0"/>
              <a:cs typeface="Arial" panose="020B0604020202020204" pitchFamily="34" charset="0"/>
            </a:endParaRPr>
          </a:p>
        </p:txBody>
      </p:sp>
      <p:sp>
        <p:nvSpPr>
          <p:cNvPr id="8" name="Text Box 2">
            <a:extLst>
              <a:ext uri="{FF2B5EF4-FFF2-40B4-BE49-F238E27FC236}">
                <a16:creationId xmlns:a16="http://schemas.microsoft.com/office/drawing/2014/main" id="{B49A9692-FBED-46EC-AE2D-502336F77437}"/>
              </a:ext>
            </a:extLst>
          </p:cNvPr>
          <p:cNvSpPr txBox="1">
            <a:spLocks noChangeArrowheads="1"/>
          </p:cNvSpPr>
          <p:nvPr/>
        </p:nvSpPr>
        <p:spPr bwMode="auto">
          <a:xfrm>
            <a:off x="885687" y="268301"/>
            <a:ext cx="82296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Gill Sans MT" panose="020B0502020104020203" pitchFamily="34" charset="0"/>
                <a:cs typeface="DejaVu Sans" charset="0"/>
              </a:defRPr>
            </a:lvl1pPr>
            <a:lvl2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464653"/>
                </a:solidFill>
                <a:latin typeface="Gill Sans MT" panose="020B0502020104020203" pitchFamily="34" charset="0"/>
                <a:cs typeface="DejaVu Sans" charset="0"/>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ill Sans MT" panose="020B0502020104020203" pitchFamily="34" charset="0"/>
                <a:cs typeface="DejaVu Sans" charset="0"/>
              </a:defRPr>
            </a:lvl3pPr>
            <a:lvl4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Gill Sans MT" panose="020B0502020104020203" pitchFamily="34" charset="0"/>
                <a:cs typeface="DejaVu Sans" charset="0"/>
              </a:defRPr>
            </a:lvl4pPr>
            <a:lvl5pPr>
              <a:spcBef>
                <a:spcPts val="3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5pPr>
            <a:lvl6pPr marL="25146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6pPr>
            <a:lvl7pPr marL="29718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7pPr>
            <a:lvl8pPr marL="34290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8pPr>
            <a:lvl9pPr marL="38862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9pPr>
          </a:lstStyle>
          <a:p>
            <a:pPr eaLnBrk="1" hangingPunct="1">
              <a:spcBef>
                <a:spcPct val="0"/>
              </a:spcBef>
              <a:buClrTx/>
              <a:buFontTx/>
              <a:buNone/>
            </a:pPr>
            <a:r>
              <a:rPr lang="en-GB" altLang="en-US" sz="3200" dirty="0" smtClean="0">
                <a:solidFill>
                  <a:srgbClr val="464653"/>
                </a:solidFill>
                <a:latin typeface="Bookman Old Style" panose="02050604050505020204" pitchFamily="18" charset="0"/>
              </a:rPr>
              <a:t>Simulation Results</a:t>
            </a:r>
            <a:endParaRPr lang="en-GB" altLang="en-US" sz="3200" b="1" dirty="0">
              <a:solidFill>
                <a:srgbClr val="464653"/>
              </a:solidFill>
              <a:latin typeface="Bookman Old Style" panose="02050604050505020204" pitchFamily="18" charset="0"/>
            </a:endParaRPr>
          </a:p>
        </p:txBody>
      </p:sp>
      <p:pic>
        <p:nvPicPr>
          <p:cNvPr id="9" name="Picture 4">
            <a:extLst>
              <a:ext uri="{FF2B5EF4-FFF2-40B4-BE49-F238E27FC236}">
                <a16:creationId xmlns:a16="http://schemas.microsoft.com/office/drawing/2014/main" id="{E86CE5F8-9C80-4E8F-9DD0-54EEDEFA03E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78319" y="98425"/>
            <a:ext cx="922337" cy="927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564180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3B4C71E-0294-0847-8A01-0CB4BE4AC544}"/>
                  </a:ext>
                </a:extLst>
              </p:cNvPr>
              <p:cNvSpPr txBox="1"/>
              <p:nvPr/>
            </p:nvSpPr>
            <p:spPr>
              <a:xfrm>
                <a:off x="1329862" y="1738116"/>
                <a:ext cx="9532275" cy="4104393"/>
              </a:xfrm>
              <a:prstGeom prst="rect">
                <a:avLst/>
              </a:prstGeom>
              <a:noFill/>
            </p:spPr>
            <p:txBody>
              <a:bodyPr wrap="square" rtlCol="0" anchor="ctr">
                <a:spAutoFit/>
              </a:bodyPr>
              <a:lstStyle/>
              <a:p>
                <a:pPr marL="285750" indent="-285750" algn="just">
                  <a:buFont typeface="Wingdings" pitchFamily="2" charset="2"/>
                  <a:buChar char="q"/>
                </a:pPr>
                <a:r>
                  <a:rPr lang="en-GB" dirty="0" smtClean="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 multi-armed bandit (</a:t>
                </a:r>
                <a:r>
                  <a:rPr lang="en-GB"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MAB</a:t>
                </a:r>
                <a:r>
                  <a:rPr lang="en-GB"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approach </a:t>
                </a:r>
                <a:r>
                  <a:rPr lang="en-GB" dirty="0" smtClean="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[8].</a:t>
                </a:r>
                <a:endParaRPr lang="en-GB"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p>
                <a:pPr marL="742950" lvl="1" indent="-285750" algn="just">
                  <a:buFont typeface="Wingdings" pitchFamily="2" charset="2"/>
                  <a:buChar char="§"/>
                </a:pPr>
                <a:r>
                  <a:rPr lang="en-GB"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 simple form of RL, which does not exploit the state of the environment. </a:t>
                </a:r>
              </a:p>
              <a:p>
                <a:pPr marL="742950" lvl="1" indent="-285750" algn="just">
                  <a:buFont typeface="Wingdings" pitchFamily="2" charset="2"/>
                  <a:buChar char="§"/>
                </a:pPr>
                <a:endParaRPr lang="en-GB"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lgn="just">
                  <a:buFont typeface="Wingdings" pitchFamily="2" charset="2"/>
                  <a:buChar char="q"/>
                </a:pPr>
                <a:r>
                  <a:rPr lang="en-GB"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 Maximum Reward (</a:t>
                </a:r>
                <a:r>
                  <a:rPr lang="en-GB"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MR</a:t>
                </a:r>
                <a:r>
                  <a:rPr lang="en-GB"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approach.</a:t>
                </a:r>
              </a:p>
              <a:p>
                <a:pPr marL="742950" lvl="1" indent="-285750" algn="just">
                  <a:buFont typeface="Wingdings" pitchFamily="2" charset="2"/>
                  <a:buChar char="§"/>
                </a:pPr>
                <a:r>
                  <a:rPr lang="en-GB"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Finds the best beam training method with the highest reward in a brute-force way: </a:t>
                </a:r>
                <a14:m>
                  <m:oMath xmlns:m="http://schemas.openxmlformats.org/officeDocument/2006/math">
                    <m:sSub>
                      <m:sSubPr>
                        <m:ctrlPr>
                          <a:rPr lang="en-GB" i="1" smtClean="0">
                            <a:solidFill>
                              <a:schemeClr val="tx1"/>
                            </a:solidFill>
                            <a:latin typeface="Cambria Math" panose="02040503050406030204" pitchFamily="18" charset="0"/>
                            <a:ea typeface="Helvetica Neue" panose="02000503000000020004" pitchFamily="2" charset="0"/>
                            <a:cs typeface="Helvetica Neue" panose="02000503000000020004" pitchFamily="2" charset="0"/>
                          </a:rPr>
                        </m:ctrlPr>
                      </m:sSubPr>
                      <m:e>
                        <m:r>
                          <a:rPr lang="en-GB" b="0" i="1" smtClean="0">
                            <a:solidFill>
                              <a:schemeClr val="tx1"/>
                            </a:solidFill>
                            <a:latin typeface="Cambria Math" panose="02040503050406030204" pitchFamily="18" charset="0"/>
                            <a:ea typeface="Helvetica Neue" panose="02000503000000020004" pitchFamily="2" charset="0"/>
                            <a:cs typeface="Helvetica Neue" panose="02000503000000020004" pitchFamily="2" charset="0"/>
                          </a:rPr>
                          <m:t>𝑖</m:t>
                        </m:r>
                      </m:e>
                      <m:sub>
                        <m:r>
                          <a:rPr lang="en-GB" b="0" i="1" smtClean="0">
                            <a:solidFill>
                              <a:schemeClr val="tx1"/>
                            </a:solidFill>
                            <a:latin typeface="Cambria Math" panose="02040503050406030204" pitchFamily="18" charset="0"/>
                            <a:ea typeface="Helvetica Neue" panose="02000503000000020004" pitchFamily="2" charset="0"/>
                            <a:cs typeface="Helvetica Neue" panose="02000503000000020004" pitchFamily="2" charset="0"/>
                          </a:rPr>
                          <m:t>𝑡</m:t>
                        </m:r>
                      </m:sub>
                    </m:sSub>
                    <m:r>
                      <a:rPr lang="en-GB" b="0" i="1" smtClean="0">
                        <a:solidFill>
                          <a:schemeClr val="tx1"/>
                        </a:solidFill>
                        <a:latin typeface="Cambria Math" panose="02040503050406030204" pitchFamily="18" charset="0"/>
                        <a:ea typeface="Helvetica Neue" panose="02000503000000020004" pitchFamily="2" charset="0"/>
                        <a:cs typeface="Helvetica Neue" panose="02000503000000020004" pitchFamily="2" charset="0"/>
                      </a:rPr>
                      <m:t>=</m:t>
                    </m:r>
                    <m:func>
                      <m:funcPr>
                        <m:ctrlPr>
                          <a:rPr lang="en-GB" b="0" i="1" smtClean="0">
                            <a:solidFill>
                              <a:schemeClr val="tx1"/>
                            </a:solidFill>
                            <a:latin typeface="Cambria Math" panose="02040503050406030204" pitchFamily="18" charset="0"/>
                            <a:ea typeface="Helvetica Neue" panose="02000503000000020004" pitchFamily="2" charset="0"/>
                            <a:cs typeface="Helvetica Neue" panose="02000503000000020004" pitchFamily="2" charset="0"/>
                          </a:rPr>
                        </m:ctrlPr>
                      </m:funcPr>
                      <m:fName>
                        <m:limLow>
                          <m:limLowPr>
                            <m:ctrlPr>
                              <a:rPr lang="en-GB" b="0" i="1" smtClean="0">
                                <a:solidFill>
                                  <a:schemeClr val="tx1"/>
                                </a:solidFill>
                                <a:latin typeface="Cambria Math" panose="02040503050406030204" pitchFamily="18" charset="0"/>
                                <a:ea typeface="Helvetica Neue" panose="02000503000000020004" pitchFamily="2" charset="0"/>
                                <a:cs typeface="Helvetica Neue" panose="02000503000000020004" pitchFamily="2" charset="0"/>
                              </a:rPr>
                            </m:ctrlPr>
                          </m:limLowPr>
                          <m:e>
                            <m:r>
                              <m:rPr>
                                <m:sty m:val="p"/>
                              </m:rPr>
                              <a:rPr lang="en-GB" b="0" i="0" smtClean="0">
                                <a:solidFill>
                                  <a:schemeClr val="tx1"/>
                                </a:solidFill>
                                <a:latin typeface="Cambria Math" panose="02040503050406030204" pitchFamily="18" charset="0"/>
                                <a:ea typeface="Helvetica Neue" panose="02000503000000020004" pitchFamily="2" charset="0"/>
                                <a:cs typeface="Helvetica Neue" panose="02000503000000020004" pitchFamily="2" charset="0"/>
                              </a:rPr>
                              <m:t>argmax</m:t>
                            </m:r>
                          </m:e>
                          <m:lim>
                            <m:r>
                              <a:rPr lang="en-GB" b="0" i="1" smtClean="0">
                                <a:solidFill>
                                  <a:schemeClr val="tx1"/>
                                </a:solidFill>
                                <a:latin typeface="Cambria Math" panose="02040503050406030204" pitchFamily="18" charset="0"/>
                                <a:ea typeface="Helvetica Neue" panose="02000503000000020004" pitchFamily="2" charset="0"/>
                                <a:cs typeface="Helvetica Neue" panose="02000503000000020004" pitchFamily="2" charset="0"/>
                              </a:rPr>
                              <m:t>𝑖</m:t>
                            </m:r>
                          </m:lim>
                        </m:limLow>
                      </m:fName>
                      <m:e>
                        <m:sSub>
                          <m:sSubPr>
                            <m:ctrlPr>
                              <a:rPr lang="en-GB" b="0" i="1" smtClean="0">
                                <a:solidFill>
                                  <a:schemeClr val="tx1"/>
                                </a:solidFill>
                                <a:latin typeface="Cambria Math" panose="02040503050406030204" pitchFamily="18" charset="0"/>
                                <a:ea typeface="Helvetica Neue" panose="02000503000000020004" pitchFamily="2" charset="0"/>
                                <a:cs typeface="Helvetica Neue" panose="02000503000000020004" pitchFamily="2" charset="0"/>
                              </a:rPr>
                            </m:ctrlPr>
                          </m:sSubPr>
                          <m:e>
                            <m:r>
                              <a:rPr lang="en-GB" b="0" i="1" smtClean="0">
                                <a:solidFill>
                                  <a:schemeClr val="tx1"/>
                                </a:solidFill>
                                <a:latin typeface="Cambria Math" panose="02040503050406030204" pitchFamily="18" charset="0"/>
                                <a:ea typeface="Helvetica Neue" panose="02000503000000020004" pitchFamily="2" charset="0"/>
                                <a:cs typeface="Helvetica Neue" panose="02000503000000020004" pitchFamily="2" charset="0"/>
                              </a:rPr>
                              <m:t>𝑟</m:t>
                            </m:r>
                          </m:e>
                          <m:sub>
                            <m:r>
                              <a:rPr lang="en-GB" b="0" i="1" smtClean="0">
                                <a:solidFill>
                                  <a:schemeClr val="tx1"/>
                                </a:solidFill>
                                <a:latin typeface="Cambria Math" panose="02040503050406030204" pitchFamily="18" charset="0"/>
                                <a:ea typeface="Helvetica Neue" panose="02000503000000020004" pitchFamily="2" charset="0"/>
                                <a:cs typeface="Helvetica Neue" panose="02000503000000020004" pitchFamily="2" charset="0"/>
                              </a:rPr>
                              <m:t>𝑡</m:t>
                            </m:r>
                          </m:sub>
                        </m:sSub>
                        <m:r>
                          <a:rPr lang="en-GB" b="0" i="1" smtClean="0">
                            <a:solidFill>
                              <a:schemeClr val="tx1"/>
                            </a:solidFill>
                            <a:latin typeface="Cambria Math" panose="02040503050406030204" pitchFamily="18" charset="0"/>
                            <a:ea typeface="Helvetica Neue" panose="02000503000000020004" pitchFamily="2" charset="0"/>
                            <a:cs typeface="Helvetica Neue" panose="02000503000000020004" pitchFamily="2" charset="0"/>
                          </a:rPr>
                          <m:t>(</m:t>
                        </m:r>
                        <m:r>
                          <a:rPr lang="en-GB" b="0" i="1" smtClean="0">
                            <a:solidFill>
                              <a:schemeClr val="tx1"/>
                            </a:solidFill>
                            <a:latin typeface="Cambria Math" panose="02040503050406030204" pitchFamily="18" charset="0"/>
                            <a:ea typeface="Helvetica Neue" panose="02000503000000020004" pitchFamily="2" charset="0"/>
                            <a:cs typeface="Helvetica Neue" panose="02000503000000020004" pitchFamily="2" charset="0"/>
                          </a:rPr>
                          <m:t>𝑖</m:t>
                        </m:r>
                        <m:r>
                          <a:rPr lang="en-GB" b="0" i="1" smtClean="0">
                            <a:solidFill>
                              <a:schemeClr val="tx1"/>
                            </a:solidFill>
                            <a:latin typeface="Cambria Math" panose="02040503050406030204" pitchFamily="18" charset="0"/>
                            <a:ea typeface="Helvetica Neue" panose="02000503000000020004" pitchFamily="2" charset="0"/>
                            <a:cs typeface="Helvetica Neue" panose="02000503000000020004" pitchFamily="2" charset="0"/>
                          </a:rPr>
                          <m:t>)</m:t>
                        </m:r>
                      </m:e>
                    </m:func>
                    <m:r>
                      <a:rPr lang="en-GB" b="0" i="0" smtClean="0">
                        <a:solidFill>
                          <a:schemeClr val="tx1"/>
                        </a:solidFill>
                        <a:latin typeface="Cambria Math" panose="02040503050406030204" pitchFamily="18" charset="0"/>
                        <a:ea typeface="Helvetica Neue" panose="02000503000000020004" pitchFamily="2" charset="0"/>
                        <a:cs typeface="Helvetica Neue" panose="02000503000000020004" pitchFamily="2" charset="0"/>
                      </a:rPr>
                      <m:t>,</m:t>
                    </m:r>
                    <m:r>
                      <a:rPr lang="en-GB" b="0" i="1" smtClean="0">
                        <a:solidFill>
                          <a:schemeClr val="tx1"/>
                        </a:solidFill>
                        <a:latin typeface="Cambria Math" panose="02040503050406030204" pitchFamily="18" charset="0"/>
                        <a:ea typeface="Helvetica Neue" panose="02000503000000020004" pitchFamily="2" charset="0"/>
                        <a:cs typeface="Helvetica Neue" panose="02000503000000020004" pitchFamily="2" charset="0"/>
                      </a:rPr>
                      <m:t>𝑖</m:t>
                    </m:r>
                    <m:r>
                      <a:rPr lang="en-GB" b="0" i="0" smtClean="0">
                        <a:solidFill>
                          <a:schemeClr val="tx1"/>
                        </a:solidFill>
                        <a:latin typeface="Cambria Math" panose="02040503050406030204" pitchFamily="18" charset="0"/>
                        <a:ea typeface="Helvetica Neue" panose="02000503000000020004" pitchFamily="2" charset="0"/>
                        <a:cs typeface="Helvetica Neue" panose="02000503000000020004" pitchFamily="2" charset="0"/>
                      </a:rPr>
                      <m:t>=1,2,3,4.</m:t>
                    </m:r>
                  </m:oMath>
                </a14:m>
                <a:endParaRPr lang="en-GB"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p>
                <a:pPr marL="742950" lvl="1" indent="-285750" algn="just">
                  <a:buFont typeface="Wingdings" pitchFamily="2" charset="2"/>
                  <a:buChar char="§"/>
                </a:pPr>
                <a:endParaRPr lang="en-GB"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lgn="just">
                  <a:buFont typeface="Wingdings" pitchFamily="2" charset="2"/>
                  <a:buChar char="q"/>
                </a:pPr>
                <a:r>
                  <a:rPr lang="en-GB"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 multi-level beam search (</a:t>
                </a:r>
                <a:r>
                  <a:rPr lang="en-GB"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MLBS</a:t>
                </a:r>
                <a:r>
                  <a:rPr lang="en-GB"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approach </a:t>
                </a:r>
                <a:r>
                  <a:rPr lang="en-GB" dirty="0" smtClean="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[9].</a:t>
                </a:r>
                <a:endParaRPr lang="en-GB"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p>
                <a:pPr marL="742950" lvl="1" indent="-285750" algn="just">
                  <a:buFont typeface="Wingdings" pitchFamily="2" charset="2"/>
                  <a:buChar char="§"/>
                </a:pPr>
                <a:r>
                  <a:rPr lang="en-GB"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Finds the best beam in a DFT-based hierarchical codebook.</a:t>
                </a:r>
              </a:p>
              <a:p>
                <a:pPr marL="742950" lvl="1" indent="-285750" algn="just">
                  <a:buFont typeface="Wingdings" pitchFamily="2" charset="2"/>
                  <a:buChar char="§"/>
                </a:pPr>
                <a:endParaRPr lang="en-GB"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lgn="just">
                  <a:buFont typeface="Wingdings" pitchFamily="2" charset="2"/>
                  <a:buChar char="q"/>
                </a:pPr>
                <a:r>
                  <a:rPr lang="en-GB"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An exhaustive beam search (</a:t>
                </a:r>
                <a:r>
                  <a:rPr lang="en-GB" b="1" dirty="0" err="1">
                    <a:solidFill>
                      <a:schemeClr val="tx1"/>
                    </a:solidFill>
                    <a:latin typeface="Helvetica Neue" panose="02000503000000020004" pitchFamily="2" charset="0"/>
                    <a:ea typeface="Helvetica Neue" panose="02000503000000020004" pitchFamily="2" charset="0"/>
                    <a:cs typeface="Helvetica Neue" panose="02000503000000020004" pitchFamily="2" charset="0"/>
                  </a:rPr>
                  <a:t>ExBS</a:t>
                </a:r>
                <a:r>
                  <a:rPr lang="en-GB"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approach. </a:t>
                </a:r>
              </a:p>
              <a:p>
                <a:pPr marL="742950" lvl="1" indent="-285750" algn="just">
                  <a:buFont typeface="Wingdings" pitchFamily="2" charset="2"/>
                  <a:buChar char="§"/>
                </a:pPr>
                <a:r>
                  <a:rPr lang="en-GB"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Finds the best beam pair by scanning all </a:t>
                </a:r>
                <a14:m>
                  <m:oMath xmlns:m="http://schemas.openxmlformats.org/officeDocument/2006/math">
                    <m:sSub>
                      <m:sSubPr>
                        <m:ctrlPr>
                          <a:rPr lang="en-US" b="1" i="1" smtClean="0">
                            <a:solidFill>
                              <a:schemeClr val="tx1"/>
                            </a:solidFill>
                            <a:latin typeface="Cambria Math" panose="02040503050406030204" pitchFamily="18" charset="0"/>
                          </a:rPr>
                        </m:ctrlPr>
                      </m:sSubPr>
                      <m:e>
                        <m:r>
                          <a:rPr lang="en-GB" b="1" i="1">
                            <a:solidFill>
                              <a:schemeClr val="tx1"/>
                            </a:solidFill>
                            <a:latin typeface="Cambria Math" panose="02040503050406030204" pitchFamily="18" charset="0"/>
                          </a:rPr>
                          <m:t>𝑵</m:t>
                        </m:r>
                      </m:e>
                      <m:sub>
                        <m:r>
                          <a:rPr lang="en-GB" b="1" i="0">
                            <a:solidFill>
                              <a:schemeClr val="tx1"/>
                            </a:solidFill>
                            <a:latin typeface="Cambria Math" panose="02040503050406030204" pitchFamily="18" charset="0"/>
                          </a:rPr>
                          <m:t>𝐑𝐗</m:t>
                        </m:r>
                      </m:sub>
                    </m:sSub>
                    <m:r>
                      <a:rPr lang="en-GB" b="1" i="1" dirty="0">
                        <a:solidFill>
                          <a:schemeClr val="tx1"/>
                        </a:solidFill>
                        <a:latin typeface="Cambria Math" panose="02040503050406030204" pitchFamily="18" charset="0"/>
                        <a:ea typeface="Cambria Math" panose="02040503050406030204" pitchFamily="18" charset="0"/>
                        <a:cs typeface="Helvetica Neue" panose="02000503000000020004" pitchFamily="2" charset="0"/>
                      </a:rPr>
                      <m:t>×</m:t>
                    </m:r>
                    <m:sSub>
                      <m:sSubPr>
                        <m:ctrlPr>
                          <a:rPr lang="en-US" b="1" i="1">
                            <a:solidFill>
                              <a:schemeClr val="tx1"/>
                            </a:solidFill>
                            <a:latin typeface="Cambria Math" panose="02040503050406030204" pitchFamily="18" charset="0"/>
                          </a:rPr>
                        </m:ctrlPr>
                      </m:sSubPr>
                      <m:e>
                        <m:r>
                          <a:rPr lang="en-GB" b="1" i="1">
                            <a:solidFill>
                              <a:schemeClr val="tx1"/>
                            </a:solidFill>
                            <a:latin typeface="Cambria Math" panose="02040503050406030204" pitchFamily="18" charset="0"/>
                          </a:rPr>
                          <m:t>𝑵</m:t>
                        </m:r>
                      </m:e>
                      <m:sub>
                        <m:r>
                          <a:rPr lang="en-GB" b="1" i="0" smtClean="0">
                            <a:solidFill>
                              <a:schemeClr val="tx1"/>
                            </a:solidFill>
                            <a:latin typeface="Cambria Math" panose="02040503050406030204" pitchFamily="18" charset="0"/>
                          </a:rPr>
                          <m:t>𝐓</m:t>
                        </m:r>
                        <m:r>
                          <a:rPr lang="en-GB" b="1" i="0">
                            <a:solidFill>
                              <a:schemeClr val="tx1"/>
                            </a:solidFill>
                            <a:latin typeface="Cambria Math" panose="02040503050406030204" pitchFamily="18" charset="0"/>
                          </a:rPr>
                          <m:t>𝐗</m:t>
                        </m:r>
                      </m:sub>
                    </m:sSub>
                  </m:oMath>
                </a14:m>
                <a:r>
                  <a:rPr lang="en-GB"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beam combinations. Requires a large number of beam measurements.</a:t>
                </a:r>
              </a:p>
              <a:p>
                <a:pPr marL="285750" indent="-285750">
                  <a:buFont typeface="Wingdings" pitchFamily="2" charset="2"/>
                  <a:buChar char="q"/>
                </a:pPr>
                <a:endParaRPr lang="en-US"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p:txBody>
          </p:sp>
        </mc:Choice>
        <mc:Fallback xmlns="">
          <p:sp>
            <p:nvSpPr>
              <p:cNvPr id="7" name="TextBox 6">
                <a:extLst>
                  <a:ext uri="{FF2B5EF4-FFF2-40B4-BE49-F238E27FC236}">
                    <a16:creationId xmlns:a16="http://schemas.microsoft.com/office/drawing/2014/main" id="{03B4C71E-0294-0847-8A01-0CB4BE4AC544}"/>
                  </a:ext>
                </a:extLst>
              </p:cNvPr>
              <p:cNvSpPr txBox="1">
                <a:spLocks noRot="1" noChangeAspect="1" noMove="1" noResize="1" noEditPoints="1" noAdjustHandles="1" noChangeArrowheads="1" noChangeShapeType="1" noTextEdit="1"/>
              </p:cNvSpPr>
              <p:nvPr/>
            </p:nvSpPr>
            <p:spPr>
              <a:xfrm>
                <a:off x="1329862" y="1738116"/>
                <a:ext cx="9532275" cy="4104393"/>
              </a:xfrm>
              <a:prstGeom prst="rect">
                <a:avLst/>
              </a:prstGeom>
              <a:blipFill>
                <a:blip r:embed="rId3"/>
                <a:stretch>
                  <a:fillRect l="-384" t="-297" r="-575"/>
                </a:stretch>
              </a:blipFill>
            </p:spPr>
            <p:txBody>
              <a:bodyPr/>
              <a:lstStyle/>
              <a:p>
                <a:r>
                  <a:rPr lang="en-GB">
                    <a:noFill/>
                  </a:rPr>
                  <a:t> </a:t>
                </a:r>
              </a:p>
            </p:txBody>
          </p:sp>
        </mc:Fallback>
      </mc:AlternateContent>
      <p:sp>
        <p:nvSpPr>
          <p:cNvPr id="8" name="TextBox 7">
            <a:extLst>
              <a:ext uri="{FF2B5EF4-FFF2-40B4-BE49-F238E27FC236}">
                <a16:creationId xmlns:a16="http://schemas.microsoft.com/office/drawing/2014/main" id="{41E85C2C-76CD-FD41-9E7B-04E8C5C2D1A6}"/>
              </a:ext>
            </a:extLst>
          </p:cNvPr>
          <p:cNvSpPr txBox="1"/>
          <p:nvPr/>
        </p:nvSpPr>
        <p:spPr>
          <a:xfrm>
            <a:off x="474072" y="5938896"/>
            <a:ext cx="11149177" cy="553998"/>
          </a:xfrm>
          <a:prstGeom prst="rect">
            <a:avLst/>
          </a:prstGeom>
          <a:noFill/>
        </p:spPr>
        <p:txBody>
          <a:bodyPr wrap="square" rtlCol="0">
            <a:spAutoFit/>
          </a:bodyPr>
          <a:lstStyle/>
          <a:p>
            <a:r>
              <a:rPr lang="en-GB" sz="1000" dirty="0" smtClean="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[8] </a:t>
            </a:r>
            <a:r>
              <a:rPr lang="en-GB" sz="1000" dirty="0" err="1">
                <a:solidFill>
                  <a:schemeClr val="tx1"/>
                </a:solidFill>
                <a:latin typeface="Helvetica Neue" panose="02000503000000020004" pitchFamily="2" charset="0"/>
                <a:ea typeface="Helvetica Neue" panose="02000503000000020004" pitchFamily="2" charset="0"/>
                <a:cs typeface="Helvetica Neue" panose="02000503000000020004" pitchFamily="2" charset="0"/>
              </a:rPr>
              <a:t>J.Zhang</a:t>
            </a:r>
            <a:r>
              <a:rPr lang="en-GB" sz="10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a:t>
            </a:r>
            <a:r>
              <a:rPr lang="en-GB" sz="1000" dirty="0" err="1">
                <a:solidFill>
                  <a:schemeClr val="tx1"/>
                </a:solidFill>
                <a:latin typeface="Helvetica Neue" panose="02000503000000020004" pitchFamily="2" charset="0"/>
                <a:ea typeface="Helvetica Neue" panose="02000503000000020004" pitchFamily="2" charset="0"/>
                <a:cs typeface="Helvetica Neue" panose="02000503000000020004" pitchFamily="2" charset="0"/>
              </a:rPr>
              <a:t>Y.Huang</a:t>
            </a:r>
            <a:r>
              <a:rPr lang="en-GB" sz="10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a:t>
            </a:r>
            <a:r>
              <a:rPr lang="en-GB" sz="1000" dirty="0" err="1">
                <a:solidFill>
                  <a:schemeClr val="tx1"/>
                </a:solidFill>
                <a:latin typeface="Helvetica Neue" panose="02000503000000020004" pitchFamily="2" charset="0"/>
                <a:ea typeface="Helvetica Neue" panose="02000503000000020004" pitchFamily="2" charset="0"/>
                <a:cs typeface="Helvetica Neue" panose="02000503000000020004" pitchFamily="2" charset="0"/>
              </a:rPr>
              <a:t>Y.Zhou</a:t>
            </a:r>
            <a:r>
              <a:rPr lang="en-GB" sz="10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and </a:t>
            </a:r>
            <a:r>
              <a:rPr lang="en-GB" sz="1000" dirty="0" err="1">
                <a:solidFill>
                  <a:schemeClr val="tx1"/>
                </a:solidFill>
                <a:latin typeface="Helvetica Neue" panose="02000503000000020004" pitchFamily="2" charset="0"/>
                <a:ea typeface="Helvetica Neue" panose="02000503000000020004" pitchFamily="2" charset="0"/>
                <a:cs typeface="Helvetica Neue" panose="02000503000000020004" pitchFamily="2" charset="0"/>
              </a:rPr>
              <a:t>X.You,“Beam</a:t>
            </a:r>
            <a:r>
              <a:rPr lang="en-GB" sz="10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alignment and tracking for </a:t>
            </a:r>
            <a:r>
              <a:rPr lang="en-GB" sz="1000" dirty="0" err="1">
                <a:solidFill>
                  <a:schemeClr val="tx1"/>
                </a:solidFill>
                <a:latin typeface="Helvetica Neue" panose="02000503000000020004" pitchFamily="2" charset="0"/>
                <a:ea typeface="Helvetica Neue" panose="02000503000000020004" pitchFamily="2" charset="0"/>
                <a:cs typeface="Helvetica Neue" panose="02000503000000020004" pitchFamily="2" charset="0"/>
              </a:rPr>
              <a:t>millimeter</a:t>
            </a:r>
            <a:r>
              <a:rPr lang="en-GB" sz="10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wave communications via bandit learning,” </a:t>
            </a:r>
            <a:r>
              <a:rPr lang="en-GB" sz="1000" i="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IEEE Trans. </a:t>
            </a:r>
            <a:r>
              <a:rPr lang="en-GB" sz="1000" i="1" dirty="0" err="1">
                <a:solidFill>
                  <a:schemeClr val="tx1"/>
                </a:solidFill>
                <a:latin typeface="Helvetica Neue" panose="02000503000000020004" pitchFamily="2" charset="0"/>
                <a:ea typeface="Helvetica Neue" panose="02000503000000020004" pitchFamily="2" charset="0"/>
                <a:cs typeface="Helvetica Neue" panose="02000503000000020004" pitchFamily="2" charset="0"/>
              </a:rPr>
              <a:t>Commun</a:t>
            </a:r>
            <a:r>
              <a:rPr lang="en-GB" sz="10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vol. 68, no. 9, pp. 5519–5533, 2020.</a:t>
            </a:r>
            <a:br>
              <a:rPr lang="en-GB" sz="10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br>
            <a:r>
              <a:rPr lang="en-GB" sz="1000" dirty="0" smtClean="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[9] </a:t>
            </a:r>
            <a:r>
              <a:rPr lang="en-GB" sz="10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 </a:t>
            </a:r>
            <a:r>
              <a:rPr lang="en-GB" sz="1000" dirty="0" err="1">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Alkhateeb</a:t>
            </a:r>
            <a:r>
              <a:rPr lang="en-GB" sz="10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O. El </a:t>
            </a:r>
            <a:r>
              <a:rPr lang="en-GB" sz="1000" dirty="0" err="1">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Ayach</a:t>
            </a:r>
            <a:r>
              <a:rPr lang="en-GB" sz="10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G. </a:t>
            </a:r>
            <a:r>
              <a:rPr lang="en-GB" sz="1000" dirty="0" err="1">
                <a:solidFill>
                  <a:schemeClr val="tx1"/>
                </a:solidFill>
                <a:latin typeface="Helvetica Neue" panose="02000503000000020004" pitchFamily="2" charset="0"/>
                <a:ea typeface="Helvetica Neue" panose="02000503000000020004" pitchFamily="2" charset="0"/>
                <a:cs typeface="Helvetica Neue" panose="02000503000000020004" pitchFamily="2" charset="0"/>
              </a:rPr>
              <a:t>Leus</a:t>
            </a:r>
            <a:r>
              <a:rPr lang="en-GB" sz="10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and R. W. Heath, “Channel estimation and hybrid precoding for </a:t>
            </a:r>
            <a:r>
              <a:rPr lang="en-GB" sz="1000" dirty="0" err="1">
                <a:solidFill>
                  <a:schemeClr val="tx1"/>
                </a:solidFill>
                <a:latin typeface="Helvetica Neue" panose="02000503000000020004" pitchFamily="2" charset="0"/>
                <a:ea typeface="Helvetica Neue" panose="02000503000000020004" pitchFamily="2" charset="0"/>
                <a:cs typeface="Helvetica Neue" panose="02000503000000020004" pitchFamily="2" charset="0"/>
              </a:rPr>
              <a:t>millimeter</a:t>
            </a:r>
            <a:r>
              <a:rPr lang="en-GB" sz="10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wave cellular systems,” IEEE </a:t>
            </a:r>
            <a:r>
              <a:rPr lang="en-GB" sz="1000" i="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JSTSP</a:t>
            </a:r>
            <a:r>
              <a:rPr lang="en-GB" sz="10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vol. 8, no. 5, pp. 831–846, 2014. </a:t>
            </a:r>
          </a:p>
          <a:p>
            <a:endParaRPr lang="en-GB" sz="10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6" name="Slide Number Placeholder 3">
            <a:extLst>
              <a:ext uri="{FF2B5EF4-FFF2-40B4-BE49-F238E27FC236}">
                <a16:creationId xmlns:a16="http://schemas.microsoft.com/office/drawing/2014/main" id="{D6FA57F1-7D32-4ECD-84CE-569DC6579C2E}"/>
              </a:ext>
            </a:extLst>
          </p:cNvPr>
          <p:cNvSpPr>
            <a:spLocks noGrp="1"/>
          </p:cNvSpPr>
          <p:nvPr>
            <p:ph type="sldNum" sz="quarter" idx="12"/>
          </p:nvPr>
        </p:nvSpPr>
        <p:spPr>
          <a:xfrm>
            <a:off x="8610600" y="6356350"/>
            <a:ext cx="2743200" cy="365125"/>
          </a:xfrm>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723900" algn="l"/>
                <a:tab pos="1447800" algn="l"/>
              </a:tabLst>
              <a:defRPr>
                <a:solidFill>
                  <a:schemeClr val="bg1"/>
                </a:solidFill>
                <a:latin typeface="Arial" panose="020B0604020202020204" pitchFamily="34" charset="0"/>
                <a:cs typeface="DejaVu Sans" charset="0"/>
              </a:defRPr>
            </a:lvl1pPr>
            <a:lvl2pPr>
              <a:tabLst>
                <a:tab pos="723900" algn="l"/>
                <a:tab pos="1447800" algn="l"/>
              </a:tabLst>
              <a:defRPr>
                <a:solidFill>
                  <a:schemeClr val="bg1"/>
                </a:solidFill>
                <a:latin typeface="Arial" panose="020B0604020202020204" pitchFamily="34" charset="0"/>
                <a:cs typeface="DejaVu Sans" charset="0"/>
              </a:defRPr>
            </a:lvl2pPr>
            <a:lvl3pPr>
              <a:tabLst>
                <a:tab pos="723900" algn="l"/>
                <a:tab pos="1447800" algn="l"/>
              </a:tabLst>
              <a:defRPr>
                <a:solidFill>
                  <a:schemeClr val="bg1"/>
                </a:solidFill>
                <a:latin typeface="Arial" panose="020B0604020202020204" pitchFamily="34" charset="0"/>
                <a:cs typeface="DejaVu Sans" charset="0"/>
              </a:defRPr>
            </a:lvl3pPr>
            <a:lvl4pPr>
              <a:tabLst>
                <a:tab pos="723900" algn="l"/>
                <a:tab pos="1447800" algn="l"/>
              </a:tabLst>
              <a:defRPr>
                <a:solidFill>
                  <a:schemeClr val="bg1"/>
                </a:solidFill>
                <a:latin typeface="Arial" panose="020B0604020202020204" pitchFamily="34" charset="0"/>
                <a:cs typeface="DejaVu Sans" charset="0"/>
              </a:defRPr>
            </a:lvl4pPr>
            <a:lvl5pPr>
              <a:tabLst>
                <a:tab pos="723900" algn="l"/>
                <a:tab pos="1447800" algn="l"/>
              </a:tabLst>
              <a:defRPr>
                <a:solidFill>
                  <a:schemeClr val="bg1"/>
                </a:solidFill>
                <a:latin typeface="Arial" panose="020B0604020202020204" pitchFamily="34" charset="0"/>
                <a:cs typeface="DejaVu Sans" charset="0"/>
              </a:defRPr>
            </a:lvl5pPr>
            <a:lvl6pPr marL="25146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6pPr>
            <a:lvl7pPr marL="29718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7pPr>
            <a:lvl8pPr marL="34290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8pPr>
            <a:lvl9pPr marL="38862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9pPr>
          </a:lstStyle>
          <a:p>
            <a:fld id="{93168370-D4B1-4095-80D6-4F38897A27DB}" type="slidenum">
              <a:rPr lang="en-GB" altLang="en-US" smtClean="0">
                <a:solidFill>
                  <a:srgbClr val="000000"/>
                </a:solidFill>
                <a:latin typeface="Gill Sans MT" panose="020B0502020104020203" pitchFamily="34" charset="0"/>
                <a:cs typeface="Arial" panose="020B0604020202020204" pitchFamily="34" charset="0"/>
              </a:rPr>
              <a:pPr/>
              <a:t>28</a:t>
            </a:fld>
            <a:endParaRPr lang="en-GB" altLang="en-US">
              <a:solidFill>
                <a:srgbClr val="000000"/>
              </a:solidFill>
              <a:latin typeface="Gill Sans MT" panose="020B0502020104020203" pitchFamily="34" charset="0"/>
              <a:cs typeface="Arial" panose="020B0604020202020204" pitchFamily="34" charset="0"/>
            </a:endParaRPr>
          </a:p>
        </p:txBody>
      </p:sp>
      <p:sp>
        <p:nvSpPr>
          <p:cNvPr id="9" name="Text Box 2">
            <a:extLst>
              <a:ext uri="{FF2B5EF4-FFF2-40B4-BE49-F238E27FC236}">
                <a16:creationId xmlns:a16="http://schemas.microsoft.com/office/drawing/2014/main" id="{B49A9692-FBED-46EC-AE2D-502336F77437}"/>
              </a:ext>
            </a:extLst>
          </p:cNvPr>
          <p:cNvSpPr txBox="1">
            <a:spLocks noChangeArrowheads="1"/>
          </p:cNvSpPr>
          <p:nvPr/>
        </p:nvSpPr>
        <p:spPr bwMode="auto">
          <a:xfrm>
            <a:off x="885687" y="268301"/>
            <a:ext cx="82296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Gill Sans MT" panose="020B0502020104020203" pitchFamily="34" charset="0"/>
                <a:cs typeface="DejaVu Sans" charset="0"/>
              </a:defRPr>
            </a:lvl1pPr>
            <a:lvl2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464653"/>
                </a:solidFill>
                <a:latin typeface="Gill Sans MT" panose="020B0502020104020203" pitchFamily="34" charset="0"/>
                <a:cs typeface="DejaVu Sans" charset="0"/>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ill Sans MT" panose="020B0502020104020203" pitchFamily="34" charset="0"/>
                <a:cs typeface="DejaVu Sans" charset="0"/>
              </a:defRPr>
            </a:lvl3pPr>
            <a:lvl4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Gill Sans MT" panose="020B0502020104020203" pitchFamily="34" charset="0"/>
                <a:cs typeface="DejaVu Sans" charset="0"/>
              </a:defRPr>
            </a:lvl4pPr>
            <a:lvl5pPr>
              <a:spcBef>
                <a:spcPts val="3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5pPr>
            <a:lvl6pPr marL="25146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6pPr>
            <a:lvl7pPr marL="29718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7pPr>
            <a:lvl8pPr marL="34290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8pPr>
            <a:lvl9pPr marL="38862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9pPr>
          </a:lstStyle>
          <a:p>
            <a:pPr eaLnBrk="1" hangingPunct="1">
              <a:spcBef>
                <a:spcPct val="0"/>
              </a:spcBef>
              <a:buClrTx/>
              <a:buFontTx/>
              <a:buNone/>
            </a:pPr>
            <a:r>
              <a:rPr lang="en-GB" altLang="en-US" sz="3200" dirty="0" smtClean="0">
                <a:solidFill>
                  <a:srgbClr val="464653"/>
                </a:solidFill>
                <a:latin typeface="Bookman Old Style" panose="02050604050505020204" pitchFamily="18" charset="0"/>
              </a:rPr>
              <a:t>Benchmark Beam Training Algorithms</a:t>
            </a:r>
            <a:endParaRPr lang="en-GB" altLang="en-US" sz="3200" b="1" dirty="0">
              <a:solidFill>
                <a:srgbClr val="464653"/>
              </a:solidFill>
              <a:latin typeface="Bookman Old Style" panose="02050604050505020204" pitchFamily="18" charset="0"/>
            </a:endParaRPr>
          </a:p>
        </p:txBody>
      </p:sp>
      <p:pic>
        <p:nvPicPr>
          <p:cNvPr id="10" name="Picture 4">
            <a:extLst>
              <a:ext uri="{FF2B5EF4-FFF2-40B4-BE49-F238E27FC236}">
                <a16:creationId xmlns:a16="http://schemas.microsoft.com/office/drawing/2014/main" id="{E86CE5F8-9C80-4E8F-9DD0-54EEDEFA03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78319" y="98425"/>
            <a:ext cx="922337" cy="927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0127777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 line chart&#10;&#10;Description automatically generated">
            <a:extLst>
              <a:ext uri="{FF2B5EF4-FFF2-40B4-BE49-F238E27FC236}">
                <a16:creationId xmlns:a16="http://schemas.microsoft.com/office/drawing/2014/main" id="{80EE83D9-F8C5-9446-8C94-B75106B2CEF3}"/>
              </a:ext>
            </a:extLst>
          </p:cNvPr>
          <p:cNvPicPr>
            <a:picLocks noChangeAspect="1"/>
          </p:cNvPicPr>
          <p:nvPr/>
        </p:nvPicPr>
        <p:blipFill>
          <a:blip r:embed="rId3"/>
          <a:stretch>
            <a:fillRect/>
          </a:stretch>
        </p:blipFill>
        <p:spPr>
          <a:xfrm>
            <a:off x="1470581" y="1698997"/>
            <a:ext cx="4673525" cy="3127793"/>
          </a:xfrm>
          <a:prstGeom prst="rect">
            <a:avLst/>
          </a:prstGeom>
        </p:spPr>
      </p:pic>
      <mc:AlternateContent xmlns:mc="http://schemas.openxmlformats.org/markup-compatibility/2006" xmlns:a14="http://schemas.microsoft.com/office/drawing/2010/main">
        <mc:Choice Requires="a14">
          <p:graphicFrame>
            <p:nvGraphicFramePr>
              <p:cNvPr id="3" name="Table 8">
                <a:extLst>
                  <a:ext uri="{FF2B5EF4-FFF2-40B4-BE49-F238E27FC236}">
                    <a16:creationId xmlns:a16="http://schemas.microsoft.com/office/drawing/2014/main" id="{C5ABE3D8-2224-F34A-A4CE-51E605325C66}"/>
                  </a:ext>
                </a:extLst>
              </p:cNvPr>
              <p:cNvGraphicFramePr>
                <a:graphicFrameLocks noGrp="1"/>
              </p:cNvGraphicFramePr>
              <p:nvPr>
                <p:extLst/>
              </p:nvPr>
            </p:nvGraphicFramePr>
            <p:xfrm>
              <a:off x="6783804" y="1863655"/>
              <a:ext cx="4289957" cy="1645920"/>
            </p:xfrm>
            <a:graphic>
              <a:graphicData uri="http://schemas.openxmlformats.org/drawingml/2006/table">
                <a:tbl>
                  <a:tblPr firstRow="1" bandRow="1">
                    <a:tableStyleId>{5C22544A-7EE6-4342-B048-85BDC9FD1C3A}</a:tableStyleId>
                  </a:tblPr>
                  <a:tblGrid>
                    <a:gridCol w="612851">
                      <a:extLst>
                        <a:ext uri="{9D8B030D-6E8A-4147-A177-3AD203B41FA5}">
                          <a16:colId xmlns:a16="http://schemas.microsoft.com/office/drawing/2014/main" val="212220539"/>
                        </a:ext>
                      </a:extLst>
                    </a:gridCol>
                    <a:gridCol w="612851">
                      <a:extLst>
                        <a:ext uri="{9D8B030D-6E8A-4147-A177-3AD203B41FA5}">
                          <a16:colId xmlns:a16="http://schemas.microsoft.com/office/drawing/2014/main" val="2762078581"/>
                        </a:ext>
                      </a:extLst>
                    </a:gridCol>
                    <a:gridCol w="612851">
                      <a:extLst>
                        <a:ext uri="{9D8B030D-6E8A-4147-A177-3AD203B41FA5}">
                          <a16:colId xmlns:a16="http://schemas.microsoft.com/office/drawing/2014/main" val="4134140063"/>
                        </a:ext>
                      </a:extLst>
                    </a:gridCol>
                    <a:gridCol w="612851">
                      <a:extLst>
                        <a:ext uri="{9D8B030D-6E8A-4147-A177-3AD203B41FA5}">
                          <a16:colId xmlns:a16="http://schemas.microsoft.com/office/drawing/2014/main" val="204945350"/>
                        </a:ext>
                      </a:extLst>
                    </a:gridCol>
                    <a:gridCol w="612851">
                      <a:extLst>
                        <a:ext uri="{9D8B030D-6E8A-4147-A177-3AD203B41FA5}">
                          <a16:colId xmlns:a16="http://schemas.microsoft.com/office/drawing/2014/main" val="3612934953"/>
                        </a:ext>
                      </a:extLst>
                    </a:gridCol>
                    <a:gridCol w="612851">
                      <a:extLst>
                        <a:ext uri="{9D8B030D-6E8A-4147-A177-3AD203B41FA5}">
                          <a16:colId xmlns:a16="http://schemas.microsoft.com/office/drawing/2014/main" val="3895454616"/>
                        </a:ext>
                      </a:extLst>
                    </a:gridCol>
                    <a:gridCol w="612851">
                      <a:extLst>
                        <a:ext uri="{9D8B030D-6E8A-4147-A177-3AD203B41FA5}">
                          <a16:colId xmlns:a16="http://schemas.microsoft.com/office/drawing/2014/main" val="4112763236"/>
                        </a:ext>
                      </a:extLst>
                    </a:gridCol>
                  </a:tblGrid>
                  <a:tr h="178779">
                    <a:tc>
                      <a:txBody>
                        <a:bodyPr/>
                        <a:lstStyle/>
                        <a:p>
                          <a:pPr algn="ctr"/>
                          <a14:m>
                            <m:oMathPara xmlns:m="http://schemas.openxmlformats.org/officeDocument/2006/math">
                              <m:oMathParaPr>
                                <m:jc m:val="centerGroup"/>
                              </m:oMathParaPr>
                              <m:oMath xmlns:m="http://schemas.openxmlformats.org/officeDocument/2006/math">
                                <m:r>
                                  <a:rPr lang="en-US" sz="1200" i="1" smtClean="0">
                                    <a:solidFill>
                                      <a:schemeClr val="tx1"/>
                                    </a:solidFill>
                                    <a:latin typeface="Cambria Math" panose="02040503050406030204" pitchFamily="18" charset="0"/>
                                    <a:ea typeface="Cambria Math" panose="02040503050406030204" pitchFamily="18" charset="0"/>
                                  </a:rPr>
                                  <m:t>𝜶</m:t>
                                </m:r>
                              </m:oMath>
                            </m:oMathPara>
                          </a14:m>
                          <a:endParaRPr lang="en-US" sz="1200" dirty="0">
                            <a:solidFill>
                              <a:schemeClr val="tx1"/>
                            </a:solidFill>
                            <a:latin typeface="Helvetica"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latin typeface="Helvetica" pitchFamily="2"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latin typeface="Helvetica" pitchFamily="2" charset="0"/>
                            </a:rPr>
                            <a:t>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latin typeface="Helvetica" pitchFamily="2" charset="0"/>
                            </a:rPr>
                            <a:t>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latin typeface="Helvetica" pitchFamily="2" charset="0"/>
                            </a:rPr>
                            <a:t>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latin typeface="Helvetica" pitchFamily="2" charset="0"/>
                            </a:rPr>
                            <a:t>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latin typeface="Helvetica" pitchFamily="2"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56900886"/>
                      </a:ext>
                    </a:extLst>
                  </a:tr>
                  <a:tr h="178779">
                    <a:tc>
                      <a:txBody>
                        <a:bodyPr/>
                        <a:lstStyle/>
                        <a:p>
                          <a:pPr algn="ctr"/>
                          <a:r>
                            <a:rPr lang="en-US" sz="1200" dirty="0">
                              <a:solidFill>
                                <a:schemeClr val="tx1"/>
                              </a:solidFill>
                              <a:latin typeface="Helvetica" pitchFamily="2" charset="0"/>
                            </a:rPr>
                            <a:t>DRL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latin typeface="Helvetica" pitchFamily="2"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latin typeface="Helvetica" pitchFamily="2" charset="0"/>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latin typeface="Helvetica" pitchFamily="2" charset="0"/>
                            </a:rPr>
                            <a:t>59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latin typeface="Helvetica" pitchFamily="2" charset="0"/>
                            </a:rPr>
                            <a:t>133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latin typeface="Helvetica" pitchFamily="2" charset="0"/>
                            </a:rPr>
                            <a:t>656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latin typeface="Helvetica" pitchFamily="2" charset="0"/>
                            </a:rPr>
                            <a:t>1025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4510275"/>
                      </a:ext>
                    </a:extLst>
                  </a:tr>
                  <a:tr h="178779">
                    <a:tc>
                      <a:txBody>
                        <a:bodyPr/>
                        <a:lstStyle/>
                        <a:p>
                          <a:pPr algn="ctr"/>
                          <a:r>
                            <a:rPr lang="en-US" sz="1200" dirty="0">
                              <a:solidFill>
                                <a:schemeClr val="tx1"/>
                              </a:solidFill>
                              <a:latin typeface="Helvetica" pitchFamily="2" charset="0"/>
                            </a:rPr>
                            <a:t>MAB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latin typeface="Helvetica" pitchFamily="2" charset="0"/>
                            </a:rPr>
                            <a:t>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latin typeface="Helvetica" pitchFamily="2" charset="0"/>
                            </a:rPr>
                            <a:t>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latin typeface="Helvetica" pitchFamily="2" charset="0"/>
                            </a:rPr>
                            <a:t>148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latin typeface="Helvetica" pitchFamily="2" charset="0"/>
                            </a:rPr>
                            <a:t>202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latin typeface="Helvetica" pitchFamily="2" charset="0"/>
                            </a:rPr>
                            <a:t>389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latin typeface="Helvetica" pitchFamily="2" charset="0"/>
                            </a:rPr>
                            <a:t>612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1657381"/>
                      </a:ext>
                    </a:extLst>
                  </a:tr>
                  <a:tr h="178779">
                    <a:tc>
                      <a:txBody>
                        <a:bodyPr/>
                        <a:lstStyle/>
                        <a:p>
                          <a:pPr algn="ctr"/>
                          <a:r>
                            <a:rPr lang="en-US" sz="1200" dirty="0">
                              <a:solidFill>
                                <a:schemeClr val="tx1"/>
                              </a:solidFill>
                              <a:latin typeface="Helvetica" pitchFamily="2" charset="0"/>
                            </a:rPr>
                            <a:t>MR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6">
                      <a:txBody>
                        <a:bodyPr/>
                        <a:lstStyle/>
                        <a:p>
                          <a:pPr algn="ctr"/>
                          <a:r>
                            <a:rPr lang="en-US" sz="1200" dirty="0">
                              <a:solidFill>
                                <a:schemeClr val="tx1"/>
                              </a:solidFill>
                              <a:latin typeface="Helvetica" pitchFamily="2" charset="0"/>
                            </a:rPr>
                            <a:t>1331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042891362"/>
                      </a:ext>
                    </a:extLst>
                  </a:tr>
                  <a:tr h="178779">
                    <a:tc>
                      <a:txBody>
                        <a:bodyPr/>
                        <a:lstStyle/>
                        <a:p>
                          <a:pPr algn="ctr"/>
                          <a:r>
                            <a:rPr lang="en-US" sz="1200" dirty="0">
                              <a:solidFill>
                                <a:schemeClr val="tx1"/>
                              </a:solidFill>
                              <a:latin typeface="Helvetica" pitchFamily="2" charset="0"/>
                            </a:rPr>
                            <a:t>MLBS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6">
                      <a:txBody>
                        <a:bodyPr/>
                        <a:lstStyle/>
                        <a:p>
                          <a:pPr algn="ctr"/>
                          <a:r>
                            <a:rPr lang="en-US" sz="1200" dirty="0">
                              <a:solidFill>
                                <a:schemeClr val="tx1"/>
                              </a:solidFill>
                              <a:latin typeface="Helvetica" pitchFamily="2" charset="0"/>
                            </a:rPr>
                            <a:t>106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94840658"/>
                      </a:ext>
                    </a:extLst>
                  </a:tr>
                  <a:tr h="178779">
                    <a:tc>
                      <a:txBody>
                        <a:bodyPr/>
                        <a:lstStyle/>
                        <a:p>
                          <a:pPr algn="ctr"/>
                          <a:r>
                            <a:rPr lang="en-US" sz="1200" dirty="0" err="1">
                              <a:solidFill>
                                <a:schemeClr val="tx1"/>
                              </a:solidFill>
                              <a:latin typeface="Helvetica" pitchFamily="2" charset="0"/>
                            </a:rPr>
                            <a:t>ExBS</a:t>
                          </a:r>
                          <a:endParaRPr lang="en-US" sz="1200" dirty="0">
                            <a:solidFill>
                              <a:schemeClr val="tx1"/>
                            </a:solidFill>
                            <a:latin typeface="Helvetica"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6">
                      <a:txBody>
                        <a:bodyPr/>
                        <a:lstStyle/>
                        <a:p>
                          <a:pPr algn="ctr"/>
                          <a:r>
                            <a:rPr lang="en-US" sz="1200" dirty="0">
                              <a:solidFill>
                                <a:schemeClr val="tx1"/>
                              </a:solidFill>
                              <a:latin typeface="Helvetica" pitchFamily="2" charset="0"/>
                            </a:rPr>
                            <a:t>1024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646628615"/>
                      </a:ext>
                    </a:extLst>
                  </a:tr>
                </a:tbl>
              </a:graphicData>
            </a:graphic>
          </p:graphicFrame>
        </mc:Choice>
        <mc:Fallback xmlns="">
          <p:graphicFrame>
            <p:nvGraphicFramePr>
              <p:cNvPr id="3" name="Table 8">
                <a:extLst>
                  <a:ext uri="{FF2B5EF4-FFF2-40B4-BE49-F238E27FC236}">
                    <a16:creationId xmlns:a16="http://schemas.microsoft.com/office/drawing/2014/main" id="{C5ABE3D8-2224-F34A-A4CE-51E605325C66}"/>
                  </a:ext>
                </a:extLst>
              </p:cNvPr>
              <p:cNvGraphicFramePr>
                <a:graphicFrameLocks noGrp="1"/>
              </p:cNvGraphicFramePr>
              <p:nvPr>
                <p:extLst>
                  <p:ext uri="{D42A27DB-BD31-4B8C-83A1-F6EECF244321}">
                    <p14:modId xmlns:p14="http://schemas.microsoft.com/office/powerpoint/2010/main" val="1802240253"/>
                  </p:ext>
                </p:extLst>
              </p:nvPr>
            </p:nvGraphicFramePr>
            <p:xfrm>
              <a:off x="6783804" y="1863655"/>
              <a:ext cx="4289957" cy="1645920"/>
            </p:xfrm>
            <a:graphic>
              <a:graphicData uri="http://schemas.openxmlformats.org/drawingml/2006/table">
                <a:tbl>
                  <a:tblPr firstRow="1" bandRow="1">
                    <a:tableStyleId>{5C22544A-7EE6-4342-B048-85BDC9FD1C3A}</a:tableStyleId>
                  </a:tblPr>
                  <a:tblGrid>
                    <a:gridCol w="612851">
                      <a:extLst>
                        <a:ext uri="{9D8B030D-6E8A-4147-A177-3AD203B41FA5}">
                          <a16:colId xmlns:a16="http://schemas.microsoft.com/office/drawing/2014/main" val="212220539"/>
                        </a:ext>
                      </a:extLst>
                    </a:gridCol>
                    <a:gridCol w="612851">
                      <a:extLst>
                        <a:ext uri="{9D8B030D-6E8A-4147-A177-3AD203B41FA5}">
                          <a16:colId xmlns:a16="http://schemas.microsoft.com/office/drawing/2014/main" val="2762078581"/>
                        </a:ext>
                      </a:extLst>
                    </a:gridCol>
                    <a:gridCol w="612851">
                      <a:extLst>
                        <a:ext uri="{9D8B030D-6E8A-4147-A177-3AD203B41FA5}">
                          <a16:colId xmlns:a16="http://schemas.microsoft.com/office/drawing/2014/main" val="4134140063"/>
                        </a:ext>
                      </a:extLst>
                    </a:gridCol>
                    <a:gridCol w="612851">
                      <a:extLst>
                        <a:ext uri="{9D8B030D-6E8A-4147-A177-3AD203B41FA5}">
                          <a16:colId xmlns:a16="http://schemas.microsoft.com/office/drawing/2014/main" val="204945350"/>
                        </a:ext>
                      </a:extLst>
                    </a:gridCol>
                    <a:gridCol w="612851">
                      <a:extLst>
                        <a:ext uri="{9D8B030D-6E8A-4147-A177-3AD203B41FA5}">
                          <a16:colId xmlns:a16="http://schemas.microsoft.com/office/drawing/2014/main" val="3612934953"/>
                        </a:ext>
                      </a:extLst>
                    </a:gridCol>
                    <a:gridCol w="612851">
                      <a:extLst>
                        <a:ext uri="{9D8B030D-6E8A-4147-A177-3AD203B41FA5}">
                          <a16:colId xmlns:a16="http://schemas.microsoft.com/office/drawing/2014/main" val="3895454616"/>
                        </a:ext>
                      </a:extLst>
                    </a:gridCol>
                    <a:gridCol w="612851">
                      <a:extLst>
                        <a:ext uri="{9D8B030D-6E8A-4147-A177-3AD203B41FA5}">
                          <a16:colId xmlns:a16="http://schemas.microsoft.com/office/drawing/2014/main" val="4112763236"/>
                        </a:ext>
                      </a:extLst>
                    </a:gridCol>
                  </a:tblGrid>
                  <a:tr h="27432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083" t="-4545" r="-608333" b="-509091"/>
                          </a:stretch>
                        </a:blipFill>
                      </a:tcPr>
                    </a:tc>
                    <a:tc>
                      <a:txBody>
                        <a:bodyPr/>
                        <a:lstStyle/>
                        <a:p>
                          <a:pPr algn="ctr"/>
                          <a:r>
                            <a:rPr lang="en-US" sz="1200" dirty="0">
                              <a:solidFill>
                                <a:schemeClr val="tx1"/>
                              </a:solidFill>
                              <a:latin typeface="Helvetica" pitchFamily="2"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latin typeface="Helvetica" pitchFamily="2" charset="0"/>
                            </a:rPr>
                            <a:t>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latin typeface="Helvetica" pitchFamily="2" charset="0"/>
                            </a:rPr>
                            <a:t>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latin typeface="Helvetica" pitchFamily="2" charset="0"/>
                            </a:rPr>
                            <a:t>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latin typeface="Helvetica" pitchFamily="2" charset="0"/>
                            </a:rPr>
                            <a:t>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latin typeface="Helvetica" pitchFamily="2"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56900886"/>
                      </a:ext>
                    </a:extLst>
                  </a:tr>
                  <a:tr h="274320">
                    <a:tc>
                      <a:txBody>
                        <a:bodyPr/>
                        <a:lstStyle/>
                        <a:p>
                          <a:pPr algn="ctr"/>
                          <a:r>
                            <a:rPr lang="en-US" sz="1200" dirty="0">
                              <a:solidFill>
                                <a:schemeClr val="tx1"/>
                              </a:solidFill>
                              <a:latin typeface="Helvetica" pitchFamily="2" charset="0"/>
                            </a:rPr>
                            <a:t>DRL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latin typeface="Helvetica" pitchFamily="2"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latin typeface="Helvetica" pitchFamily="2" charset="0"/>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latin typeface="Helvetica" pitchFamily="2" charset="0"/>
                            </a:rPr>
                            <a:t>59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latin typeface="Helvetica" pitchFamily="2" charset="0"/>
                            </a:rPr>
                            <a:t>133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latin typeface="Helvetica" pitchFamily="2" charset="0"/>
                            </a:rPr>
                            <a:t>656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latin typeface="Helvetica" pitchFamily="2" charset="0"/>
                            </a:rPr>
                            <a:t>1025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4510275"/>
                      </a:ext>
                    </a:extLst>
                  </a:tr>
                  <a:tr h="274320">
                    <a:tc>
                      <a:txBody>
                        <a:bodyPr/>
                        <a:lstStyle/>
                        <a:p>
                          <a:pPr algn="ctr"/>
                          <a:r>
                            <a:rPr lang="en-US" sz="1200" dirty="0">
                              <a:solidFill>
                                <a:schemeClr val="tx1"/>
                              </a:solidFill>
                              <a:latin typeface="Helvetica" pitchFamily="2" charset="0"/>
                            </a:rPr>
                            <a:t>MAB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latin typeface="Helvetica" pitchFamily="2" charset="0"/>
                            </a:rPr>
                            <a:t>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latin typeface="Helvetica" pitchFamily="2" charset="0"/>
                            </a:rPr>
                            <a:t>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latin typeface="Helvetica" pitchFamily="2" charset="0"/>
                            </a:rPr>
                            <a:t>148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latin typeface="Helvetica" pitchFamily="2" charset="0"/>
                            </a:rPr>
                            <a:t>202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latin typeface="Helvetica" pitchFamily="2" charset="0"/>
                            </a:rPr>
                            <a:t>389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latin typeface="Helvetica" pitchFamily="2" charset="0"/>
                            </a:rPr>
                            <a:t>612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1657381"/>
                      </a:ext>
                    </a:extLst>
                  </a:tr>
                  <a:tr h="274320">
                    <a:tc>
                      <a:txBody>
                        <a:bodyPr/>
                        <a:lstStyle/>
                        <a:p>
                          <a:pPr algn="ctr"/>
                          <a:r>
                            <a:rPr lang="en-US" sz="1200" dirty="0">
                              <a:solidFill>
                                <a:schemeClr val="tx1"/>
                              </a:solidFill>
                              <a:latin typeface="Helvetica" pitchFamily="2" charset="0"/>
                            </a:rPr>
                            <a:t>MR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6">
                      <a:txBody>
                        <a:bodyPr/>
                        <a:lstStyle/>
                        <a:p>
                          <a:pPr algn="ctr"/>
                          <a:r>
                            <a:rPr lang="en-US" sz="1200" dirty="0">
                              <a:solidFill>
                                <a:schemeClr val="tx1"/>
                              </a:solidFill>
                              <a:latin typeface="Helvetica" pitchFamily="2" charset="0"/>
                            </a:rPr>
                            <a:t>1331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042891362"/>
                      </a:ext>
                    </a:extLst>
                  </a:tr>
                  <a:tr h="274320">
                    <a:tc>
                      <a:txBody>
                        <a:bodyPr/>
                        <a:lstStyle/>
                        <a:p>
                          <a:pPr algn="ctr"/>
                          <a:r>
                            <a:rPr lang="en-US" sz="1200" dirty="0">
                              <a:solidFill>
                                <a:schemeClr val="tx1"/>
                              </a:solidFill>
                              <a:latin typeface="Helvetica" pitchFamily="2" charset="0"/>
                            </a:rPr>
                            <a:t>MLBS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6">
                      <a:txBody>
                        <a:bodyPr/>
                        <a:lstStyle/>
                        <a:p>
                          <a:pPr algn="ctr"/>
                          <a:r>
                            <a:rPr lang="en-US" sz="1200" dirty="0">
                              <a:solidFill>
                                <a:schemeClr val="tx1"/>
                              </a:solidFill>
                              <a:latin typeface="Helvetica" pitchFamily="2" charset="0"/>
                            </a:rPr>
                            <a:t>106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94840658"/>
                      </a:ext>
                    </a:extLst>
                  </a:tr>
                  <a:tr h="274320">
                    <a:tc>
                      <a:txBody>
                        <a:bodyPr/>
                        <a:lstStyle/>
                        <a:p>
                          <a:pPr algn="ctr"/>
                          <a:r>
                            <a:rPr lang="en-US" sz="1200" dirty="0" err="1">
                              <a:solidFill>
                                <a:schemeClr val="tx1"/>
                              </a:solidFill>
                              <a:latin typeface="Helvetica" pitchFamily="2" charset="0"/>
                            </a:rPr>
                            <a:t>ExBS</a:t>
                          </a:r>
                          <a:endParaRPr lang="en-US" sz="1200" dirty="0">
                            <a:solidFill>
                              <a:schemeClr val="tx1"/>
                            </a:solidFill>
                            <a:latin typeface="Helvetica"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6">
                      <a:txBody>
                        <a:bodyPr/>
                        <a:lstStyle/>
                        <a:p>
                          <a:pPr algn="ctr"/>
                          <a:r>
                            <a:rPr lang="en-US" sz="1200" dirty="0">
                              <a:solidFill>
                                <a:schemeClr val="tx1"/>
                              </a:solidFill>
                              <a:latin typeface="Helvetica" pitchFamily="2" charset="0"/>
                            </a:rPr>
                            <a:t>1024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646628615"/>
                      </a:ext>
                    </a:extLst>
                  </a:tr>
                </a:tbl>
              </a:graphicData>
            </a:graphic>
          </p:graphicFrame>
        </mc:Fallback>
      </mc:AlternateContent>
      <p:sp>
        <p:nvSpPr>
          <p:cNvPr id="4" name="TextBox 3">
            <a:extLst>
              <a:ext uri="{FF2B5EF4-FFF2-40B4-BE49-F238E27FC236}">
                <a16:creationId xmlns:a16="http://schemas.microsoft.com/office/drawing/2014/main" id="{A551B487-C1C1-384A-9892-DCE7A9FEFCA9}"/>
              </a:ext>
            </a:extLst>
          </p:cNvPr>
          <p:cNvSpPr txBox="1"/>
          <p:nvPr/>
        </p:nvSpPr>
        <p:spPr>
          <a:xfrm>
            <a:off x="7287243" y="1517948"/>
            <a:ext cx="3283078" cy="307777"/>
          </a:xfrm>
          <a:prstGeom prst="rect">
            <a:avLst/>
          </a:prstGeom>
          <a:noFill/>
        </p:spPr>
        <p:txBody>
          <a:bodyPr wrap="none" rtlCol="0">
            <a:spAutoFit/>
          </a:bodyPr>
          <a:lstStyle/>
          <a:p>
            <a:r>
              <a:rPr lang="en-US" sz="1400" b="1" dirty="0">
                <a:solidFill>
                  <a:schemeClr val="tx1"/>
                </a:solidFill>
                <a:latin typeface="Helvetica" pitchFamily="2" charset="0"/>
              </a:rPr>
              <a:t>Average No. of Beam Measurements</a:t>
            </a:r>
          </a:p>
        </p:txBody>
      </p:sp>
      <p:sp>
        <p:nvSpPr>
          <p:cNvPr id="9" name="TextBox 8">
            <a:extLst>
              <a:ext uri="{FF2B5EF4-FFF2-40B4-BE49-F238E27FC236}">
                <a16:creationId xmlns:a16="http://schemas.microsoft.com/office/drawing/2014/main" id="{2EE7CA97-F7E0-714A-9930-B7B12B00604F}"/>
              </a:ext>
            </a:extLst>
          </p:cNvPr>
          <p:cNvSpPr txBox="1"/>
          <p:nvPr/>
        </p:nvSpPr>
        <p:spPr>
          <a:xfrm>
            <a:off x="2559603" y="1500096"/>
            <a:ext cx="2536079" cy="307777"/>
          </a:xfrm>
          <a:prstGeom prst="rect">
            <a:avLst/>
          </a:prstGeom>
          <a:noFill/>
        </p:spPr>
        <p:txBody>
          <a:bodyPr wrap="none" rtlCol="0">
            <a:spAutoFit/>
          </a:bodyPr>
          <a:lstStyle/>
          <a:p>
            <a:r>
              <a:rPr lang="en-US" sz="1400" b="1" dirty="0">
                <a:solidFill>
                  <a:schemeClr val="tx1"/>
                </a:solidFill>
                <a:latin typeface="Helvetica" pitchFamily="2" charset="0"/>
              </a:rPr>
              <a:t>Average Spectral Efficiency</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FD4D88E-2606-BD46-909E-9F3E8E65E815}"/>
                  </a:ext>
                </a:extLst>
              </p:cNvPr>
              <p:cNvSpPr txBox="1"/>
              <p:nvPr/>
            </p:nvSpPr>
            <p:spPr>
              <a:xfrm>
                <a:off x="603973" y="4928198"/>
                <a:ext cx="11080266" cy="1323439"/>
              </a:xfrm>
              <a:prstGeom prst="rect">
                <a:avLst/>
              </a:prstGeom>
              <a:noFill/>
            </p:spPr>
            <p:txBody>
              <a:bodyPr wrap="square" rtlCol="0">
                <a:spAutoFit/>
              </a:bodyPr>
              <a:lstStyle/>
              <a:p>
                <a:pPr marL="285750" indent="-285750" algn="just">
                  <a:buFont typeface="Wingdings" pitchFamily="2" charset="2"/>
                  <a:buChar char="q"/>
                </a:pPr>
                <a:r>
                  <a:rPr lang="en-US" sz="1600" dirty="0" smtClean="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As </a:t>
                </a:r>
                <a14:m>
                  <m:oMath xmlns:m="http://schemas.openxmlformats.org/officeDocument/2006/math">
                    <m:r>
                      <a:rPr lang="en-US" sz="1600" i="1">
                        <a:solidFill>
                          <a:schemeClr val="tx1"/>
                        </a:solidFill>
                        <a:latin typeface="Cambria Math" panose="02040503050406030204" pitchFamily="18" charset="0"/>
                        <a:ea typeface="Cambria Math" panose="02040503050406030204" pitchFamily="18" charset="0"/>
                      </a:rPr>
                      <m:t>𝛼</m:t>
                    </m:r>
                  </m:oMath>
                </a14:m>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increases, the benefit of achieving a higher spectral efficiency grows, whereas the beam training overhead reduces in its significance. </a:t>
                </a:r>
              </a:p>
              <a:p>
                <a:pPr marL="285750" indent="-285750" algn="just">
                  <a:buFont typeface="Wingdings" pitchFamily="2" charset="2"/>
                  <a:buChar char="q"/>
                </a:pP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Compared with </a:t>
                </a:r>
                <a:r>
                  <a:rPr lang="en-US"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MAB</a:t>
                </a: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a:t>
                </a:r>
                <a:r>
                  <a:rPr lang="en-US"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DRL</a:t>
                </a: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achieves higher spectral efficiency with lower training overhead for </a:t>
                </a:r>
                <a14:m>
                  <m:oMath xmlns:m="http://schemas.openxmlformats.org/officeDocument/2006/math">
                    <m:r>
                      <a:rPr lang="en-GB" sz="1600" b="0" i="0" smtClean="0">
                        <a:solidFill>
                          <a:schemeClr val="tx1"/>
                        </a:solidFill>
                        <a:latin typeface="Cambria Math" panose="02040503050406030204" pitchFamily="18" charset="0"/>
                        <a:ea typeface="Cambria Math" panose="02040503050406030204" pitchFamily="18" charset="0"/>
                      </a:rPr>
                      <m:t>0.2</m:t>
                    </m:r>
                    <m:r>
                      <a:rPr lang="en-US" sz="1600" i="1" smtClean="0">
                        <a:solidFill>
                          <a:schemeClr val="tx1"/>
                        </a:solidFill>
                        <a:latin typeface="Cambria Math" panose="02040503050406030204" pitchFamily="18" charset="0"/>
                        <a:ea typeface="Cambria Math" panose="02040503050406030204" pitchFamily="18" charset="0"/>
                      </a:rPr>
                      <m:t>≤</m:t>
                    </m:r>
                    <m:r>
                      <a:rPr lang="en-US" sz="1600" i="1">
                        <a:solidFill>
                          <a:schemeClr val="tx1"/>
                        </a:solidFill>
                        <a:latin typeface="Cambria Math" panose="02040503050406030204" pitchFamily="18" charset="0"/>
                        <a:ea typeface="Cambria Math" panose="02040503050406030204" pitchFamily="18" charset="0"/>
                      </a:rPr>
                      <m:t>𝛼</m:t>
                    </m:r>
                    <m:r>
                      <a:rPr lang="en-US" sz="1600" i="1" smtClean="0">
                        <a:solidFill>
                          <a:schemeClr val="tx1"/>
                        </a:solidFill>
                        <a:latin typeface="Cambria Math" panose="02040503050406030204" pitchFamily="18" charset="0"/>
                        <a:ea typeface="Cambria Math" panose="02040503050406030204" pitchFamily="18" charset="0"/>
                      </a:rPr>
                      <m:t>≤</m:t>
                    </m:r>
                    <m:r>
                      <a:rPr lang="en-GB" sz="1600" b="0" i="1" smtClean="0">
                        <a:solidFill>
                          <a:schemeClr val="tx1"/>
                        </a:solidFill>
                        <a:latin typeface="Cambria Math" panose="02040503050406030204" pitchFamily="18" charset="0"/>
                        <a:ea typeface="Cambria Math" panose="02040503050406030204" pitchFamily="18" charset="0"/>
                      </a:rPr>
                      <m:t>0.6.</m:t>
                    </m:r>
                  </m:oMath>
                </a14:m>
                <a:endParaRPr lang="en-GB" sz="1600" b="0" dirty="0">
                  <a:solidFill>
                    <a:schemeClr val="tx1"/>
                  </a:solidFill>
                  <a:latin typeface="Helvetica Neue" panose="02000503000000020004" pitchFamily="2" charset="0"/>
                  <a:ea typeface="Cambria Math" panose="02040503050406030204" pitchFamily="18" charset="0"/>
                </a:endParaRPr>
              </a:p>
              <a:p>
                <a:pPr marL="285750" indent="-285750" algn="just">
                  <a:buFont typeface="Wingdings" pitchFamily="2" charset="2"/>
                  <a:buChar char="q"/>
                </a:pP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Compared with </a:t>
                </a:r>
                <a:r>
                  <a:rPr lang="en-US"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MLBS</a:t>
                </a: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DRL achieves higher spectral efficiency and saves 45% on the required beam measurements, for </a:t>
                </a:r>
                <a14:m>
                  <m:oMath xmlns:m="http://schemas.openxmlformats.org/officeDocument/2006/math">
                    <m:r>
                      <a:rPr lang="en-US" sz="1600" i="1">
                        <a:solidFill>
                          <a:schemeClr val="tx1"/>
                        </a:solidFill>
                        <a:latin typeface="Cambria Math" panose="02040503050406030204" pitchFamily="18" charset="0"/>
                        <a:ea typeface="Cambria Math" panose="02040503050406030204" pitchFamily="18" charset="0"/>
                      </a:rPr>
                      <m:t>𝛼</m:t>
                    </m:r>
                    <m:r>
                      <a:rPr lang="en-GB" sz="1600" b="0" i="1" smtClean="0">
                        <a:solidFill>
                          <a:schemeClr val="tx1"/>
                        </a:solidFill>
                        <a:latin typeface="Cambria Math" panose="02040503050406030204" pitchFamily="18" charset="0"/>
                        <a:ea typeface="Cambria Math" panose="02040503050406030204" pitchFamily="18" charset="0"/>
                      </a:rPr>
                      <m:t>=0.4.</m:t>
                    </m:r>
                  </m:oMath>
                </a14:m>
                <a:endParaRPr lang="en-GB" sz="1600" b="0" dirty="0">
                  <a:solidFill>
                    <a:schemeClr val="tx1"/>
                  </a:solidFill>
                  <a:latin typeface="Helvetica Neue" panose="02000503000000020004" pitchFamily="2" charset="0"/>
                  <a:ea typeface="Cambria Math" panose="02040503050406030204" pitchFamily="18" charset="0"/>
                </a:endParaRPr>
              </a:p>
            </p:txBody>
          </p:sp>
        </mc:Choice>
        <mc:Fallback xmlns="">
          <p:sp>
            <p:nvSpPr>
              <p:cNvPr id="11" name="TextBox 10">
                <a:extLst>
                  <a:ext uri="{FF2B5EF4-FFF2-40B4-BE49-F238E27FC236}">
                    <a16:creationId xmlns:a16="http://schemas.microsoft.com/office/drawing/2014/main" id="{2FD4D88E-2606-BD46-909E-9F3E8E65E815}"/>
                  </a:ext>
                </a:extLst>
              </p:cNvPr>
              <p:cNvSpPr txBox="1">
                <a:spLocks noRot="1" noChangeAspect="1" noMove="1" noResize="1" noEditPoints="1" noAdjustHandles="1" noChangeArrowheads="1" noChangeShapeType="1" noTextEdit="1"/>
              </p:cNvSpPr>
              <p:nvPr/>
            </p:nvSpPr>
            <p:spPr>
              <a:xfrm>
                <a:off x="603973" y="4928198"/>
                <a:ext cx="11080266" cy="1323439"/>
              </a:xfrm>
              <a:prstGeom prst="rect">
                <a:avLst/>
              </a:prstGeom>
              <a:blipFill>
                <a:blip r:embed="rId5"/>
                <a:stretch>
                  <a:fillRect l="-220" t="-1376" r="-33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FB26320A-1044-514F-8337-999F6A8012D7}"/>
                  </a:ext>
                </a:extLst>
              </p:cNvPr>
              <p:cNvSpPr/>
              <p:nvPr/>
            </p:nvSpPr>
            <p:spPr>
              <a:xfrm>
                <a:off x="6783803" y="3736104"/>
                <a:ext cx="3937873" cy="523220"/>
              </a:xfrm>
              <a:prstGeom prst="rect">
                <a:avLst/>
              </a:prstGeom>
            </p:spPr>
            <p:txBody>
              <a:bodyPr wrap="none">
                <a:spAutoFit/>
              </a:bodyPr>
              <a:lstStyle/>
              <a:p>
                <a:pPr marL="285750" indent="-285750">
                  <a:buFont typeface="Wingdings" pitchFamily="2" charset="2"/>
                  <a:buChar char="§"/>
                </a:pPr>
                <a14:m>
                  <m:oMath xmlns:m="http://schemas.openxmlformats.org/officeDocument/2006/math">
                    <m:sSub>
                      <m:sSubPr>
                        <m:ctrlPr>
                          <a:rPr lang="en-GB" sz="1400" i="1" smtClean="0">
                            <a:solidFill>
                              <a:schemeClr val="tx2"/>
                            </a:solidFill>
                            <a:latin typeface="Cambria Math" panose="02040503050406030204" pitchFamily="18" charset="0"/>
                          </a:rPr>
                        </m:ctrlPr>
                      </m:sSubPr>
                      <m:e>
                        <m:r>
                          <a:rPr lang="en-GB" sz="1400" b="1" i="0" smtClean="0">
                            <a:solidFill>
                              <a:schemeClr val="tx2"/>
                            </a:solidFill>
                            <a:latin typeface="Cambria Math" panose="02040503050406030204" pitchFamily="18" charset="0"/>
                          </a:rPr>
                          <m:t>𝐩</m:t>
                        </m:r>
                      </m:e>
                      <m:sub>
                        <m:r>
                          <a:rPr lang="en-GB" sz="1400" b="0" i="1" smtClean="0">
                            <a:solidFill>
                              <a:schemeClr val="tx2"/>
                            </a:solidFill>
                            <a:latin typeface="Cambria Math" panose="02040503050406030204" pitchFamily="18" charset="0"/>
                          </a:rPr>
                          <m:t>1</m:t>
                        </m:r>
                      </m:sub>
                    </m:sSub>
                    <m:r>
                      <a:rPr lang="en-GB" sz="1400" b="0" i="1">
                        <a:solidFill>
                          <a:schemeClr val="tx2"/>
                        </a:solidFill>
                        <a:latin typeface="Cambria Math" panose="02040503050406030204" pitchFamily="18" charset="0"/>
                      </a:rPr>
                      <m:t>=</m:t>
                    </m:r>
                    <m:d>
                      <m:dPr>
                        <m:begChr m:val="["/>
                        <m:endChr m:val="]"/>
                        <m:ctrlPr>
                          <a:rPr lang="en-GB" sz="1400" b="0" i="1">
                            <a:solidFill>
                              <a:schemeClr val="tx2"/>
                            </a:solidFill>
                            <a:latin typeface="Cambria Math" panose="02040503050406030204" pitchFamily="18" charset="0"/>
                          </a:rPr>
                        </m:ctrlPr>
                      </m:dPr>
                      <m:e>
                        <m:r>
                          <a:rPr lang="en-GB" sz="1400" b="0" i="1" smtClean="0">
                            <a:solidFill>
                              <a:schemeClr val="tx2"/>
                            </a:solidFill>
                            <a:latin typeface="Cambria Math" panose="02040503050406030204" pitchFamily="18" charset="0"/>
                          </a:rPr>
                          <m:t>0.5</m:t>
                        </m:r>
                        <m:r>
                          <a:rPr lang="en-GB" sz="1400" b="0" i="1">
                            <a:solidFill>
                              <a:schemeClr val="tx2"/>
                            </a:solidFill>
                            <a:latin typeface="Cambria Math" panose="02040503050406030204" pitchFamily="18" charset="0"/>
                          </a:rPr>
                          <m:t>,</m:t>
                        </m:r>
                        <m:r>
                          <a:rPr lang="en-GB" sz="1400" b="0" i="1" smtClean="0">
                            <a:solidFill>
                              <a:schemeClr val="tx2"/>
                            </a:solidFill>
                            <a:latin typeface="Cambria Math" panose="02040503050406030204" pitchFamily="18" charset="0"/>
                          </a:rPr>
                          <m:t> 0.75</m:t>
                        </m:r>
                        <m:r>
                          <a:rPr lang="en-GB" sz="1400" b="0" i="1">
                            <a:solidFill>
                              <a:schemeClr val="tx2"/>
                            </a:solidFill>
                            <a:latin typeface="Cambria Math" panose="02040503050406030204" pitchFamily="18" charset="0"/>
                          </a:rPr>
                          <m:t>,</m:t>
                        </m:r>
                        <m:r>
                          <a:rPr lang="en-GB" sz="1400" b="0" i="1" smtClean="0">
                            <a:solidFill>
                              <a:schemeClr val="tx2"/>
                            </a:solidFill>
                            <a:latin typeface="Cambria Math" panose="02040503050406030204" pitchFamily="18" charset="0"/>
                          </a:rPr>
                          <m:t> 1.0, 1.5</m:t>
                        </m:r>
                      </m:e>
                    </m:d>
                  </m:oMath>
                </a14:m>
                <a:r>
                  <a:rPr lang="en-GB" sz="1400" b="0" dirty="0">
                    <a:solidFill>
                      <a:schemeClr val="tx2"/>
                    </a:solidFill>
                    <a:latin typeface="Helvetica Neue" panose="02000503000000020004" pitchFamily="2" charset="0"/>
                  </a:rPr>
                  <a:t> bit/s/Hz, for </a:t>
                </a:r>
                <a14:m>
                  <m:oMath xmlns:m="http://schemas.openxmlformats.org/officeDocument/2006/math">
                    <m:r>
                      <a:rPr lang="en-US" sz="1400" i="1" smtClean="0">
                        <a:latin typeface="Cambria Math" panose="02040503050406030204" pitchFamily="18" charset="0"/>
                        <a:ea typeface="Cambria Math" panose="02040503050406030204" pitchFamily="18" charset="0"/>
                      </a:rPr>
                      <m:t>𝛼</m:t>
                    </m:r>
                    <m:r>
                      <a:rPr lang="en-US" sz="1400" i="1" smtClean="0">
                        <a:latin typeface="Cambria Math" panose="02040503050406030204" pitchFamily="18" charset="0"/>
                        <a:ea typeface="Cambria Math" panose="02040503050406030204" pitchFamily="18" charset="0"/>
                      </a:rPr>
                      <m:t>&lt;0.6</m:t>
                    </m:r>
                  </m:oMath>
                </a14:m>
                <a:r>
                  <a:rPr lang="en-GB" sz="1400" b="0" dirty="0">
                    <a:solidFill>
                      <a:schemeClr val="tx2"/>
                    </a:solidFill>
                    <a:latin typeface="Helvetica Neue" panose="02000503000000020004" pitchFamily="2" charset="0"/>
                  </a:rPr>
                  <a:t>.</a:t>
                </a:r>
              </a:p>
              <a:p>
                <a:pPr marL="285750" indent="-285750">
                  <a:buFont typeface="Wingdings" pitchFamily="2" charset="2"/>
                  <a:buChar char="§"/>
                </a:pPr>
                <a14:m>
                  <m:oMath xmlns:m="http://schemas.openxmlformats.org/officeDocument/2006/math">
                    <m:sSub>
                      <m:sSubPr>
                        <m:ctrlPr>
                          <a:rPr lang="en-GB" sz="1400" i="1" smtClean="0">
                            <a:solidFill>
                              <a:schemeClr val="tx2"/>
                            </a:solidFill>
                            <a:latin typeface="Cambria Math" panose="02040503050406030204" pitchFamily="18" charset="0"/>
                          </a:rPr>
                        </m:ctrlPr>
                      </m:sSubPr>
                      <m:e>
                        <m:r>
                          <a:rPr lang="en-GB" sz="1400" b="1" i="0" smtClean="0">
                            <a:solidFill>
                              <a:schemeClr val="tx2"/>
                            </a:solidFill>
                            <a:latin typeface="Cambria Math" panose="02040503050406030204" pitchFamily="18" charset="0"/>
                          </a:rPr>
                          <m:t>𝐩</m:t>
                        </m:r>
                      </m:e>
                      <m:sub>
                        <m:r>
                          <a:rPr lang="en-GB" sz="1400" b="0" i="1" smtClean="0">
                            <a:solidFill>
                              <a:schemeClr val="tx2"/>
                            </a:solidFill>
                            <a:latin typeface="Cambria Math" panose="02040503050406030204" pitchFamily="18" charset="0"/>
                          </a:rPr>
                          <m:t>2</m:t>
                        </m:r>
                      </m:sub>
                    </m:sSub>
                    <m:r>
                      <a:rPr lang="en-GB" sz="1400" b="0" i="1">
                        <a:solidFill>
                          <a:schemeClr val="tx2"/>
                        </a:solidFill>
                        <a:latin typeface="Cambria Math" panose="02040503050406030204" pitchFamily="18" charset="0"/>
                      </a:rPr>
                      <m:t>=</m:t>
                    </m:r>
                    <m:d>
                      <m:dPr>
                        <m:begChr m:val="["/>
                        <m:endChr m:val="]"/>
                        <m:ctrlPr>
                          <a:rPr lang="en-GB" sz="1400" b="0" i="1">
                            <a:solidFill>
                              <a:schemeClr val="tx2"/>
                            </a:solidFill>
                            <a:latin typeface="Cambria Math" panose="02040503050406030204" pitchFamily="18" charset="0"/>
                          </a:rPr>
                        </m:ctrlPr>
                      </m:dPr>
                      <m:e>
                        <m:r>
                          <a:rPr lang="en-GB" sz="1400" b="0" i="1" smtClean="0">
                            <a:solidFill>
                              <a:schemeClr val="tx2"/>
                            </a:solidFill>
                            <a:latin typeface="Cambria Math" panose="02040503050406030204" pitchFamily="18" charset="0"/>
                          </a:rPr>
                          <m:t>0.5</m:t>
                        </m:r>
                        <m:r>
                          <a:rPr lang="en-GB" sz="1400" b="0" i="1">
                            <a:solidFill>
                              <a:schemeClr val="tx2"/>
                            </a:solidFill>
                            <a:latin typeface="Cambria Math" panose="02040503050406030204" pitchFamily="18" charset="0"/>
                          </a:rPr>
                          <m:t>,</m:t>
                        </m:r>
                        <m:r>
                          <a:rPr lang="en-GB" sz="1400" b="0" i="1" smtClean="0">
                            <a:solidFill>
                              <a:schemeClr val="tx2"/>
                            </a:solidFill>
                            <a:latin typeface="Cambria Math" panose="02040503050406030204" pitchFamily="18" charset="0"/>
                          </a:rPr>
                          <m:t> 0.75</m:t>
                        </m:r>
                        <m:r>
                          <a:rPr lang="en-GB" sz="1400" b="0" i="1">
                            <a:solidFill>
                              <a:schemeClr val="tx2"/>
                            </a:solidFill>
                            <a:latin typeface="Cambria Math" panose="02040503050406030204" pitchFamily="18" charset="0"/>
                          </a:rPr>
                          <m:t>,</m:t>
                        </m:r>
                        <m:r>
                          <a:rPr lang="en-GB" sz="1400" b="0" i="1" smtClean="0">
                            <a:solidFill>
                              <a:schemeClr val="tx2"/>
                            </a:solidFill>
                            <a:latin typeface="Cambria Math" panose="02040503050406030204" pitchFamily="18" charset="0"/>
                          </a:rPr>
                          <m:t> 1.0, 2.0</m:t>
                        </m:r>
                      </m:e>
                    </m:d>
                  </m:oMath>
                </a14:m>
                <a:r>
                  <a:rPr lang="en-US" sz="1400" dirty="0"/>
                  <a:t> bit/s/Hz, </a:t>
                </a:r>
                <a:r>
                  <a:rPr lang="en-GB" sz="1400" b="0" dirty="0">
                    <a:solidFill>
                      <a:schemeClr val="tx2"/>
                    </a:solidFill>
                    <a:latin typeface="Helvetica Neue" panose="02000503000000020004" pitchFamily="2" charset="0"/>
                  </a:rPr>
                  <a:t>for </a:t>
                </a:r>
                <a14:m>
                  <m:oMath xmlns:m="http://schemas.openxmlformats.org/officeDocument/2006/math">
                    <m:r>
                      <a:rPr lang="en-US" sz="1400" i="1" smtClean="0">
                        <a:latin typeface="Cambria Math" panose="02040503050406030204" pitchFamily="18" charset="0"/>
                        <a:ea typeface="Cambria Math" panose="02040503050406030204" pitchFamily="18" charset="0"/>
                      </a:rPr>
                      <m:t>𝛼</m:t>
                    </m:r>
                    <m:r>
                      <a:rPr lang="en-US" sz="1400" i="1" smtClean="0">
                        <a:latin typeface="Cambria Math" panose="02040503050406030204" pitchFamily="18" charset="0"/>
                        <a:ea typeface="Cambria Math" panose="02040503050406030204" pitchFamily="18" charset="0"/>
                      </a:rPr>
                      <m:t>≥0.6</m:t>
                    </m:r>
                  </m:oMath>
                </a14:m>
                <a:r>
                  <a:rPr lang="en-US" sz="1400" dirty="0"/>
                  <a:t>.</a:t>
                </a:r>
              </a:p>
            </p:txBody>
          </p:sp>
        </mc:Choice>
        <mc:Fallback xmlns="">
          <p:sp>
            <p:nvSpPr>
              <p:cNvPr id="12" name="Rectangle 11">
                <a:extLst>
                  <a:ext uri="{FF2B5EF4-FFF2-40B4-BE49-F238E27FC236}">
                    <a16:creationId xmlns:a16="http://schemas.microsoft.com/office/drawing/2014/main" id="{FB26320A-1044-514F-8337-999F6A8012D7}"/>
                  </a:ext>
                </a:extLst>
              </p:cNvPr>
              <p:cNvSpPr>
                <a:spLocks noRot="1" noChangeAspect="1" noMove="1" noResize="1" noEditPoints="1" noAdjustHandles="1" noChangeArrowheads="1" noChangeShapeType="1" noTextEdit="1"/>
              </p:cNvSpPr>
              <p:nvPr/>
            </p:nvSpPr>
            <p:spPr>
              <a:xfrm>
                <a:off x="6783803" y="3736104"/>
                <a:ext cx="3937873" cy="523220"/>
              </a:xfrm>
              <a:prstGeom prst="rect">
                <a:avLst/>
              </a:prstGeom>
              <a:blipFill>
                <a:blip r:embed="rId7"/>
                <a:stretch>
                  <a:fillRect l="-322" t="-2381" b="-11905"/>
                </a:stretch>
              </a:blipFill>
            </p:spPr>
            <p:txBody>
              <a:bodyPr/>
              <a:lstStyle/>
              <a:p>
                <a:r>
                  <a:rPr lang="en-US">
                    <a:noFill/>
                  </a:rPr>
                  <a:t> </a:t>
                </a:r>
              </a:p>
            </p:txBody>
          </p:sp>
        </mc:Fallback>
      </mc:AlternateContent>
      <p:sp>
        <p:nvSpPr>
          <p:cNvPr id="15" name="Rectangle 14">
            <a:extLst>
              <a:ext uri="{FF2B5EF4-FFF2-40B4-BE49-F238E27FC236}">
                <a16:creationId xmlns:a16="http://schemas.microsoft.com/office/drawing/2014/main" id="{71FEBACA-D470-4141-85E1-B5C551DF247E}"/>
              </a:ext>
            </a:extLst>
          </p:cNvPr>
          <p:cNvSpPr/>
          <p:nvPr/>
        </p:nvSpPr>
        <p:spPr>
          <a:xfrm>
            <a:off x="8634952" y="1842993"/>
            <a:ext cx="584461" cy="82479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589F9A7A-81EC-6F4B-B57A-7B07C3607ABE}"/>
                  </a:ext>
                </a:extLst>
              </p:cNvPr>
              <p:cNvSpPr/>
              <p:nvPr/>
            </p:nvSpPr>
            <p:spPr>
              <a:xfrm>
                <a:off x="6976451" y="4273907"/>
                <a:ext cx="3552576" cy="338554"/>
              </a:xfrm>
              <a:prstGeom prst="rect">
                <a:avLst/>
              </a:prstGeom>
            </p:spPr>
            <p:txBody>
              <a:bodyPr wrap="none">
                <a:spAutoFit/>
              </a:bodyPr>
              <a:lstStyle/>
              <a:p>
                <a:pPr algn="just"/>
                <a:r>
                  <a:rPr lang="en-US" sz="1600" dirty="0">
                    <a:solidFill>
                      <a:schemeClr val="tx2"/>
                    </a:solidFill>
                    <a:latin typeface="Helvetica Neue" panose="02000503000000020004" pitchFamily="2" charset="0"/>
                    <a:ea typeface="Helvetica Neue" panose="02000503000000020004" pitchFamily="2" charset="0"/>
                    <a:cs typeface="Helvetica Neue" panose="02000503000000020004" pitchFamily="2" charset="0"/>
                  </a:rPr>
                  <a:t>Reward</a:t>
                </a:r>
                <a:r>
                  <a:rPr lang="en-US" sz="1600" dirty="0">
                    <a:solidFill>
                      <a:schemeClr val="tx2"/>
                    </a:solidFill>
                  </a:rPr>
                  <a:t>: </a:t>
                </a:r>
                <a14:m>
                  <m:oMath xmlns:m="http://schemas.openxmlformats.org/officeDocument/2006/math">
                    <m:sSub>
                      <m:sSubPr>
                        <m:ctrlPr>
                          <a:rPr lang="en-US" sz="1600" i="1">
                            <a:solidFill>
                              <a:schemeClr val="tx2"/>
                            </a:solidFill>
                            <a:latin typeface="Cambria Math" panose="02040503050406030204" pitchFamily="18" charset="0"/>
                          </a:rPr>
                        </m:ctrlPr>
                      </m:sSubPr>
                      <m:e>
                        <m:r>
                          <a:rPr lang="en-GB" sz="1600" i="1">
                            <a:solidFill>
                              <a:schemeClr val="tx2"/>
                            </a:solidFill>
                            <a:latin typeface="Cambria Math" panose="02040503050406030204" pitchFamily="18" charset="0"/>
                          </a:rPr>
                          <m:t>𝑟</m:t>
                        </m:r>
                      </m:e>
                      <m:sub>
                        <m:r>
                          <a:rPr lang="en-GB" sz="1600" i="1">
                            <a:solidFill>
                              <a:schemeClr val="tx2"/>
                            </a:solidFill>
                            <a:latin typeface="Cambria Math" panose="02040503050406030204" pitchFamily="18" charset="0"/>
                          </a:rPr>
                          <m:t>𝑡</m:t>
                        </m:r>
                      </m:sub>
                    </m:sSub>
                    <m:d>
                      <m:dPr>
                        <m:ctrlPr>
                          <a:rPr lang="en-GB" sz="1600" i="1">
                            <a:solidFill>
                              <a:schemeClr val="tx2"/>
                            </a:solidFill>
                            <a:latin typeface="Cambria Math" panose="02040503050406030204" pitchFamily="18" charset="0"/>
                          </a:rPr>
                        </m:ctrlPr>
                      </m:dPr>
                      <m:e>
                        <m:r>
                          <a:rPr lang="en-GB" sz="1600" i="1">
                            <a:solidFill>
                              <a:schemeClr val="tx2"/>
                            </a:solidFill>
                            <a:latin typeface="Cambria Math" panose="02040503050406030204" pitchFamily="18" charset="0"/>
                          </a:rPr>
                          <m:t>𝑖</m:t>
                        </m:r>
                      </m:e>
                    </m:d>
                    <m:r>
                      <a:rPr lang="en-GB" sz="1600" i="1">
                        <a:solidFill>
                          <a:schemeClr val="tx2"/>
                        </a:solidFill>
                        <a:latin typeface="Cambria Math" panose="02040503050406030204" pitchFamily="18" charset="0"/>
                      </a:rPr>
                      <m:t>=</m:t>
                    </m:r>
                    <m:sSub>
                      <m:sSubPr>
                        <m:ctrlPr>
                          <a:rPr lang="en-GB" sz="1600" i="1">
                            <a:solidFill>
                              <a:schemeClr val="tx2"/>
                            </a:solidFill>
                            <a:latin typeface="Cambria Math" panose="02040503050406030204" pitchFamily="18" charset="0"/>
                          </a:rPr>
                        </m:ctrlPr>
                      </m:sSubPr>
                      <m:e>
                        <m:r>
                          <a:rPr lang="en-GB" sz="1600" i="1">
                            <a:solidFill>
                              <a:schemeClr val="tx2"/>
                            </a:solidFill>
                            <a:latin typeface="Cambria Math" panose="02040503050406030204" pitchFamily="18" charset="0"/>
                            <a:ea typeface="Cambria Math" panose="02040503050406030204" pitchFamily="18" charset="0"/>
                          </a:rPr>
                          <m:t>𝛼</m:t>
                        </m:r>
                        <m:r>
                          <a:rPr lang="en-GB" sz="1600" i="1">
                            <a:solidFill>
                              <a:schemeClr val="tx2"/>
                            </a:solidFill>
                            <a:latin typeface="Cambria Math" panose="02040503050406030204" pitchFamily="18" charset="0"/>
                            <a:ea typeface="Cambria Math" panose="02040503050406030204" pitchFamily="18" charset="0"/>
                          </a:rPr>
                          <m:t> </m:t>
                        </m:r>
                        <m:r>
                          <a:rPr lang="en-GB" sz="1600" i="1">
                            <a:solidFill>
                              <a:schemeClr val="tx2"/>
                            </a:solidFill>
                            <a:latin typeface="Cambria Math" panose="02040503050406030204" pitchFamily="18" charset="0"/>
                          </a:rPr>
                          <m:t>𝑐</m:t>
                        </m:r>
                      </m:e>
                      <m:sub>
                        <m:r>
                          <a:rPr lang="en-GB" sz="1600" i="1">
                            <a:solidFill>
                              <a:schemeClr val="tx2"/>
                            </a:solidFill>
                            <a:latin typeface="Cambria Math" panose="02040503050406030204" pitchFamily="18" charset="0"/>
                          </a:rPr>
                          <m:t>𝑡</m:t>
                        </m:r>
                      </m:sub>
                    </m:sSub>
                    <m:d>
                      <m:dPr>
                        <m:ctrlPr>
                          <a:rPr lang="en-GB" sz="1600" i="1">
                            <a:solidFill>
                              <a:schemeClr val="tx2"/>
                            </a:solidFill>
                            <a:latin typeface="Cambria Math" panose="02040503050406030204" pitchFamily="18" charset="0"/>
                          </a:rPr>
                        </m:ctrlPr>
                      </m:dPr>
                      <m:e>
                        <m:r>
                          <a:rPr lang="en-GB" sz="1600" i="1">
                            <a:solidFill>
                              <a:schemeClr val="tx2"/>
                            </a:solidFill>
                            <a:latin typeface="Cambria Math" panose="02040503050406030204" pitchFamily="18" charset="0"/>
                          </a:rPr>
                          <m:t>𝑖</m:t>
                        </m:r>
                      </m:e>
                    </m:d>
                    <m:r>
                      <a:rPr lang="en-GB" sz="1600" i="1">
                        <a:solidFill>
                          <a:schemeClr val="tx2"/>
                        </a:solidFill>
                        <a:latin typeface="Cambria Math" panose="02040503050406030204" pitchFamily="18" charset="0"/>
                      </a:rPr>
                      <m:t>−</m:t>
                    </m:r>
                    <m:d>
                      <m:dPr>
                        <m:ctrlPr>
                          <a:rPr lang="en-GB" sz="1600" i="1">
                            <a:solidFill>
                              <a:schemeClr val="tx2"/>
                            </a:solidFill>
                            <a:latin typeface="Cambria Math" panose="02040503050406030204" pitchFamily="18" charset="0"/>
                          </a:rPr>
                        </m:ctrlPr>
                      </m:dPr>
                      <m:e>
                        <m:r>
                          <a:rPr lang="en-GB" sz="1600" i="1">
                            <a:solidFill>
                              <a:schemeClr val="tx2"/>
                            </a:solidFill>
                            <a:latin typeface="Cambria Math" panose="02040503050406030204" pitchFamily="18" charset="0"/>
                          </a:rPr>
                          <m:t>1−</m:t>
                        </m:r>
                        <m:r>
                          <a:rPr lang="en-GB" sz="1600" i="1">
                            <a:solidFill>
                              <a:schemeClr val="tx2"/>
                            </a:solidFill>
                            <a:latin typeface="Cambria Math" panose="02040503050406030204" pitchFamily="18" charset="0"/>
                            <a:ea typeface="Cambria Math" panose="02040503050406030204" pitchFamily="18" charset="0"/>
                          </a:rPr>
                          <m:t>𝛼</m:t>
                        </m:r>
                      </m:e>
                    </m:d>
                    <m:r>
                      <a:rPr lang="en-GB" sz="1600" i="1">
                        <a:solidFill>
                          <a:schemeClr val="tx2"/>
                        </a:solidFill>
                        <a:latin typeface="Cambria Math" panose="02040503050406030204" pitchFamily="18" charset="0"/>
                        <a:ea typeface="Cambria Math" panose="02040503050406030204" pitchFamily="18" charset="0"/>
                      </a:rPr>
                      <m:t> </m:t>
                    </m:r>
                    <m:r>
                      <a:rPr lang="en-GB" sz="1600" b="1">
                        <a:solidFill>
                          <a:schemeClr val="tx2"/>
                        </a:solidFill>
                        <a:latin typeface="Cambria Math" panose="02040503050406030204" pitchFamily="18" charset="0"/>
                      </a:rPr>
                      <m:t>𝐩</m:t>
                    </m:r>
                    <m:d>
                      <m:dPr>
                        <m:ctrlPr>
                          <a:rPr lang="en-GB" sz="1600" i="1">
                            <a:solidFill>
                              <a:schemeClr val="tx2"/>
                            </a:solidFill>
                            <a:latin typeface="Cambria Math" panose="02040503050406030204" pitchFamily="18" charset="0"/>
                          </a:rPr>
                        </m:ctrlPr>
                      </m:dPr>
                      <m:e>
                        <m:r>
                          <a:rPr lang="en-GB" sz="1600" i="1">
                            <a:solidFill>
                              <a:schemeClr val="tx2"/>
                            </a:solidFill>
                            <a:latin typeface="Cambria Math" panose="02040503050406030204" pitchFamily="18" charset="0"/>
                          </a:rPr>
                          <m:t>𝑖</m:t>
                        </m:r>
                      </m:e>
                    </m:d>
                  </m:oMath>
                </a14:m>
                <a:endParaRPr lang="en-GB" sz="1600" dirty="0">
                  <a:solidFill>
                    <a:schemeClr val="tx2"/>
                  </a:solidFill>
                </a:endParaRPr>
              </a:p>
            </p:txBody>
          </p:sp>
        </mc:Choice>
        <mc:Fallback xmlns="">
          <p:sp>
            <p:nvSpPr>
              <p:cNvPr id="14" name="Rectangle 13">
                <a:extLst>
                  <a:ext uri="{FF2B5EF4-FFF2-40B4-BE49-F238E27FC236}">
                    <a16:creationId xmlns:a16="http://schemas.microsoft.com/office/drawing/2014/main" id="{589F9A7A-81EC-6F4B-B57A-7B07C3607ABE}"/>
                  </a:ext>
                </a:extLst>
              </p:cNvPr>
              <p:cNvSpPr>
                <a:spLocks noRot="1" noChangeAspect="1" noMove="1" noResize="1" noEditPoints="1" noAdjustHandles="1" noChangeArrowheads="1" noChangeShapeType="1" noTextEdit="1"/>
              </p:cNvSpPr>
              <p:nvPr/>
            </p:nvSpPr>
            <p:spPr>
              <a:xfrm>
                <a:off x="6976451" y="4273907"/>
                <a:ext cx="3552576" cy="338554"/>
              </a:xfrm>
              <a:prstGeom prst="rect">
                <a:avLst/>
              </a:prstGeom>
              <a:blipFill>
                <a:blip r:embed="rId9"/>
                <a:stretch>
                  <a:fillRect l="-1071" t="-7143" b="-17857"/>
                </a:stretch>
              </a:blipFill>
            </p:spPr>
            <p:txBody>
              <a:bodyPr/>
              <a:lstStyle/>
              <a:p>
                <a:r>
                  <a:rPr lang="en-US">
                    <a:noFill/>
                  </a:rPr>
                  <a:t> </a:t>
                </a:r>
              </a:p>
            </p:txBody>
          </p:sp>
        </mc:Fallback>
      </mc:AlternateContent>
      <p:sp>
        <p:nvSpPr>
          <p:cNvPr id="16" name="Slide Number Placeholder 3">
            <a:extLst>
              <a:ext uri="{FF2B5EF4-FFF2-40B4-BE49-F238E27FC236}">
                <a16:creationId xmlns:a16="http://schemas.microsoft.com/office/drawing/2014/main" id="{D6FA57F1-7D32-4ECD-84CE-569DC6579C2E}"/>
              </a:ext>
            </a:extLst>
          </p:cNvPr>
          <p:cNvSpPr>
            <a:spLocks noGrp="1"/>
          </p:cNvSpPr>
          <p:nvPr>
            <p:ph type="sldNum" sz="quarter" idx="12"/>
          </p:nvPr>
        </p:nvSpPr>
        <p:spPr>
          <a:xfrm>
            <a:off x="8610600" y="6356350"/>
            <a:ext cx="2743200" cy="365125"/>
          </a:xfrm>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723900" algn="l"/>
                <a:tab pos="1447800" algn="l"/>
              </a:tabLst>
              <a:defRPr>
                <a:solidFill>
                  <a:schemeClr val="bg1"/>
                </a:solidFill>
                <a:latin typeface="Arial" panose="020B0604020202020204" pitchFamily="34" charset="0"/>
                <a:cs typeface="DejaVu Sans" charset="0"/>
              </a:defRPr>
            </a:lvl1pPr>
            <a:lvl2pPr>
              <a:tabLst>
                <a:tab pos="723900" algn="l"/>
                <a:tab pos="1447800" algn="l"/>
              </a:tabLst>
              <a:defRPr>
                <a:solidFill>
                  <a:schemeClr val="bg1"/>
                </a:solidFill>
                <a:latin typeface="Arial" panose="020B0604020202020204" pitchFamily="34" charset="0"/>
                <a:cs typeface="DejaVu Sans" charset="0"/>
              </a:defRPr>
            </a:lvl2pPr>
            <a:lvl3pPr>
              <a:tabLst>
                <a:tab pos="723900" algn="l"/>
                <a:tab pos="1447800" algn="l"/>
              </a:tabLst>
              <a:defRPr>
                <a:solidFill>
                  <a:schemeClr val="bg1"/>
                </a:solidFill>
                <a:latin typeface="Arial" panose="020B0604020202020204" pitchFamily="34" charset="0"/>
                <a:cs typeface="DejaVu Sans" charset="0"/>
              </a:defRPr>
            </a:lvl3pPr>
            <a:lvl4pPr>
              <a:tabLst>
                <a:tab pos="723900" algn="l"/>
                <a:tab pos="1447800" algn="l"/>
              </a:tabLst>
              <a:defRPr>
                <a:solidFill>
                  <a:schemeClr val="bg1"/>
                </a:solidFill>
                <a:latin typeface="Arial" panose="020B0604020202020204" pitchFamily="34" charset="0"/>
                <a:cs typeface="DejaVu Sans" charset="0"/>
              </a:defRPr>
            </a:lvl4pPr>
            <a:lvl5pPr>
              <a:tabLst>
                <a:tab pos="723900" algn="l"/>
                <a:tab pos="1447800" algn="l"/>
              </a:tabLst>
              <a:defRPr>
                <a:solidFill>
                  <a:schemeClr val="bg1"/>
                </a:solidFill>
                <a:latin typeface="Arial" panose="020B0604020202020204" pitchFamily="34" charset="0"/>
                <a:cs typeface="DejaVu Sans" charset="0"/>
              </a:defRPr>
            </a:lvl5pPr>
            <a:lvl6pPr marL="25146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6pPr>
            <a:lvl7pPr marL="29718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7pPr>
            <a:lvl8pPr marL="34290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8pPr>
            <a:lvl9pPr marL="38862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9pPr>
          </a:lstStyle>
          <a:p>
            <a:fld id="{93168370-D4B1-4095-80D6-4F38897A27DB}" type="slidenum">
              <a:rPr lang="en-GB" altLang="en-US" smtClean="0">
                <a:solidFill>
                  <a:srgbClr val="000000"/>
                </a:solidFill>
                <a:latin typeface="Gill Sans MT" panose="020B0502020104020203" pitchFamily="34" charset="0"/>
                <a:cs typeface="Arial" panose="020B0604020202020204" pitchFamily="34" charset="0"/>
              </a:rPr>
              <a:pPr/>
              <a:t>29</a:t>
            </a:fld>
            <a:endParaRPr lang="en-GB" altLang="en-US">
              <a:solidFill>
                <a:srgbClr val="000000"/>
              </a:solidFill>
              <a:latin typeface="Gill Sans MT" panose="020B0502020104020203" pitchFamily="34" charset="0"/>
              <a:cs typeface="Arial" panose="020B0604020202020204" pitchFamily="34" charset="0"/>
            </a:endParaRPr>
          </a:p>
        </p:txBody>
      </p:sp>
      <p:sp>
        <p:nvSpPr>
          <p:cNvPr id="17" name="Text Box 2">
            <a:extLst>
              <a:ext uri="{FF2B5EF4-FFF2-40B4-BE49-F238E27FC236}">
                <a16:creationId xmlns:a16="http://schemas.microsoft.com/office/drawing/2014/main" id="{B49A9692-FBED-46EC-AE2D-502336F77437}"/>
              </a:ext>
            </a:extLst>
          </p:cNvPr>
          <p:cNvSpPr txBox="1">
            <a:spLocks noChangeArrowheads="1"/>
          </p:cNvSpPr>
          <p:nvPr/>
        </p:nvSpPr>
        <p:spPr bwMode="auto">
          <a:xfrm>
            <a:off x="885687" y="268301"/>
            <a:ext cx="82296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Gill Sans MT" panose="020B0502020104020203" pitchFamily="34" charset="0"/>
                <a:cs typeface="DejaVu Sans" charset="0"/>
              </a:defRPr>
            </a:lvl1pPr>
            <a:lvl2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464653"/>
                </a:solidFill>
                <a:latin typeface="Gill Sans MT" panose="020B0502020104020203" pitchFamily="34" charset="0"/>
                <a:cs typeface="DejaVu Sans" charset="0"/>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ill Sans MT" panose="020B0502020104020203" pitchFamily="34" charset="0"/>
                <a:cs typeface="DejaVu Sans" charset="0"/>
              </a:defRPr>
            </a:lvl3pPr>
            <a:lvl4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Gill Sans MT" panose="020B0502020104020203" pitchFamily="34" charset="0"/>
                <a:cs typeface="DejaVu Sans" charset="0"/>
              </a:defRPr>
            </a:lvl4pPr>
            <a:lvl5pPr>
              <a:spcBef>
                <a:spcPts val="3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5pPr>
            <a:lvl6pPr marL="25146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6pPr>
            <a:lvl7pPr marL="29718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7pPr>
            <a:lvl8pPr marL="34290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8pPr>
            <a:lvl9pPr marL="38862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9pPr>
          </a:lstStyle>
          <a:p>
            <a:pPr eaLnBrk="1" hangingPunct="1">
              <a:spcBef>
                <a:spcPct val="0"/>
              </a:spcBef>
              <a:buClrTx/>
              <a:buFontTx/>
              <a:buNone/>
            </a:pPr>
            <a:r>
              <a:rPr lang="en-GB" altLang="en-US" sz="3200" dirty="0" smtClean="0">
                <a:solidFill>
                  <a:srgbClr val="464653"/>
                </a:solidFill>
                <a:latin typeface="Bookman Old Style" panose="02050604050505020204" pitchFamily="18" charset="0"/>
              </a:rPr>
              <a:t>Effects of the Trade-off Factor </a:t>
            </a:r>
            <a:r>
              <a:rPr lang="en-GB" altLang="en-US" sz="3200" dirty="0" smtClean="0">
                <a:solidFill>
                  <a:srgbClr val="464653"/>
                </a:solidFill>
                <a:latin typeface="Bookman Old Style" panose="02050604050505020204" pitchFamily="18" charset="0"/>
                <a:sym typeface="Symbol" panose="05050102010706020507" pitchFamily="18" charset="2"/>
              </a:rPr>
              <a:t></a:t>
            </a:r>
            <a:endParaRPr lang="en-GB" altLang="en-US" sz="3200" b="1" dirty="0">
              <a:solidFill>
                <a:srgbClr val="464653"/>
              </a:solidFill>
              <a:latin typeface="Bookman Old Style" panose="02050604050505020204" pitchFamily="18" charset="0"/>
            </a:endParaRPr>
          </a:p>
        </p:txBody>
      </p:sp>
      <p:pic>
        <p:nvPicPr>
          <p:cNvPr id="18" name="Picture 4">
            <a:extLst>
              <a:ext uri="{FF2B5EF4-FFF2-40B4-BE49-F238E27FC236}">
                <a16:creationId xmlns:a16="http://schemas.microsoft.com/office/drawing/2014/main" id="{E86CE5F8-9C80-4E8F-9DD0-54EEDEFA03E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078319" y="98425"/>
            <a:ext cx="922337" cy="927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7324630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a:extLst>
              <a:ext uri="{FF2B5EF4-FFF2-40B4-BE49-F238E27FC236}">
                <a16:creationId xmlns:a16="http://schemas.microsoft.com/office/drawing/2014/main" id="{D6FA57F1-7D32-4ECD-84CE-569DC6579C2E}"/>
              </a:ext>
            </a:extLst>
          </p:cNvPr>
          <p:cNvSpPr>
            <a:spLocks noGrp="1"/>
          </p:cNvSpPr>
          <p:nvPr>
            <p:ph type="sldNum" sz="quarter" idx="12"/>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723900" algn="l"/>
                <a:tab pos="1447800" algn="l"/>
              </a:tabLst>
              <a:defRPr>
                <a:solidFill>
                  <a:schemeClr val="bg1"/>
                </a:solidFill>
                <a:latin typeface="Arial" panose="020B0604020202020204" pitchFamily="34" charset="0"/>
                <a:cs typeface="DejaVu Sans" charset="0"/>
              </a:defRPr>
            </a:lvl1pPr>
            <a:lvl2pPr>
              <a:tabLst>
                <a:tab pos="723900" algn="l"/>
                <a:tab pos="1447800" algn="l"/>
              </a:tabLst>
              <a:defRPr>
                <a:solidFill>
                  <a:schemeClr val="bg1"/>
                </a:solidFill>
                <a:latin typeface="Arial" panose="020B0604020202020204" pitchFamily="34" charset="0"/>
                <a:cs typeface="DejaVu Sans" charset="0"/>
              </a:defRPr>
            </a:lvl2pPr>
            <a:lvl3pPr>
              <a:tabLst>
                <a:tab pos="723900" algn="l"/>
                <a:tab pos="1447800" algn="l"/>
              </a:tabLst>
              <a:defRPr>
                <a:solidFill>
                  <a:schemeClr val="bg1"/>
                </a:solidFill>
                <a:latin typeface="Arial" panose="020B0604020202020204" pitchFamily="34" charset="0"/>
                <a:cs typeface="DejaVu Sans" charset="0"/>
              </a:defRPr>
            </a:lvl3pPr>
            <a:lvl4pPr>
              <a:tabLst>
                <a:tab pos="723900" algn="l"/>
                <a:tab pos="1447800" algn="l"/>
              </a:tabLst>
              <a:defRPr>
                <a:solidFill>
                  <a:schemeClr val="bg1"/>
                </a:solidFill>
                <a:latin typeface="Arial" panose="020B0604020202020204" pitchFamily="34" charset="0"/>
                <a:cs typeface="DejaVu Sans" charset="0"/>
              </a:defRPr>
            </a:lvl4pPr>
            <a:lvl5pPr>
              <a:tabLst>
                <a:tab pos="723900" algn="l"/>
                <a:tab pos="1447800" algn="l"/>
              </a:tabLst>
              <a:defRPr>
                <a:solidFill>
                  <a:schemeClr val="bg1"/>
                </a:solidFill>
                <a:latin typeface="Arial" panose="020B0604020202020204" pitchFamily="34" charset="0"/>
                <a:cs typeface="DejaVu Sans" charset="0"/>
              </a:defRPr>
            </a:lvl5pPr>
            <a:lvl6pPr marL="25146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6pPr>
            <a:lvl7pPr marL="29718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7pPr>
            <a:lvl8pPr marL="34290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8pPr>
            <a:lvl9pPr marL="38862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9pPr>
          </a:lstStyle>
          <a:p>
            <a:fld id="{93168370-D4B1-4095-80D6-4F38897A27DB}" type="slidenum">
              <a:rPr lang="en-GB" altLang="en-US" smtClean="0">
                <a:solidFill>
                  <a:srgbClr val="000000"/>
                </a:solidFill>
                <a:latin typeface="Gill Sans MT" panose="020B0502020104020203" pitchFamily="34" charset="0"/>
                <a:cs typeface="Arial" panose="020B0604020202020204" pitchFamily="34" charset="0"/>
              </a:rPr>
              <a:pPr/>
              <a:t>3</a:t>
            </a:fld>
            <a:endParaRPr lang="en-GB" altLang="en-US">
              <a:solidFill>
                <a:srgbClr val="000000"/>
              </a:solidFill>
              <a:latin typeface="Gill Sans MT" panose="020B0502020104020203" pitchFamily="34" charset="0"/>
              <a:cs typeface="Arial" panose="020B0604020202020204" pitchFamily="34" charset="0"/>
            </a:endParaRPr>
          </a:p>
        </p:txBody>
      </p:sp>
      <p:sp>
        <p:nvSpPr>
          <p:cNvPr id="6148" name="Text Box 2">
            <a:extLst>
              <a:ext uri="{FF2B5EF4-FFF2-40B4-BE49-F238E27FC236}">
                <a16:creationId xmlns:a16="http://schemas.microsoft.com/office/drawing/2014/main" id="{B49A9692-FBED-46EC-AE2D-502336F77437}"/>
              </a:ext>
            </a:extLst>
          </p:cNvPr>
          <p:cNvSpPr txBox="1">
            <a:spLocks noChangeArrowheads="1"/>
          </p:cNvSpPr>
          <p:nvPr/>
        </p:nvSpPr>
        <p:spPr bwMode="auto">
          <a:xfrm>
            <a:off x="962744" y="152400"/>
            <a:ext cx="82296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Gill Sans MT" panose="020B0502020104020203" pitchFamily="34" charset="0"/>
                <a:cs typeface="DejaVu Sans" charset="0"/>
              </a:defRPr>
            </a:lvl1pPr>
            <a:lvl2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464653"/>
                </a:solidFill>
                <a:latin typeface="Gill Sans MT" panose="020B0502020104020203" pitchFamily="34" charset="0"/>
                <a:cs typeface="DejaVu Sans" charset="0"/>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ill Sans MT" panose="020B0502020104020203" pitchFamily="34" charset="0"/>
                <a:cs typeface="DejaVu Sans" charset="0"/>
              </a:defRPr>
            </a:lvl3pPr>
            <a:lvl4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Gill Sans MT" panose="020B0502020104020203" pitchFamily="34" charset="0"/>
                <a:cs typeface="DejaVu Sans" charset="0"/>
              </a:defRPr>
            </a:lvl4pPr>
            <a:lvl5pPr>
              <a:spcBef>
                <a:spcPts val="3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5pPr>
            <a:lvl6pPr marL="25146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6pPr>
            <a:lvl7pPr marL="29718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7pPr>
            <a:lvl8pPr marL="34290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8pPr>
            <a:lvl9pPr marL="38862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9pPr>
          </a:lstStyle>
          <a:p>
            <a:pPr eaLnBrk="1" hangingPunct="1">
              <a:spcBef>
                <a:spcPct val="0"/>
              </a:spcBef>
              <a:buClrTx/>
              <a:buFontTx/>
              <a:buNone/>
            </a:pPr>
            <a:r>
              <a:rPr lang="en-GB" altLang="en-US" sz="3200" dirty="0">
                <a:solidFill>
                  <a:srgbClr val="464653"/>
                </a:solidFill>
                <a:latin typeface="Bookman Old Style" panose="02050604050505020204" pitchFamily="18" charset="0"/>
              </a:rPr>
              <a:t>Wireless 2030: Key Applications</a:t>
            </a:r>
          </a:p>
        </p:txBody>
      </p:sp>
      <p:grpSp>
        <p:nvGrpSpPr>
          <p:cNvPr id="5" name="Group 4"/>
          <p:cNvGrpSpPr/>
          <p:nvPr/>
        </p:nvGrpSpPr>
        <p:grpSpPr>
          <a:xfrm>
            <a:off x="1199456" y="1945283"/>
            <a:ext cx="1687398" cy="1454449"/>
            <a:chOff x="2063552" y="1945283"/>
            <a:chExt cx="1687398" cy="1454449"/>
          </a:xfrm>
        </p:grpSpPr>
        <p:pic>
          <p:nvPicPr>
            <p:cNvPr id="7" name="Picture 6">
              <a:extLst>
                <a:ext uri="{FF2B5EF4-FFF2-40B4-BE49-F238E27FC236}">
                  <a16:creationId xmlns:a16="http://schemas.microsoft.com/office/drawing/2014/main" id="{C9A16F0D-931F-4AE1-9C5C-FA85F8D3D94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191920" y="1945283"/>
              <a:ext cx="1336458" cy="828604"/>
            </a:xfrm>
            <a:prstGeom prst="rect">
              <a:avLst/>
            </a:prstGeom>
          </p:spPr>
        </p:pic>
        <p:sp>
          <p:nvSpPr>
            <p:cNvPr id="10" name="TextBox 9">
              <a:extLst>
                <a:ext uri="{FF2B5EF4-FFF2-40B4-BE49-F238E27FC236}">
                  <a16:creationId xmlns:a16="http://schemas.microsoft.com/office/drawing/2014/main" id="{4C1B5586-1393-4BDF-BDFE-DD0FFB5DAEFD}"/>
                </a:ext>
              </a:extLst>
            </p:cNvPr>
            <p:cNvSpPr txBox="1"/>
            <p:nvPr/>
          </p:nvSpPr>
          <p:spPr>
            <a:xfrm>
              <a:off x="2063552" y="2753401"/>
              <a:ext cx="1687398" cy="646331"/>
            </a:xfrm>
            <a:prstGeom prst="rect">
              <a:avLst/>
            </a:prstGeom>
            <a:noFill/>
          </p:spPr>
          <p:txBody>
            <a:bodyPr wrap="square" rtlCol="0">
              <a:spAutoFit/>
            </a:bodyPr>
            <a:lstStyle/>
            <a:p>
              <a:pPr algn="ctr"/>
              <a:r>
                <a:rPr lang="en-GB" b="1" dirty="0">
                  <a:solidFill>
                    <a:schemeClr val="accent2"/>
                  </a:solidFill>
                </a:rPr>
                <a:t>Autonomous Vehicles</a:t>
              </a:r>
            </a:p>
          </p:txBody>
        </p:sp>
      </p:grpSp>
      <p:grpSp>
        <p:nvGrpSpPr>
          <p:cNvPr id="16" name="Group 15"/>
          <p:cNvGrpSpPr/>
          <p:nvPr/>
        </p:nvGrpSpPr>
        <p:grpSpPr>
          <a:xfrm>
            <a:off x="3112458" y="1744479"/>
            <a:ext cx="1687398" cy="1684522"/>
            <a:chOff x="3528378" y="1744479"/>
            <a:chExt cx="1687398" cy="1684522"/>
          </a:xfrm>
        </p:grpSpPr>
        <p:pic>
          <p:nvPicPr>
            <p:cNvPr id="6" name="Picture 5">
              <a:extLst>
                <a:ext uri="{FF2B5EF4-FFF2-40B4-BE49-F238E27FC236}">
                  <a16:creationId xmlns:a16="http://schemas.microsoft.com/office/drawing/2014/main" id="{70C17A29-6626-468B-81B4-86EDFE78752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037921" y="1744479"/>
              <a:ext cx="541212" cy="1069166"/>
            </a:xfrm>
            <a:prstGeom prst="rect">
              <a:avLst/>
            </a:prstGeom>
          </p:spPr>
        </p:pic>
        <p:sp>
          <p:nvSpPr>
            <p:cNvPr id="11" name="TextBox 10">
              <a:extLst>
                <a:ext uri="{FF2B5EF4-FFF2-40B4-BE49-F238E27FC236}">
                  <a16:creationId xmlns:a16="http://schemas.microsoft.com/office/drawing/2014/main" id="{CDED743E-888F-488D-878C-30481CEE272E}"/>
                </a:ext>
              </a:extLst>
            </p:cNvPr>
            <p:cNvSpPr txBox="1"/>
            <p:nvPr/>
          </p:nvSpPr>
          <p:spPr>
            <a:xfrm>
              <a:off x="3528378" y="2782670"/>
              <a:ext cx="1687398" cy="646331"/>
            </a:xfrm>
            <a:prstGeom prst="rect">
              <a:avLst/>
            </a:prstGeom>
            <a:noFill/>
          </p:spPr>
          <p:txBody>
            <a:bodyPr wrap="square" rtlCol="0">
              <a:spAutoFit/>
            </a:bodyPr>
            <a:lstStyle/>
            <a:p>
              <a:pPr algn="ctr"/>
              <a:r>
                <a:rPr lang="en-GB" b="1" dirty="0">
                  <a:solidFill>
                    <a:schemeClr val="accent5">
                      <a:lumMod val="50000"/>
                    </a:schemeClr>
                  </a:solidFill>
                </a:rPr>
                <a:t>Industrial Automation</a:t>
              </a:r>
            </a:p>
          </p:txBody>
        </p:sp>
      </p:grpSp>
      <p:sp>
        <p:nvSpPr>
          <p:cNvPr id="12" name="TextBox 11">
            <a:extLst>
              <a:ext uri="{FF2B5EF4-FFF2-40B4-BE49-F238E27FC236}">
                <a16:creationId xmlns:a16="http://schemas.microsoft.com/office/drawing/2014/main" id="{E9B6D7E3-7B73-416D-BEE1-51C0BE07BC4A}"/>
              </a:ext>
            </a:extLst>
          </p:cNvPr>
          <p:cNvSpPr txBox="1"/>
          <p:nvPr/>
        </p:nvSpPr>
        <p:spPr>
          <a:xfrm>
            <a:off x="7196219" y="2787035"/>
            <a:ext cx="1687398" cy="646331"/>
          </a:xfrm>
          <a:prstGeom prst="rect">
            <a:avLst/>
          </a:prstGeom>
          <a:noFill/>
        </p:spPr>
        <p:txBody>
          <a:bodyPr wrap="square" rtlCol="0">
            <a:spAutoFit/>
          </a:bodyPr>
          <a:lstStyle/>
          <a:p>
            <a:pPr algn="ctr"/>
            <a:r>
              <a:rPr lang="en-GB" b="1" dirty="0">
                <a:solidFill>
                  <a:schemeClr val="accent5">
                    <a:lumMod val="50000"/>
                  </a:schemeClr>
                </a:solidFill>
              </a:rPr>
              <a:t>Smart         Cities</a:t>
            </a:r>
          </a:p>
        </p:txBody>
      </p:sp>
      <p:pic>
        <p:nvPicPr>
          <p:cNvPr id="8" name="Picture 7">
            <a:extLst>
              <a:ext uri="{FF2B5EF4-FFF2-40B4-BE49-F238E27FC236}">
                <a16:creationId xmlns:a16="http://schemas.microsoft.com/office/drawing/2014/main" id="{2E2F2178-6278-44B3-A18A-EC883C14700A}"/>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16200000">
            <a:off x="7224536" y="2193348"/>
            <a:ext cx="1285209" cy="517945"/>
          </a:xfrm>
          <a:prstGeom prst="rect">
            <a:avLst/>
          </a:prstGeom>
          <a:scene3d>
            <a:camera prst="orthographicFront">
              <a:rot lat="0" lon="0" rev="16200000"/>
            </a:camera>
            <a:lightRig rig="threePt" dir="t"/>
          </a:scene3d>
        </p:spPr>
      </p:pic>
      <p:pic>
        <p:nvPicPr>
          <p:cNvPr id="9" name="Picture 8">
            <a:extLst>
              <a:ext uri="{FF2B5EF4-FFF2-40B4-BE49-F238E27FC236}">
                <a16:creationId xmlns:a16="http://schemas.microsoft.com/office/drawing/2014/main" id="{74FD1067-E52C-40E6-BE59-168929CF010C}"/>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358648" y="1895739"/>
            <a:ext cx="1399957" cy="869140"/>
          </a:xfrm>
          <a:prstGeom prst="rect">
            <a:avLst/>
          </a:prstGeom>
        </p:spPr>
      </p:pic>
      <p:sp>
        <p:nvSpPr>
          <p:cNvPr id="13" name="TextBox 12">
            <a:extLst>
              <a:ext uri="{FF2B5EF4-FFF2-40B4-BE49-F238E27FC236}">
                <a16:creationId xmlns:a16="http://schemas.microsoft.com/office/drawing/2014/main" id="{31868BA6-C16C-4A77-94BE-0A018904415E}"/>
              </a:ext>
            </a:extLst>
          </p:cNvPr>
          <p:cNvSpPr txBox="1"/>
          <p:nvPr/>
        </p:nvSpPr>
        <p:spPr>
          <a:xfrm>
            <a:off x="9161130" y="2778305"/>
            <a:ext cx="1687398" cy="646331"/>
          </a:xfrm>
          <a:prstGeom prst="rect">
            <a:avLst/>
          </a:prstGeom>
          <a:noFill/>
        </p:spPr>
        <p:txBody>
          <a:bodyPr wrap="square" rtlCol="0">
            <a:spAutoFit/>
          </a:bodyPr>
          <a:lstStyle/>
          <a:p>
            <a:pPr algn="ctr"/>
            <a:r>
              <a:rPr lang="en-GB" b="1" dirty="0">
                <a:solidFill>
                  <a:schemeClr val="accent2"/>
                </a:solidFill>
              </a:rPr>
              <a:t>Smart            Grid</a:t>
            </a:r>
          </a:p>
        </p:txBody>
      </p:sp>
      <p:sp>
        <p:nvSpPr>
          <p:cNvPr id="15" name="TextBox 14">
            <a:extLst>
              <a:ext uri="{FF2B5EF4-FFF2-40B4-BE49-F238E27FC236}">
                <a16:creationId xmlns:a16="http://schemas.microsoft.com/office/drawing/2014/main" id="{6EE25043-900C-481F-90EE-B22D0E23A388}"/>
              </a:ext>
            </a:extLst>
          </p:cNvPr>
          <p:cNvSpPr txBox="1"/>
          <p:nvPr/>
        </p:nvSpPr>
        <p:spPr>
          <a:xfrm>
            <a:off x="1984996" y="1196751"/>
            <a:ext cx="3102892" cy="369332"/>
          </a:xfrm>
          <a:prstGeom prst="rect">
            <a:avLst/>
          </a:prstGeom>
          <a:noFill/>
        </p:spPr>
        <p:txBody>
          <a:bodyPr wrap="square" rtlCol="0">
            <a:spAutoFit/>
          </a:bodyPr>
          <a:lstStyle/>
          <a:p>
            <a:pPr algn="ctr"/>
            <a:r>
              <a:rPr lang="en-GB" b="1" dirty="0">
                <a:solidFill>
                  <a:srgbClr val="FF0000"/>
                </a:solidFill>
              </a:rPr>
              <a:t>Robotics Applications:</a:t>
            </a:r>
          </a:p>
        </p:txBody>
      </p:sp>
      <p:sp>
        <p:nvSpPr>
          <p:cNvPr id="17" name="TextBox 16">
            <a:extLst>
              <a:ext uri="{FF2B5EF4-FFF2-40B4-BE49-F238E27FC236}">
                <a16:creationId xmlns:a16="http://schemas.microsoft.com/office/drawing/2014/main" id="{5DDD3BDB-A957-44AC-915E-C4FB7A58A8F3}"/>
              </a:ext>
            </a:extLst>
          </p:cNvPr>
          <p:cNvSpPr txBox="1"/>
          <p:nvPr/>
        </p:nvSpPr>
        <p:spPr>
          <a:xfrm>
            <a:off x="4333052" y="3698129"/>
            <a:ext cx="3236982" cy="369332"/>
          </a:xfrm>
          <a:prstGeom prst="rect">
            <a:avLst/>
          </a:prstGeom>
          <a:noFill/>
        </p:spPr>
        <p:txBody>
          <a:bodyPr wrap="square" rtlCol="0">
            <a:spAutoFit/>
          </a:bodyPr>
          <a:lstStyle/>
          <a:p>
            <a:pPr algn="ctr"/>
            <a:r>
              <a:rPr lang="en-GB" b="1" dirty="0">
                <a:solidFill>
                  <a:srgbClr val="FF0000"/>
                </a:solidFill>
              </a:rPr>
              <a:t>Virtual/Augmented Reality:</a:t>
            </a:r>
          </a:p>
        </p:txBody>
      </p:sp>
      <p:sp>
        <p:nvSpPr>
          <p:cNvPr id="19" name="TextBox 18">
            <a:extLst>
              <a:ext uri="{FF2B5EF4-FFF2-40B4-BE49-F238E27FC236}">
                <a16:creationId xmlns:a16="http://schemas.microsoft.com/office/drawing/2014/main" id="{2A8EC9C5-546E-4616-9197-EA6A708CE51A}"/>
              </a:ext>
            </a:extLst>
          </p:cNvPr>
          <p:cNvSpPr txBox="1"/>
          <p:nvPr/>
        </p:nvSpPr>
        <p:spPr>
          <a:xfrm>
            <a:off x="7221074" y="1215118"/>
            <a:ext cx="3275439" cy="369332"/>
          </a:xfrm>
          <a:prstGeom prst="rect">
            <a:avLst/>
          </a:prstGeom>
          <a:noFill/>
        </p:spPr>
        <p:txBody>
          <a:bodyPr wrap="square" rtlCol="0">
            <a:spAutoFit/>
          </a:bodyPr>
          <a:lstStyle/>
          <a:p>
            <a:pPr algn="ctr"/>
            <a:r>
              <a:rPr lang="en-GB" b="1" dirty="0">
                <a:solidFill>
                  <a:srgbClr val="FF0000"/>
                </a:solidFill>
              </a:rPr>
              <a:t>Cyber-Physical Systems:</a:t>
            </a:r>
          </a:p>
        </p:txBody>
      </p:sp>
      <p:sp>
        <p:nvSpPr>
          <p:cNvPr id="21" name="TextBox 20">
            <a:extLst>
              <a:ext uri="{FF2B5EF4-FFF2-40B4-BE49-F238E27FC236}">
                <a16:creationId xmlns:a16="http://schemas.microsoft.com/office/drawing/2014/main" id="{A419F580-253C-4784-BE5C-61D19AA1FE95}"/>
              </a:ext>
            </a:extLst>
          </p:cNvPr>
          <p:cNvSpPr txBox="1"/>
          <p:nvPr/>
        </p:nvSpPr>
        <p:spPr>
          <a:xfrm>
            <a:off x="7896200" y="3707740"/>
            <a:ext cx="3236982" cy="369332"/>
          </a:xfrm>
          <a:prstGeom prst="rect">
            <a:avLst/>
          </a:prstGeom>
          <a:noFill/>
        </p:spPr>
        <p:txBody>
          <a:bodyPr wrap="square" rtlCol="0">
            <a:spAutoFit/>
          </a:bodyPr>
          <a:lstStyle/>
          <a:p>
            <a:pPr algn="ctr"/>
            <a:r>
              <a:rPr lang="en-GB" b="1" dirty="0">
                <a:solidFill>
                  <a:srgbClr val="FF0000"/>
                </a:solidFill>
              </a:rPr>
              <a:t>Data Driven Systems:</a:t>
            </a:r>
          </a:p>
        </p:txBody>
      </p:sp>
      <p:grpSp>
        <p:nvGrpSpPr>
          <p:cNvPr id="2" name="Group 1">
            <a:extLst>
              <a:ext uri="{FF2B5EF4-FFF2-40B4-BE49-F238E27FC236}">
                <a16:creationId xmlns:a16="http://schemas.microsoft.com/office/drawing/2014/main" id="{CE522F6A-D3C0-45BC-8C88-E63DE5C1CED0}"/>
              </a:ext>
            </a:extLst>
          </p:cNvPr>
          <p:cNvGrpSpPr/>
          <p:nvPr/>
        </p:nvGrpSpPr>
        <p:grpSpPr>
          <a:xfrm>
            <a:off x="4799857" y="4293096"/>
            <a:ext cx="2393985" cy="1682736"/>
            <a:chOff x="876662" y="4008709"/>
            <a:chExt cx="2393985" cy="1682736"/>
          </a:xfrm>
        </p:grpSpPr>
        <p:pic>
          <p:nvPicPr>
            <p:cNvPr id="1026" name="Picture 2" descr="Image result for virtual reality">
              <a:extLst>
                <a:ext uri="{FF2B5EF4-FFF2-40B4-BE49-F238E27FC236}">
                  <a16:creationId xmlns:a16="http://schemas.microsoft.com/office/drawing/2014/main" id="{FBBF43B7-0AD5-4AAE-AD21-8A8222DE4AA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6662" y="4008709"/>
              <a:ext cx="2178472" cy="1450404"/>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274A7EDF-15C5-41FB-B437-F952CCA94FEC}"/>
                </a:ext>
              </a:extLst>
            </p:cNvPr>
            <p:cNvSpPr txBox="1"/>
            <p:nvPr/>
          </p:nvSpPr>
          <p:spPr>
            <a:xfrm>
              <a:off x="1815703" y="5445224"/>
              <a:ext cx="1454944" cy="246221"/>
            </a:xfrm>
            <a:prstGeom prst="rect">
              <a:avLst/>
            </a:prstGeom>
            <a:noFill/>
          </p:spPr>
          <p:txBody>
            <a:bodyPr wrap="square" rtlCol="0">
              <a:spAutoFit/>
            </a:bodyPr>
            <a:lstStyle/>
            <a:p>
              <a:pPr algn="ctr"/>
              <a:r>
                <a:rPr lang="en-GB" sz="1000" dirty="0">
                  <a:solidFill>
                    <a:schemeClr val="accent2"/>
                  </a:solidFill>
                </a:rPr>
                <a:t>Image: Reuters</a:t>
              </a:r>
            </a:p>
          </p:txBody>
        </p:sp>
      </p:grpSp>
      <p:grpSp>
        <p:nvGrpSpPr>
          <p:cNvPr id="4" name="Group 3">
            <a:extLst>
              <a:ext uri="{FF2B5EF4-FFF2-40B4-BE49-F238E27FC236}">
                <a16:creationId xmlns:a16="http://schemas.microsoft.com/office/drawing/2014/main" id="{1B51D9BE-74C7-455F-9917-EB4943802EE1}"/>
              </a:ext>
            </a:extLst>
          </p:cNvPr>
          <p:cNvGrpSpPr/>
          <p:nvPr/>
        </p:nvGrpSpPr>
        <p:grpSpPr>
          <a:xfrm>
            <a:off x="8072657" y="4198550"/>
            <a:ext cx="2752388" cy="1894747"/>
            <a:chOff x="6044601" y="4050412"/>
            <a:chExt cx="2752388" cy="1894747"/>
          </a:xfrm>
        </p:grpSpPr>
        <p:pic>
          <p:nvPicPr>
            <p:cNvPr id="1028" name="Picture 4" descr="Image result for data overload">
              <a:extLst>
                <a:ext uri="{FF2B5EF4-FFF2-40B4-BE49-F238E27FC236}">
                  <a16:creationId xmlns:a16="http://schemas.microsoft.com/office/drawing/2014/main" id="{7069B892-F920-4C9B-A1B9-F57FB1787EE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44601" y="4050412"/>
              <a:ext cx="2594888" cy="1619712"/>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13D73CCD-087D-4D22-82E0-02CFF767A082}"/>
                </a:ext>
              </a:extLst>
            </p:cNvPr>
            <p:cNvSpPr txBox="1"/>
            <p:nvPr/>
          </p:nvSpPr>
          <p:spPr>
            <a:xfrm>
              <a:off x="7342045" y="5698938"/>
              <a:ext cx="1454944" cy="246221"/>
            </a:xfrm>
            <a:prstGeom prst="rect">
              <a:avLst/>
            </a:prstGeom>
            <a:noFill/>
          </p:spPr>
          <p:txBody>
            <a:bodyPr wrap="square" rtlCol="0">
              <a:spAutoFit/>
            </a:bodyPr>
            <a:lstStyle/>
            <a:p>
              <a:pPr algn="ctr"/>
              <a:r>
                <a:rPr lang="en-GB" sz="1000" dirty="0">
                  <a:solidFill>
                    <a:schemeClr val="accent2"/>
                  </a:solidFill>
                </a:rPr>
                <a:t>Image: Telegraph</a:t>
              </a:r>
            </a:p>
          </p:txBody>
        </p:sp>
      </p:grpSp>
      <p:pic>
        <p:nvPicPr>
          <p:cNvPr id="1030" name="Picture 6" descr="Image result for technology assisted living">
            <a:extLst>
              <a:ext uri="{FF2B5EF4-FFF2-40B4-BE49-F238E27FC236}">
                <a16:creationId xmlns:a16="http://schemas.microsoft.com/office/drawing/2014/main" id="{F68C5C55-A295-4ECD-AD37-7B8E354F29E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r="34003" b="-3756"/>
          <a:stretch/>
        </p:blipFill>
        <p:spPr bwMode="auto">
          <a:xfrm>
            <a:off x="5039140" y="1630220"/>
            <a:ext cx="1560916" cy="1259887"/>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388798D2-0AFC-41D7-9475-13B034F83124}"/>
              </a:ext>
            </a:extLst>
          </p:cNvPr>
          <p:cNvSpPr txBox="1"/>
          <p:nvPr/>
        </p:nvSpPr>
        <p:spPr>
          <a:xfrm>
            <a:off x="5621666" y="2837143"/>
            <a:ext cx="1454944" cy="246221"/>
          </a:xfrm>
          <a:prstGeom prst="rect">
            <a:avLst/>
          </a:prstGeom>
          <a:noFill/>
        </p:spPr>
        <p:txBody>
          <a:bodyPr wrap="square" rtlCol="0">
            <a:spAutoFit/>
          </a:bodyPr>
          <a:lstStyle/>
          <a:p>
            <a:pPr algn="ctr"/>
            <a:r>
              <a:rPr lang="en-GB" sz="1000" dirty="0">
                <a:solidFill>
                  <a:schemeClr val="accent2"/>
                </a:solidFill>
              </a:rPr>
              <a:t>Image: </a:t>
            </a:r>
            <a:r>
              <a:rPr lang="en-GB" sz="1000" dirty="0" err="1">
                <a:solidFill>
                  <a:schemeClr val="accent2"/>
                </a:solidFill>
              </a:rPr>
              <a:t>Distilnfo</a:t>
            </a:r>
            <a:endParaRPr lang="en-GB" sz="1000" dirty="0">
              <a:solidFill>
                <a:schemeClr val="accent2"/>
              </a:solidFill>
            </a:endParaRPr>
          </a:p>
        </p:txBody>
      </p:sp>
      <p:sp>
        <p:nvSpPr>
          <p:cNvPr id="27" name="TextBox 26">
            <a:extLst>
              <a:ext uri="{FF2B5EF4-FFF2-40B4-BE49-F238E27FC236}">
                <a16:creationId xmlns:a16="http://schemas.microsoft.com/office/drawing/2014/main" id="{B785413A-ED89-40BC-AFE6-8D364E7ADE30}"/>
              </a:ext>
            </a:extLst>
          </p:cNvPr>
          <p:cNvSpPr txBox="1"/>
          <p:nvPr/>
        </p:nvSpPr>
        <p:spPr>
          <a:xfrm>
            <a:off x="5015880" y="3030399"/>
            <a:ext cx="1687398" cy="369332"/>
          </a:xfrm>
          <a:prstGeom prst="rect">
            <a:avLst/>
          </a:prstGeom>
          <a:noFill/>
        </p:spPr>
        <p:txBody>
          <a:bodyPr wrap="square" rtlCol="0">
            <a:spAutoFit/>
          </a:bodyPr>
          <a:lstStyle/>
          <a:p>
            <a:pPr algn="ctr"/>
            <a:r>
              <a:rPr lang="en-GB" b="1" dirty="0">
                <a:solidFill>
                  <a:schemeClr val="accent2"/>
                </a:solidFill>
              </a:rPr>
              <a:t>E-Health</a:t>
            </a:r>
          </a:p>
        </p:txBody>
      </p:sp>
      <p:sp>
        <p:nvSpPr>
          <p:cNvPr id="28" name="TextBox 27">
            <a:extLst>
              <a:ext uri="{FF2B5EF4-FFF2-40B4-BE49-F238E27FC236}">
                <a16:creationId xmlns:a16="http://schemas.microsoft.com/office/drawing/2014/main" id="{B7E8494E-5F36-45F3-A121-F301DE44419C}"/>
              </a:ext>
            </a:extLst>
          </p:cNvPr>
          <p:cNvSpPr txBox="1"/>
          <p:nvPr/>
        </p:nvSpPr>
        <p:spPr>
          <a:xfrm>
            <a:off x="1199456" y="3707739"/>
            <a:ext cx="2698170" cy="369332"/>
          </a:xfrm>
          <a:prstGeom prst="rect">
            <a:avLst/>
          </a:prstGeom>
          <a:noFill/>
        </p:spPr>
        <p:txBody>
          <a:bodyPr wrap="square" rtlCol="0">
            <a:spAutoFit/>
          </a:bodyPr>
          <a:lstStyle/>
          <a:p>
            <a:pPr algn="ctr"/>
            <a:r>
              <a:rPr lang="en-GB" b="1" dirty="0">
                <a:solidFill>
                  <a:srgbClr val="FF0000"/>
                </a:solidFill>
              </a:rPr>
              <a:t>Yet More Broadband:</a:t>
            </a:r>
          </a:p>
        </p:txBody>
      </p:sp>
      <p:pic>
        <p:nvPicPr>
          <p:cNvPr id="14" name="Picture 13">
            <a:extLst>
              <a:ext uri="{FF2B5EF4-FFF2-40B4-BE49-F238E27FC236}">
                <a16:creationId xmlns:a16="http://schemas.microsoft.com/office/drawing/2014/main" id="{51602DC4-E366-4611-80E2-1E65A35C871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14314" y="4176537"/>
            <a:ext cx="2267933" cy="1611426"/>
          </a:xfrm>
          <a:prstGeom prst="rect">
            <a:avLst/>
          </a:prstGeom>
        </p:spPr>
      </p:pic>
      <p:sp>
        <p:nvSpPr>
          <p:cNvPr id="31" name="TextBox 30">
            <a:extLst>
              <a:ext uri="{FF2B5EF4-FFF2-40B4-BE49-F238E27FC236}">
                <a16:creationId xmlns:a16="http://schemas.microsoft.com/office/drawing/2014/main" id="{F6FD6A99-536B-4C5C-B8CA-0475C825EAD5}"/>
              </a:ext>
            </a:extLst>
          </p:cNvPr>
          <p:cNvSpPr txBox="1"/>
          <p:nvPr/>
        </p:nvSpPr>
        <p:spPr>
          <a:xfrm>
            <a:off x="2800906" y="5801852"/>
            <a:ext cx="1454944" cy="246221"/>
          </a:xfrm>
          <a:prstGeom prst="rect">
            <a:avLst/>
          </a:prstGeom>
          <a:noFill/>
        </p:spPr>
        <p:txBody>
          <a:bodyPr wrap="square" rtlCol="0">
            <a:spAutoFit/>
          </a:bodyPr>
          <a:lstStyle/>
          <a:p>
            <a:pPr algn="ctr"/>
            <a:r>
              <a:rPr lang="en-GB" sz="1000" dirty="0">
                <a:solidFill>
                  <a:schemeClr val="accent2"/>
                </a:solidFill>
              </a:rPr>
              <a:t>Image: Lenovo</a:t>
            </a:r>
          </a:p>
        </p:txBody>
      </p:sp>
      <p:pic>
        <p:nvPicPr>
          <p:cNvPr id="30" name="Picture 4">
            <a:extLst>
              <a:ext uri="{FF2B5EF4-FFF2-40B4-BE49-F238E27FC236}">
                <a16:creationId xmlns:a16="http://schemas.microsoft.com/office/drawing/2014/main" id="{E86CE5F8-9C80-4E8F-9DD0-54EEDEFA03E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078319" y="98425"/>
            <a:ext cx="922337" cy="927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9350107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B70E8AF-6D29-474D-88A1-71ABBB969B4F}"/>
              </a:ext>
            </a:extLst>
          </p:cNvPr>
          <p:cNvPicPr>
            <a:picLocks noChangeAspect="1"/>
          </p:cNvPicPr>
          <p:nvPr/>
        </p:nvPicPr>
        <p:blipFill rotWithShape="1">
          <a:blip r:embed="rId3"/>
          <a:srcRect l="7446" t="3865" r="7582"/>
          <a:stretch/>
        </p:blipFill>
        <p:spPr>
          <a:xfrm>
            <a:off x="6420820" y="2289743"/>
            <a:ext cx="5079520" cy="3437344"/>
          </a:xfrm>
          <a:prstGeom prst="rect">
            <a:avLst/>
          </a:prstGeom>
        </p:spPr>
      </p:pic>
      <p:sp>
        <p:nvSpPr>
          <p:cNvPr id="7" name="TextBox 6">
            <a:extLst>
              <a:ext uri="{FF2B5EF4-FFF2-40B4-BE49-F238E27FC236}">
                <a16:creationId xmlns:a16="http://schemas.microsoft.com/office/drawing/2014/main" id="{B372D87A-F7C7-C546-B9BE-C6830C2C75F9}"/>
              </a:ext>
            </a:extLst>
          </p:cNvPr>
          <p:cNvSpPr txBox="1"/>
          <p:nvPr/>
        </p:nvSpPr>
        <p:spPr>
          <a:xfrm>
            <a:off x="6752735" y="1981966"/>
            <a:ext cx="4605748" cy="307777"/>
          </a:xfrm>
          <a:prstGeom prst="rect">
            <a:avLst/>
          </a:prstGeom>
          <a:noFill/>
        </p:spPr>
        <p:txBody>
          <a:bodyPr wrap="none" rtlCol="0">
            <a:spAutoFit/>
          </a:bodyPr>
          <a:lstStyle/>
          <a:p>
            <a:r>
              <a:rPr lang="en-US" sz="1400" b="1" dirty="0">
                <a:latin typeface="Helvetica Neue" panose="02000503000000020004" pitchFamily="2" charset="0"/>
                <a:ea typeface="Helvetica Neue" panose="02000503000000020004" pitchFamily="2" charset="0"/>
                <a:cs typeface="Helvetica Neue" panose="02000503000000020004" pitchFamily="2" charset="0"/>
              </a:rPr>
              <a:t>Probability Mass Function (PMF) of Action Selection</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53D0A7E-F3C7-7F44-859A-ECD410F32682}"/>
                  </a:ext>
                </a:extLst>
              </p:cNvPr>
              <p:cNvSpPr txBox="1"/>
              <p:nvPr/>
            </p:nvSpPr>
            <p:spPr>
              <a:xfrm>
                <a:off x="633646" y="2289743"/>
                <a:ext cx="5645317" cy="3293209"/>
              </a:xfrm>
              <a:prstGeom prst="rect">
                <a:avLst/>
              </a:prstGeom>
              <a:noFill/>
            </p:spPr>
            <p:txBody>
              <a:bodyPr wrap="square" rtlCol="0">
                <a:spAutoFit/>
              </a:bodyPr>
              <a:lstStyle/>
              <a:p>
                <a:pPr marL="285750" indent="-285750" algn="just">
                  <a:buFont typeface="Wingdings" pitchFamily="2" charset="2"/>
                  <a:buChar char="q"/>
                </a:pPr>
                <a:r>
                  <a:rPr lang="en-GB" sz="1600" dirty="0" smtClean="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PMF for </a:t>
                </a:r>
                <a:r>
                  <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DRL</a:t>
                </a: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and </a:t>
                </a:r>
                <a:r>
                  <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MAB</a:t>
                </a: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a:t>
                </a:r>
              </a:p>
              <a:p>
                <a:pPr marL="285750" indent="-285750" algn="just">
                  <a:buFont typeface="Wingdings" pitchFamily="2" charset="2"/>
                  <a:buChar char="q"/>
                </a:pP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When </a:t>
                </a:r>
                <a14:m>
                  <m:oMath xmlns:m="http://schemas.openxmlformats.org/officeDocument/2006/math">
                    <m:r>
                      <a:rPr lang="en-GB" sz="1600" i="1" smtClean="0">
                        <a:solidFill>
                          <a:schemeClr val="tx1"/>
                        </a:solidFill>
                        <a:latin typeface="Cambria Math" panose="02040503050406030204" pitchFamily="18" charset="0"/>
                        <a:ea typeface="Cambria Math" panose="02040503050406030204" pitchFamily="18" charset="0"/>
                      </a:rPr>
                      <m:t>𝛼</m:t>
                    </m:r>
                    <m:r>
                      <a:rPr lang="en-GB" sz="1600" b="0" i="0" smtClean="0">
                        <a:solidFill>
                          <a:schemeClr val="tx1"/>
                        </a:solidFill>
                        <a:latin typeface="Cambria Math" panose="02040503050406030204" pitchFamily="18" charset="0"/>
                        <a:ea typeface="Cambria Math" panose="02040503050406030204" pitchFamily="18" charset="0"/>
                      </a:rPr>
                      <m:t>=0</m:t>
                    </m:r>
                  </m:oMath>
                </a14:m>
                <a:r>
                  <a:rPr lang="el-GR"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a:t>
                </a:r>
                <a:endPar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p>
                <a:pPr algn="just"/>
                <a14:m>
                  <m:oMathPara xmlns:m="http://schemas.openxmlformats.org/officeDocument/2006/math">
                    <m:oMathParaPr>
                      <m:jc m:val="centerGroup"/>
                    </m:oMathParaPr>
                    <m:oMath xmlns:m="http://schemas.openxmlformats.org/officeDocument/2006/math">
                      <m:sSub>
                        <m:sSubPr>
                          <m:ctrlPr>
                            <a:rPr lang="en-US" sz="1600" i="1" smtClean="0">
                              <a:solidFill>
                                <a:schemeClr val="tx1"/>
                              </a:solidFill>
                              <a:latin typeface="Cambria Math" panose="02040503050406030204" pitchFamily="18" charset="0"/>
                            </a:rPr>
                          </m:ctrlPr>
                        </m:sSubPr>
                        <m:e>
                          <m:r>
                            <a:rPr lang="en-GB" sz="1600" i="1">
                              <a:solidFill>
                                <a:schemeClr val="tx1"/>
                              </a:solidFill>
                              <a:latin typeface="Cambria Math" panose="02040503050406030204" pitchFamily="18" charset="0"/>
                            </a:rPr>
                            <m:t>𝑟</m:t>
                          </m:r>
                        </m:e>
                        <m:sub>
                          <m:r>
                            <a:rPr lang="en-GB" sz="1600" i="1">
                              <a:solidFill>
                                <a:schemeClr val="tx1"/>
                              </a:solidFill>
                              <a:latin typeface="Cambria Math" panose="02040503050406030204" pitchFamily="18" charset="0"/>
                            </a:rPr>
                            <m:t>𝑡</m:t>
                          </m:r>
                        </m:sub>
                      </m:sSub>
                      <m:d>
                        <m:dPr>
                          <m:ctrlPr>
                            <a:rPr lang="en-GB" sz="1600" i="1">
                              <a:solidFill>
                                <a:schemeClr val="tx1"/>
                              </a:solidFill>
                              <a:latin typeface="Cambria Math" panose="02040503050406030204" pitchFamily="18" charset="0"/>
                            </a:rPr>
                          </m:ctrlPr>
                        </m:dPr>
                        <m:e>
                          <m:r>
                            <a:rPr lang="en-GB" sz="1600" i="1">
                              <a:solidFill>
                                <a:schemeClr val="tx1"/>
                              </a:solidFill>
                              <a:latin typeface="Cambria Math" panose="02040503050406030204" pitchFamily="18" charset="0"/>
                            </a:rPr>
                            <m:t>𝑖</m:t>
                          </m:r>
                        </m:e>
                      </m:d>
                      <m:r>
                        <a:rPr lang="en-GB" sz="1600" i="1">
                          <a:solidFill>
                            <a:schemeClr val="tx1"/>
                          </a:solidFill>
                          <a:latin typeface="Cambria Math" panose="02040503050406030204" pitchFamily="18" charset="0"/>
                        </a:rPr>
                        <m:t>=−</m:t>
                      </m:r>
                      <m:r>
                        <a:rPr lang="en-GB" sz="1600" b="1">
                          <a:solidFill>
                            <a:schemeClr val="tx1"/>
                          </a:solidFill>
                          <a:latin typeface="Cambria Math" panose="02040503050406030204" pitchFamily="18" charset="0"/>
                        </a:rPr>
                        <m:t>𝐩</m:t>
                      </m:r>
                      <m:d>
                        <m:dPr>
                          <m:ctrlPr>
                            <a:rPr lang="en-GB" sz="1600" i="1">
                              <a:solidFill>
                                <a:schemeClr val="tx1"/>
                              </a:solidFill>
                              <a:latin typeface="Cambria Math" panose="02040503050406030204" pitchFamily="18" charset="0"/>
                            </a:rPr>
                          </m:ctrlPr>
                        </m:dPr>
                        <m:e>
                          <m:r>
                            <a:rPr lang="en-GB" sz="1600" i="1">
                              <a:solidFill>
                                <a:schemeClr val="tx1"/>
                              </a:solidFill>
                              <a:latin typeface="Cambria Math" panose="02040503050406030204" pitchFamily="18" charset="0"/>
                            </a:rPr>
                            <m:t>𝑖</m:t>
                          </m:r>
                        </m:e>
                      </m:d>
                      <m:r>
                        <a:rPr lang="en-GB" sz="1600" i="1">
                          <a:solidFill>
                            <a:schemeClr val="tx1"/>
                          </a:solidFill>
                          <a:latin typeface="Cambria Math" panose="02040503050406030204" pitchFamily="18" charset="0"/>
                        </a:rPr>
                        <m:t> </m:t>
                      </m:r>
                    </m:oMath>
                  </m:oMathPara>
                </a14:m>
                <a:endPar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p>
                <a:pPr marL="742950" lvl="1" indent="-285750" algn="just">
                  <a:buFont typeface="Wingdings" pitchFamily="2" charset="2"/>
                  <a:buChar char="§"/>
                </a:pP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DRL always selects the beam training method </a:t>
                </a:r>
                <a:r>
                  <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a:t>
                </a: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for the minimum training overhead. </a:t>
                </a:r>
              </a:p>
              <a:p>
                <a:pPr marL="285750" indent="-285750" algn="just">
                  <a:buFont typeface="Wingdings" pitchFamily="2" charset="2"/>
                  <a:buChar char="q"/>
                </a:pP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When </a:t>
                </a:r>
                <a14:m>
                  <m:oMath xmlns:m="http://schemas.openxmlformats.org/officeDocument/2006/math">
                    <m:r>
                      <a:rPr lang="en-GB" sz="1600" i="1" smtClean="0">
                        <a:solidFill>
                          <a:schemeClr val="tx1"/>
                        </a:solidFill>
                        <a:latin typeface="Cambria Math" panose="02040503050406030204" pitchFamily="18" charset="0"/>
                        <a:ea typeface="Cambria Math" panose="02040503050406030204" pitchFamily="18" charset="0"/>
                      </a:rPr>
                      <m:t>𝛼</m:t>
                    </m:r>
                    <m:r>
                      <a:rPr lang="en-GB" sz="1600" b="0" i="0" smtClean="0">
                        <a:solidFill>
                          <a:schemeClr val="tx1"/>
                        </a:solidFill>
                        <a:latin typeface="Cambria Math" panose="02040503050406030204" pitchFamily="18" charset="0"/>
                        <a:ea typeface="Cambria Math" panose="02040503050406030204" pitchFamily="18" charset="0"/>
                      </a:rPr>
                      <m:t>=1</m:t>
                    </m:r>
                  </m:oMath>
                </a14:m>
                <a:r>
                  <a:rPr lang="el-GR"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a:t>
                </a:r>
                <a:endPar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p>
                <a:pPr lvl="1" algn="just"/>
                <a14:m>
                  <m:oMathPara xmlns:m="http://schemas.openxmlformats.org/officeDocument/2006/math">
                    <m:oMathParaPr>
                      <m:jc m:val="centerGroup"/>
                    </m:oMathParaPr>
                    <m:oMath xmlns:m="http://schemas.openxmlformats.org/officeDocument/2006/math">
                      <m:sSub>
                        <m:sSubPr>
                          <m:ctrlPr>
                            <a:rPr lang="en-US" sz="1600" i="1" smtClean="0">
                              <a:solidFill>
                                <a:schemeClr val="tx1"/>
                              </a:solidFill>
                              <a:latin typeface="Cambria Math" panose="02040503050406030204" pitchFamily="18" charset="0"/>
                            </a:rPr>
                          </m:ctrlPr>
                        </m:sSubPr>
                        <m:e>
                          <m:r>
                            <a:rPr lang="en-GB" sz="1600" i="1">
                              <a:solidFill>
                                <a:schemeClr val="tx1"/>
                              </a:solidFill>
                              <a:latin typeface="Cambria Math" panose="02040503050406030204" pitchFamily="18" charset="0"/>
                            </a:rPr>
                            <m:t>𝑟</m:t>
                          </m:r>
                        </m:e>
                        <m:sub>
                          <m:r>
                            <a:rPr lang="en-GB" sz="1600" i="1">
                              <a:solidFill>
                                <a:schemeClr val="tx1"/>
                              </a:solidFill>
                              <a:latin typeface="Cambria Math" panose="02040503050406030204" pitchFamily="18" charset="0"/>
                            </a:rPr>
                            <m:t>𝑡</m:t>
                          </m:r>
                        </m:sub>
                      </m:sSub>
                      <m:d>
                        <m:dPr>
                          <m:ctrlPr>
                            <a:rPr lang="en-GB" sz="1600" i="1">
                              <a:solidFill>
                                <a:schemeClr val="tx1"/>
                              </a:solidFill>
                              <a:latin typeface="Cambria Math" panose="02040503050406030204" pitchFamily="18" charset="0"/>
                            </a:rPr>
                          </m:ctrlPr>
                        </m:dPr>
                        <m:e>
                          <m:r>
                            <a:rPr lang="en-GB" sz="1600" i="1">
                              <a:solidFill>
                                <a:schemeClr val="tx1"/>
                              </a:solidFill>
                              <a:latin typeface="Cambria Math" panose="02040503050406030204" pitchFamily="18" charset="0"/>
                            </a:rPr>
                            <m:t>𝑖</m:t>
                          </m:r>
                        </m:e>
                      </m:d>
                      <m:r>
                        <a:rPr lang="en-GB" sz="1600" i="1">
                          <a:solidFill>
                            <a:schemeClr val="tx1"/>
                          </a:solidFill>
                          <a:latin typeface="Cambria Math" panose="02040503050406030204" pitchFamily="18" charset="0"/>
                        </a:rPr>
                        <m:t>=</m:t>
                      </m:r>
                      <m:sSub>
                        <m:sSubPr>
                          <m:ctrlPr>
                            <a:rPr lang="en-GB" sz="1600" i="1">
                              <a:solidFill>
                                <a:schemeClr val="tx1"/>
                              </a:solidFill>
                              <a:latin typeface="Cambria Math" panose="02040503050406030204" pitchFamily="18" charset="0"/>
                            </a:rPr>
                          </m:ctrlPr>
                        </m:sSubPr>
                        <m:e>
                          <m:r>
                            <a:rPr lang="en-GB" sz="1600" i="1">
                              <a:solidFill>
                                <a:schemeClr val="tx1"/>
                              </a:solidFill>
                              <a:latin typeface="Cambria Math" panose="02040503050406030204" pitchFamily="18" charset="0"/>
                            </a:rPr>
                            <m:t>𝑐</m:t>
                          </m:r>
                        </m:e>
                        <m:sub>
                          <m:r>
                            <a:rPr lang="en-GB" sz="1600" i="1">
                              <a:solidFill>
                                <a:schemeClr val="tx1"/>
                              </a:solidFill>
                              <a:latin typeface="Cambria Math" panose="02040503050406030204" pitchFamily="18" charset="0"/>
                            </a:rPr>
                            <m:t>𝑡</m:t>
                          </m:r>
                        </m:sub>
                      </m:sSub>
                      <m:d>
                        <m:dPr>
                          <m:ctrlPr>
                            <a:rPr lang="en-GB" sz="1600" i="1">
                              <a:solidFill>
                                <a:schemeClr val="tx1"/>
                              </a:solidFill>
                              <a:latin typeface="Cambria Math" panose="02040503050406030204" pitchFamily="18" charset="0"/>
                            </a:rPr>
                          </m:ctrlPr>
                        </m:dPr>
                        <m:e>
                          <m:r>
                            <a:rPr lang="en-GB" sz="1600" i="1">
                              <a:solidFill>
                                <a:schemeClr val="tx1"/>
                              </a:solidFill>
                              <a:latin typeface="Cambria Math" panose="02040503050406030204" pitchFamily="18" charset="0"/>
                            </a:rPr>
                            <m:t>𝑖</m:t>
                          </m:r>
                        </m:e>
                      </m:d>
                    </m:oMath>
                  </m:oMathPara>
                </a14:m>
                <a:endPar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p>
                <a:pPr marL="742950" lvl="1" indent="-285750" algn="just">
                  <a:buFont typeface="Wingdings" pitchFamily="2" charset="2"/>
                  <a:buChar char="§"/>
                </a:pP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DRL is equivalent to the beam training method </a:t>
                </a:r>
                <a:r>
                  <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D </a:t>
                </a: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t>
                </a:r>
                <a:r>
                  <a:rPr lang="en-GB" sz="1600" dirty="0" err="1">
                    <a:solidFill>
                      <a:schemeClr val="tx1"/>
                    </a:solidFill>
                    <a:latin typeface="Helvetica Neue" panose="02000503000000020004" pitchFamily="2" charset="0"/>
                    <a:ea typeface="Helvetica Neue" panose="02000503000000020004" pitchFamily="2" charset="0"/>
                    <a:cs typeface="Helvetica Neue" panose="02000503000000020004" pitchFamily="2" charset="0"/>
                  </a:rPr>
                  <a:t>ExBS</a:t>
                </a: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which achieves the maximum spectral efficiency irrespective of the training overhead. </a:t>
                </a:r>
              </a:p>
              <a:p>
                <a:pPr marL="285750" indent="-285750" algn="just">
                  <a:buFont typeface="Wingdings" pitchFamily="2" charset="2"/>
                  <a:buChar char="q"/>
                </a:pP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As </a:t>
                </a:r>
                <a14:m>
                  <m:oMath xmlns:m="http://schemas.openxmlformats.org/officeDocument/2006/math">
                    <m:r>
                      <a:rPr lang="en-GB" sz="1600" i="1" smtClean="0">
                        <a:solidFill>
                          <a:schemeClr val="tx1"/>
                        </a:solidFill>
                        <a:latin typeface="Cambria Math" panose="02040503050406030204" pitchFamily="18" charset="0"/>
                        <a:ea typeface="Cambria Math" panose="02040503050406030204" pitchFamily="18" charset="0"/>
                      </a:rPr>
                      <m:t>𝛼</m:t>
                    </m:r>
                  </m:oMath>
                </a14:m>
                <a:r>
                  <a:rPr lang="el-GR"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a:t>
                </a: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increases, both DRL and MAB activate more expensive beam training methods more frequently to improve the spectral efficiency. </a:t>
                </a:r>
              </a:p>
            </p:txBody>
          </p:sp>
        </mc:Choice>
        <mc:Fallback xmlns="">
          <p:sp>
            <p:nvSpPr>
              <p:cNvPr id="8" name="TextBox 7">
                <a:extLst>
                  <a:ext uri="{FF2B5EF4-FFF2-40B4-BE49-F238E27FC236}">
                    <a16:creationId xmlns:a16="http://schemas.microsoft.com/office/drawing/2014/main" id="{A53D0A7E-F3C7-7F44-859A-ECD410F32682}"/>
                  </a:ext>
                </a:extLst>
              </p:cNvPr>
              <p:cNvSpPr txBox="1">
                <a:spLocks noRot="1" noChangeAspect="1" noMove="1" noResize="1" noEditPoints="1" noAdjustHandles="1" noChangeArrowheads="1" noChangeShapeType="1" noTextEdit="1"/>
              </p:cNvSpPr>
              <p:nvPr/>
            </p:nvSpPr>
            <p:spPr>
              <a:xfrm>
                <a:off x="633646" y="2289743"/>
                <a:ext cx="5645317" cy="3293209"/>
              </a:xfrm>
              <a:prstGeom prst="rect">
                <a:avLst/>
              </a:prstGeom>
              <a:blipFill>
                <a:blip r:embed="rId4"/>
                <a:stretch>
                  <a:fillRect l="-432" t="-556" r="-540" b="-148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407D7FD9-237F-7148-9CA3-94706ED0FD25}"/>
                  </a:ext>
                </a:extLst>
              </p:cNvPr>
              <p:cNvSpPr/>
              <p:nvPr/>
            </p:nvSpPr>
            <p:spPr>
              <a:xfrm>
                <a:off x="7184292" y="5759756"/>
                <a:ext cx="3552576" cy="338554"/>
              </a:xfrm>
              <a:prstGeom prst="rect">
                <a:avLst/>
              </a:prstGeom>
            </p:spPr>
            <p:txBody>
              <a:bodyPr wrap="none">
                <a:spAutoFit/>
              </a:bodyPr>
              <a:lstStyle/>
              <a:p>
                <a:pPr algn="just"/>
                <a:r>
                  <a:rPr lang="en-US" sz="1600" dirty="0">
                    <a:solidFill>
                      <a:schemeClr val="tx2"/>
                    </a:solidFill>
                    <a:latin typeface="Helvetica Neue" panose="02000503000000020004" pitchFamily="2" charset="0"/>
                    <a:ea typeface="Helvetica Neue" panose="02000503000000020004" pitchFamily="2" charset="0"/>
                    <a:cs typeface="Helvetica Neue" panose="02000503000000020004" pitchFamily="2" charset="0"/>
                  </a:rPr>
                  <a:t>Reward</a:t>
                </a:r>
                <a:r>
                  <a:rPr lang="en-US" sz="1600" dirty="0">
                    <a:solidFill>
                      <a:schemeClr val="tx2"/>
                    </a:solidFill>
                  </a:rPr>
                  <a:t>: </a:t>
                </a:r>
                <a14:m>
                  <m:oMath xmlns:m="http://schemas.openxmlformats.org/officeDocument/2006/math">
                    <m:sSub>
                      <m:sSubPr>
                        <m:ctrlPr>
                          <a:rPr lang="en-US" sz="1600" i="1">
                            <a:solidFill>
                              <a:schemeClr val="tx2"/>
                            </a:solidFill>
                            <a:latin typeface="Cambria Math" panose="02040503050406030204" pitchFamily="18" charset="0"/>
                          </a:rPr>
                        </m:ctrlPr>
                      </m:sSubPr>
                      <m:e>
                        <m:r>
                          <a:rPr lang="en-GB" sz="1600" i="1">
                            <a:solidFill>
                              <a:schemeClr val="tx2"/>
                            </a:solidFill>
                            <a:latin typeface="Cambria Math" panose="02040503050406030204" pitchFamily="18" charset="0"/>
                          </a:rPr>
                          <m:t>𝑟</m:t>
                        </m:r>
                      </m:e>
                      <m:sub>
                        <m:r>
                          <a:rPr lang="en-GB" sz="1600" i="1">
                            <a:solidFill>
                              <a:schemeClr val="tx2"/>
                            </a:solidFill>
                            <a:latin typeface="Cambria Math" panose="02040503050406030204" pitchFamily="18" charset="0"/>
                          </a:rPr>
                          <m:t>𝑡</m:t>
                        </m:r>
                      </m:sub>
                    </m:sSub>
                    <m:d>
                      <m:dPr>
                        <m:ctrlPr>
                          <a:rPr lang="en-GB" sz="1600" i="1">
                            <a:solidFill>
                              <a:schemeClr val="tx2"/>
                            </a:solidFill>
                            <a:latin typeface="Cambria Math" panose="02040503050406030204" pitchFamily="18" charset="0"/>
                          </a:rPr>
                        </m:ctrlPr>
                      </m:dPr>
                      <m:e>
                        <m:r>
                          <a:rPr lang="en-GB" sz="1600" i="1">
                            <a:solidFill>
                              <a:schemeClr val="tx2"/>
                            </a:solidFill>
                            <a:latin typeface="Cambria Math" panose="02040503050406030204" pitchFamily="18" charset="0"/>
                          </a:rPr>
                          <m:t>𝑖</m:t>
                        </m:r>
                      </m:e>
                    </m:d>
                    <m:r>
                      <a:rPr lang="en-GB" sz="1600" i="1">
                        <a:solidFill>
                          <a:schemeClr val="tx2"/>
                        </a:solidFill>
                        <a:latin typeface="Cambria Math" panose="02040503050406030204" pitchFamily="18" charset="0"/>
                      </a:rPr>
                      <m:t>=</m:t>
                    </m:r>
                    <m:sSub>
                      <m:sSubPr>
                        <m:ctrlPr>
                          <a:rPr lang="en-GB" sz="1600" i="1">
                            <a:solidFill>
                              <a:schemeClr val="tx2"/>
                            </a:solidFill>
                            <a:latin typeface="Cambria Math" panose="02040503050406030204" pitchFamily="18" charset="0"/>
                          </a:rPr>
                        </m:ctrlPr>
                      </m:sSubPr>
                      <m:e>
                        <m:r>
                          <a:rPr lang="en-GB" sz="1600" i="1">
                            <a:solidFill>
                              <a:schemeClr val="tx2"/>
                            </a:solidFill>
                            <a:latin typeface="Cambria Math" panose="02040503050406030204" pitchFamily="18" charset="0"/>
                            <a:ea typeface="Cambria Math" panose="02040503050406030204" pitchFamily="18" charset="0"/>
                          </a:rPr>
                          <m:t>𝛼</m:t>
                        </m:r>
                        <m:r>
                          <a:rPr lang="en-GB" sz="1600" i="1">
                            <a:solidFill>
                              <a:schemeClr val="tx2"/>
                            </a:solidFill>
                            <a:latin typeface="Cambria Math" panose="02040503050406030204" pitchFamily="18" charset="0"/>
                            <a:ea typeface="Cambria Math" panose="02040503050406030204" pitchFamily="18" charset="0"/>
                          </a:rPr>
                          <m:t> </m:t>
                        </m:r>
                        <m:r>
                          <a:rPr lang="en-GB" sz="1600" i="1">
                            <a:solidFill>
                              <a:schemeClr val="tx2"/>
                            </a:solidFill>
                            <a:latin typeface="Cambria Math" panose="02040503050406030204" pitchFamily="18" charset="0"/>
                          </a:rPr>
                          <m:t>𝑐</m:t>
                        </m:r>
                      </m:e>
                      <m:sub>
                        <m:r>
                          <a:rPr lang="en-GB" sz="1600" i="1">
                            <a:solidFill>
                              <a:schemeClr val="tx2"/>
                            </a:solidFill>
                            <a:latin typeface="Cambria Math" panose="02040503050406030204" pitchFamily="18" charset="0"/>
                          </a:rPr>
                          <m:t>𝑡</m:t>
                        </m:r>
                      </m:sub>
                    </m:sSub>
                    <m:d>
                      <m:dPr>
                        <m:ctrlPr>
                          <a:rPr lang="en-GB" sz="1600" i="1">
                            <a:solidFill>
                              <a:schemeClr val="tx2"/>
                            </a:solidFill>
                            <a:latin typeface="Cambria Math" panose="02040503050406030204" pitchFamily="18" charset="0"/>
                          </a:rPr>
                        </m:ctrlPr>
                      </m:dPr>
                      <m:e>
                        <m:r>
                          <a:rPr lang="en-GB" sz="1600" i="1">
                            <a:solidFill>
                              <a:schemeClr val="tx2"/>
                            </a:solidFill>
                            <a:latin typeface="Cambria Math" panose="02040503050406030204" pitchFamily="18" charset="0"/>
                          </a:rPr>
                          <m:t>𝑖</m:t>
                        </m:r>
                      </m:e>
                    </m:d>
                    <m:r>
                      <a:rPr lang="en-GB" sz="1600" i="1">
                        <a:solidFill>
                          <a:schemeClr val="tx2"/>
                        </a:solidFill>
                        <a:latin typeface="Cambria Math" panose="02040503050406030204" pitchFamily="18" charset="0"/>
                      </a:rPr>
                      <m:t>−</m:t>
                    </m:r>
                    <m:d>
                      <m:dPr>
                        <m:ctrlPr>
                          <a:rPr lang="en-GB" sz="1600" i="1">
                            <a:solidFill>
                              <a:schemeClr val="tx2"/>
                            </a:solidFill>
                            <a:latin typeface="Cambria Math" panose="02040503050406030204" pitchFamily="18" charset="0"/>
                          </a:rPr>
                        </m:ctrlPr>
                      </m:dPr>
                      <m:e>
                        <m:r>
                          <a:rPr lang="en-GB" sz="1600" i="1">
                            <a:solidFill>
                              <a:schemeClr val="tx2"/>
                            </a:solidFill>
                            <a:latin typeface="Cambria Math" panose="02040503050406030204" pitchFamily="18" charset="0"/>
                          </a:rPr>
                          <m:t>1−</m:t>
                        </m:r>
                        <m:r>
                          <a:rPr lang="en-GB" sz="1600" i="1">
                            <a:solidFill>
                              <a:schemeClr val="tx2"/>
                            </a:solidFill>
                            <a:latin typeface="Cambria Math" panose="02040503050406030204" pitchFamily="18" charset="0"/>
                            <a:ea typeface="Cambria Math" panose="02040503050406030204" pitchFamily="18" charset="0"/>
                          </a:rPr>
                          <m:t>𝛼</m:t>
                        </m:r>
                      </m:e>
                    </m:d>
                    <m:r>
                      <a:rPr lang="en-GB" sz="1600" i="1">
                        <a:solidFill>
                          <a:schemeClr val="tx2"/>
                        </a:solidFill>
                        <a:latin typeface="Cambria Math" panose="02040503050406030204" pitchFamily="18" charset="0"/>
                        <a:ea typeface="Cambria Math" panose="02040503050406030204" pitchFamily="18" charset="0"/>
                      </a:rPr>
                      <m:t> </m:t>
                    </m:r>
                    <m:r>
                      <a:rPr lang="en-GB" sz="1600" b="1">
                        <a:solidFill>
                          <a:schemeClr val="tx2"/>
                        </a:solidFill>
                        <a:latin typeface="Cambria Math" panose="02040503050406030204" pitchFamily="18" charset="0"/>
                      </a:rPr>
                      <m:t>𝐩</m:t>
                    </m:r>
                    <m:d>
                      <m:dPr>
                        <m:ctrlPr>
                          <a:rPr lang="en-GB" sz="1600" i="1">
                            <a:solidFill>
                              <a:schemeClr val="tx2"/>
                            </a:solidFill>
                            <a:latin typeface="Cambria Math" panose="02040503050406030204" pitchFamily="18" charset="0"/>
                          </a:rPr>
                        </m:ctrlPr>
                      </m:dPr>
                      <m:e>
                        <m:r>
                          <a:rPr lang="en-GB" sz="1600" i="1">
                            <a:solidFill>
                              <a:schemeClr val="tx2"/>
                            </a:solidFill>
                            <a:latin typeface="Cambria Math" panose="02040503050406030204" pitchFamily="18" charset="0"/>
                          </a:rPr>
                          <m:t>𝑖</m:t>
                        </m:r>
                      </m:e>
                    </m:d>
                  </m:oMath>
                </a14:m>
                <a:endParaRPr lang="en-GB" sz="1600" dirty="0">
                  <a:solidFill>
                    <a:schemeClr val="tx2"/>
                  </a:solidFill>
                </a:endParaRPr>
              </a:p>
            </p:txBody>
          </p:sp>
        </mc:Choice>
        <mc:Fallback xmlns="">
          <p:sp>
            <p:nvSpPr>
              <p:cNvPr id="9" name="Rectangle 8">
                <a:extLst>
                  <a:ext uri="{FF2B5EF4-FFF2-40B4-BE49-F238E27FC236}">
                    <a16:creationId xmlns:a16="http://schemas.microsoft.com/office/drawing/2014/main" id="{407D7FD9-237F-7148-9CA3-94706ED0FD25}"/>
                  </a:ext>
                </a:extLst>
              </p:cNvPr>
              <p:cNvSpPr>
                <a:spLocks noRot="1" noChangeAspect="1" noMove="1" noResize="1" noEditPoints="1" noAdjustHandles="1" noChangeArrowheads="1" noChangeShapeType="1" noTextEdit="1"/>
              </p:cNvSpPr>
              <p:nvPr/>
            </p:nvSpPr>
            <p:spPr>
              <a:xfrm>
                <a:off x="7184292" y="5759756"/>
                <a:ext cx="3552576" cy="338554"/>
              </a:xfrm>
              <a:prstGeom prst="rect">
                <a:avLst/>
              </a:prstGeom>
              <a:blipFill>
                <a:blip r:embed="rId6"/>
                <a:stretch>
                  <a:fillRect l="-712" t="-7143" b="-17857"/>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505B7129-3D5A-7746-8082-1B16C7D4D65D}"/>
              </a:ext>
            </a:extLst>
          </p:cNvPr>
          <p:cNvSpPr txBox="1"/>
          <p:nvPr/>
        </p:nvSpPr>
        <p:spPr>
          <a:xfrm>
            <a:off x="2846895" y="5778631"/>
            <a:ext cx="184731" cy="369332"/>
          </a:xfrm>
          <a:prstGeom prst="rect">
            <a:avLst/>
          </a:prstGeom>
          <a:noFill/>
        </p:spPr>
        <p:txBody>
          <a:bodyPr wrap="none" rtlCol="0">
            <a:spAutoFit/>
          </a:bodyPr>
          <a:lstStyle/>
          <a:p>
            <a:endParaRPr lang="en-US" dirty="0"/>
          </a:p>
        </p:txBody>
      </p:sp>
      <p:sp>
        <p:nvSpPr>
          <p:cNvPr id="12" name="Text Box 2">
            <a:extLst>
              <a:ext uri="{FF2B5EF4-FFF2-40B4-BE49-F238E27FC236}">
                <a16:creationId xmlns:a16="http://schemas.microsoft.com/office/drawing/2014/main" id="{B49A9692-FBED-46EC-AE2D-502336F77437}"/>
              </a:ext>
            </a:extLst>
          </p:cNvPr>
          <p:cNvSpPr txBox="1">
            <a:spLocks noChangeArrowheads="1"/>
          </p:cNvSpPr>
          <p:nvPr/>
        </p:nvSpPr>
        <p:spPr bwMode="auto">
          <a:xfrm>
            <a:off x="885687" y="268301"/>
            <a:ext cx="82296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Gill Sans MT" panose="020B0502020104020203" pitchFamily="34" charset="0"/>
                <a:cs typeface="DejaVu Sans" charset="0"/>
              </a:defRPr>
            </a:lvl1pPr>
            <a:lvl2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464653"/>
                </a:solidFill>
                <a:latin typeface="Gill Sans MT" panose="020B0502020104020203" pitchFamily="34" charset="0"/>
                <a:cs typeface="DejaVu Sans" charset="0"/>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ill Sans MT" panose="020B0502020104020203" pitchFamily="34" charset="0"/>
                <a:cs typeface="DejaVu Sans" charset="0"/>
              </a:defRPr>
            </a:lvl3pPr>
            <a:lvl4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Gill Sans MT" panose="020B0502020104020203" pitchFamily="34" charset="0"/>
                <a:cs typeface="DejaVu Sans" charset="0"/>
              </a:defRPr>
            </a:lvl4pPr>
            <a:lvl5pPr>
              <a:spcBef>
                <a:spcPts val="3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5pPr>
            <a:lvl6pPr marL="25146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6pPr>
            <a:lvl7pPr marL="29718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7pPr>
            <a:lvl8pPr marL="34290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8pPr>
            <a:lvl9pPr marL="38862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9pPr>
          </a:lstStyle>
          <a:p>
            <a:pPr eaLnBrk="1" hangingPunct="1">
              <a:spcBef>
                <a:spcPct val="0"/>
              </a:spcBef>
              <a:buClrTx/>
              <a:buFontTx/>
              <a:buNone/>
            </a:pPr>
            <a:r>
              <a:rPr lang="en-GB" altLang="en-US" sz="3200" dirty="0" smtClean="0">
                <a:solidFill>
                  <a:srgbClr val="464653"/>
                </a:solidFill>
                <a:latin typeface="Bookman Old Style" panose="02050604050505020204" pitchFamily="18" charset="0"/>
              </a:rPr>
              <a:t>Effects of the Trade-off Factor </a:t>
            </a:r>
            <a:r>
              <a:rPr lang="en-GB" altLang="en-US" sz="3200" dirty="0" smtClean="0">
                <a:solidFill>
                  <a:srgbClr val="464653"/>
                </a:solidFill>
                <a:latin typeface="Bookman Old Style" panose="02050604050505020204" pitchFamily="18" charset="0"/>
                <a:sym typeface="Symbol" panose="05050102010706020507" pitchFamily="18" charset="2"/>
              </a:rPr>
              <a:t></a:t>
            </a:r>
            <a:endParaRPr lang="en-GB" altLang="en-US" sz="3200" b="1" dirty="0">
              <a:solidFill>
                <a:srgbClr val="464653"/>
              </a:solidFill>
              <a:latin typeface="Bookman Old Style" panose="02050604050505020204" pitchFamily="18" charset="0"/>
            </a:endParaRPr>
          </a:p>
        </p:txBody>
      </p:sp>
      <p:pic>
        <p:nvPicPr>
          <p:cNvPr id="13" name="Picture 4">
            <a:extLst>
              <a:ext uri="{FF2B5EF4-FFF2-40B4-BE49-F238E27FC236}">
                <a16:creationId xmlns:a16="http://schemas.microsoft.com/office/drawing/2014/main" id="{E86CE5F8-9C80-4E8F-9DD0-54EEDEFA03E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78319" y="98425"/>
            <a:ext cx="922337" cy="927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Slide Number Placeholder 3">
            <a:extLst>
              <a:ext uri="{FF2B5EF4-FFF2-40B4-BE49-F238E27FC236}">
                <a16:creationId xmlns:a16="http://schemas.microsoft.com/office/drawing/2014/main" id="{D6FA57F1-7D32-4ECD-84CE-569DC6579C2E}"/>
              </a:ext>
            </a:extLst>
          </p:cNvPr>
          <p:cNvSpPr>
            <a:spLocks noGrp="1"/>
          </p:cNvSpPr>
          <p:nvPr>
            <p:ph type="sldNum" sz="quarter" idx="12"/>
          </p:nvPr>
        </p:nvSpPr>
        <p:spPr>
          <a:xfrm>
            <a:off x="8610600" y="6356350"/>
            <a:ext cx="2743200" cy="365125"/>
          </a:xfrm>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723900" algn="l"/>
                <a:tab pos="1447800" algn="l"/>
              </a:tabLst>
              <a:defRPr>
                <a:solidFill>
                  <a:schemeClr val="bg1"/>
                </a:solidFill>
                <a:latin typeface="Arial" panose="020B0604020202020204" pitchFamily="34" charset="0"/>
                <a:cs typeface="DejaVu Sans" charset="0"/>
              </a:defRPr>
            </a:lvl1pPr>
            <a:lvl2pPr>
              <a:tabLst>
                <a:tab pos="723900" algn="l"/>
                <a:tab pos="1447800" algn="l"/>
              </a:tabLst>
              <a:defRPr>
                <a:solidFill>
                  <a:schemeClr val="bg1"/>
                </a:solidFill>
                <a:latin typeface="Arial" panose="020B0604020202020204" pitchFamily="34" charset="0"/>
                <a:cs typeface="DejaVu Sans" charset="0"/>
              </a:defRPr>
            </a:lvl2pPr>
            <a:lvl3pPr>
              <a:tabLst>
                <a:tab pos="723900" algn="l"/>
                <a:tab pos="1447800" algn="l"/>
              </a:tabLst>
              <a:defRPr>
                <a:solidFill>
                  <a:schemeClr val="bg1"/>
                </a:solidFill>
                <a:latin typeface="Arial" panose="020B0604020202020204" pitchFamily="34" charset="0"/>
                <a:cs typeface="DejaVu Sans" charset="0"/>
              </a:defRPr>
            </a:lvl3pPr>
            <a:lvl4pPr>
              <a:tabLst>
                <a:tab pos="723900" algn="l"/>
                <a:tab pos="1447800" algn="l"/>
              </a:tabLst>
              <a:defRPr>
                <a:solidFill>
                  <a:schemeClr val="bg1"/>
                </a:solidFill>
                <a:latin typeface="Arial" panose="020B0604020202020204" pitchFamily="34" charset="0"/>
                <a:cs typeface="DejaVu Sans" charset="0"/>
              </a:defRPr>
            </a:lvl4pPr>
            <a:lvl5pPr>
              <a:tabLst>
                <a:tab pos="723900" algn="l"/>
                <a:tab pos="1447800" algn="l"/>
              </a:tabLst>
              <a:defRPr>
                <a:solidFill>
                  <a:schemeClr val="bg1"/>
                </a:solidFill>
                <a:latin typeface="Arial" panose="020B0604020202020204" pitchFamily="34" charset="0"/>
                <a:cs typeface="DejaVu Sans" charset="0"/>
              </a:defRPr>
            </a:lvl5pPr>
            <a:lvl6pPr marL="25146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6pPr>
            <a:lvl7pPr marL="29718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7pPr>
            <a:lvl8pPr marL="34290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8pPr>
            <a:lvl9pPr marL="38862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9pPr>
          </a:lstStyle>
          <a:p>
            <a:fld id="{93168370-D4B1-4095-80D6-4F38897A27DB}" type="slidenum">
              <a:rPr lang="en-GB" altLang="en-US" smtClean="0">
                <a:solidFill>
                  <a:srgbClr val="000000"/>
                </a:solidFill>
                <a:latin typeface="Gill Sans MT" panose="020B0502020104020203" pitchFamily="34" charset="0"/>
                <a:cs typeface="Arial" panose="020B0604020202020204" pitchFamily="34" charset="0"/>
              </a:rPr>
              <a:pPr/>
              <a:t>30</a:t>
            </a:fld>
            <a:endParaRPr lang="en-GB" altLang="en-US">
              <a:solidFill>
                <a:srgbClr val="000000"/>
              </a:solidFill>
              <a:latin typeface="Gill Sans MT" panose="020B0502020104020203" pitchFamily="34" charset="0"/>
              <a:cs typeface="Arial" panose="020B0604020202020204" pitchFamily="34" charset="0"/>
            </a:endParaRPr>
          </a:p>
        </p:txBody>
      </p:sp>
    </p:spTree>
    <p:extLst>
      <p:ext uri="{BB962C8B-B14F-4D97-AF65-F5344CB8AC3E}">
        <p14:creationId xmlns:p14="http://schemas.microsoft.com/office/powerpoint/2010/main" val="37208484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a:extLst>
              <a:ext uri="{FF2B5EF4-FFF2-40B4-BE49-F238E27FC236}">
                <a16:creationId xmlns:a16="http://schemas.microsoft.com/office/drawing/2014/main" id="{EECD64B9-7624-2643-B53C-3C1EEE3A0BA7}"/>
              </a:ext>
            </a:extLst>
          </p:cNvPr>
          <p:cNvSpPr txBox="1">
            <a:spLocks/>
          </p:cNvSpPr>
          <p:nvPr/>
        </p:nvSpPr>
        <p:spPr>
          <a:xfrm>
            <a:off x="606355" y="1340768"/>
            <a:ext cx="10979290" cy="3898380"/>
          </a:xfrm>
          <a:prstGeom prst="rect">
            <a:avLst/>
          </a:prstGeom>
        </p:spPr>
        <p:txBody>
          <a:bodyPr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Wingdings" pitchFamily="2" charset="2"/>
              <a:buChar char="q"/>
            </a:pPr>
            <a:r>
              <a:rPr lang="en-GB" sz="1800" dirty="0">
                <a:latin typeface="Helvetica Neue" panose="02000503000000020004" pitchFamily="2" charset="0"/>
                <a:ea typeface="Helvetica Neue" panose="02000503000000020004" pitchFamily="2" charset="0"/>
                <a:cs typeface="Helvetica Neue" panose="02000503000000020004" pitchFamily="2" charset="0"/>
              </a:rPr>
              <a:t>This work proposes a novel beam training algorithm using </a:t>
            </a:r>
            <a:r>
              <a:rPr lang="en-GB" sz="1800" b="1" dirty="0">
                <a:latin typeface="Helvetica Neue" panose="02000503000000020004" pitchFamily="2" charset="0"/>
                <a:ea typeface="Helvetica Neue" panose="02000503000000020004" pitchFamily="2" charset="0"/>
                <a:cs typeface="Helvetica Neue" panose="02000503000000020004" pitchFamily="2" charset="0"/>
              </a:rPr>
              <a:t>DRL</a:t>
            </a:r>
            <a:r>
              <a:rPr lang="en-GB" sz="1800" dirty="0">
                <a:latin typeface="Helvetica Neue" panose="02000503000000020004" pitchFamily="2" charset="0"/>
                <a:ea typeface="Helvetica Neue" panose="02000503000000020004" pitchFamily="2" charset="0"/>
                <a:cs typeface="Helvetica Neue" panose="02000503000000020004" pitchFamily="2" charset="0"/>
              </a:rPr>
              <a:t> for mobile </a:t>
            </a:r>
            <a:r>
              <a:rPr lang="en-GB" sz="1800" dirty="0" err="1">
                <a:latin typeface="Helvetica Neue" panose="02000503000000020004" pitchFamily="2" charset="0"/>
                <a:ea typeface="Helvetica Neue" panose="02000503000000020004" pitchFamily="2" charset="0"/>
                <a:cs typeface="Helvetica Neue" panose="02000503000000020004" pitchFamily="2" charset="0"/>
              </a:rPr>
              <a:t>mmWave</a:t>
            </a:r>
            <a:r>
              <a:rPr lang="en-GB" sz="1800" dirty="0">
                <a:latin typeface="Helvetica Neue" panose="02000503000000020004" pitchFamily="2" charset="0"/>
                <a:ea typeface="Helvetica Neue" panose="02000503000000020004" pitchFamily="2" charset="0"/>
                <a:cs typeface="Helvetica Neue" panose="02000503000000020004" pitchFamily="2" charset="0"/>
              </a:rPr>
              <a:t> channels. </a:t>
            </a:r>
          </a:p>
          <a:p>
            <a:pPr marL="342900" indent="-342900">
              <a:buFont typeface="Wingdings" pitchFamily="2" charset="2"/>
              <a:buChar char="q"/>
            </a:pPr>
            <a:r>
              <a:rPr lang="en-GB" sz="1800" dirty="0">
                <a:latin typeface="Helvetica Neue" panose="02000503000000020004" pitchFamily="2" charset="0"/>
                <a:ea typeface="Helvetica Neue" panose="02000503000000020004" pitchFamily="2" charset="0"/>
                <a:cs typeface="Helvetica Neue" panose="02000503000000020004" pitchFamily="2" charset="0"/>
              </a:rPr>
              <a:t>The proposed algorithm can learn from the historical beam measurements and intelligently </a:t>
            </a:r>
            <a:r>
              <a:rPr lang="en-GB" sz="1800" b="1" dirty="0">
                <a:latin typeface="Helvetica Neue" panose="02000503000000020004" pitchFamily="2" charset="0"/>
                <a:ea typeface="Helvetica Neue" panose="02000503000000020004" pitchFamily="2" charset="0"/>
                <a:cs typeface="Helvetica Neue" panose="02000503000000020004" pitchFamily="2" charset="0"/>
              </a:rPr>
              <a:t>switch</a:t>
            </a:r>
            <a:r>
              <a:rPr lang="en-GB" sz="1800" dirty="0">
                <a:latin typeface="Helvetica Neue" panose="02000503000000020004" pitchFamily="2" charset="0"/>
                <a:ea typeface="Helvetica Neue" panose="02000503000000020004" pitchFamily="2" charset="0"/>
                <a:cs typeface="Helvetica Neue" panose="02000503000000020004" pitchFamily="2" charset="0"/>
              </a:rPr>
              <a:t> between different beam training methods based on channel conditions. </a:t>
            </a:r>
          </a:p>
          <a:p>
            <a:pPr marL="342900" indent="-342900">
              <a:buFont typeface="Wingdings" pitchFamily="2" charset="2"/>
              <a:buChar char="q"/>
            </a:pPr>
            <a:r>
              <a:rPr lang="en-GB" sz="1800" dirty="0">
                <a:latin typeface="Helvetica Neue" panose="02000503000000020004" pitchFamily="2" charset="0"/>
                <a:ea typeface="Helvetica Neue" panose="02000503000000020004" pitchFamily="2" charset="0"/>
                <a:cs typeface="Helvetica Neue" panose="02000503000000020004" pitchFamily="2" charset="0"/>
              </a:rPr>
              <a:t>Simulation results show that DRL can approach the performance for exhaustive beam search while saving at least </a:t>
            </a:r>
            <a:r>
              <a:rPr lang="en-GB" sz="1800" b="1" dirty="0">
                <a:latin typeface="Helvetica Neue" panose="02000503000000020004" pitchFamily="2" charset="0"/>
                <a:ea typeface="Helvetica Neue" panose="02000503000000020004" pitchFamily="2" charset="0"/>
                <a:cs typeface="Helvetica Neue" panose="02000503000000020004" pitchFamily="2" charset="0"/>
              </a:rPr>
              <a:t>92.2% </a:t>
            </a:r>
            <a:r>
              <a:rPr lang="en-GB" sz="1800" dirty="0">
                <a:latin typeface="Helvetica Neue" panose="02000503000000020004" pitchFamily="2" charset="0"/>
                <a:ea typeface="Helvetica Neue" panose="02000503000000020004" pitchFamily="2" charset="0"/>
                <a:cs typeface="Helvetica Neue" panose="02000503000000020004" pitchFamily="2" charset="0"/>
              </a:rPr>
              <a:t>on the required beam training overhead. </a:t>
            </a:r>
          </a:p>
          <a:p>
            <a:pPr marL="342900" indent="-342900">
              <a:buFont typeface="Wingdings" pitchFamily="2" charset="2"/>
              <a:buChar char="q"/>
            </a:pPr>
            <a:r>
              <a:rPr lang="en-GB" sz="1800" dirty="0">
                <a:latin typeface="Helvetica Neue" panose="02000503000000020004" pitchFamily="2" charset="0"/>
                <a:ea typeface="Helvetica Neue" panose="02000503000000020004" pitchFamily="2" charset="0"/>
                <a:cs typeface="Helvetica Neue" panose="02000503000000020004" pitchFamily="2" charset="0"/>
              </a:rPr>
              <a:t>A flexible </a:t>
            </a:r>
            <a:r>
              <a:rPr lang="en-GB" sz="1800" b="1" dirty="0">
                <a:latin typeface="Helvetica Neue" panose="02000503000000020004" pitchFamily="2" charset="0"/>
                <a:ea typeface="Helvetica Neue" panose="02000503000000020004" pitchFamily="2" charset="0"/>
                <a:cs typeface="Helvetica Neue" panose="02000503000000020004" pitchFamily="2" charset="0"/>
              </a:rPr>
              <a:t>reward</a:t>
            </a:r>
            <a:r>
              <a:rPr lang="en-GB" sz="1800" dirty="0">
                <a:latin typeface="Helvetica Neue" panose="02000503000000020004" pitchFamily="2" charset="0"/>
                <a:ea typeface="Helvetica Neue" panose="02000503000000020004" pitchFamily="2" charset="0"/>
                <a:cs typeface="Helvetica Neue" panose="02000503000000020004" pitchFamily="2" charset="0"/>
              </a:rPr>
              <a:t> function is proposed, which can be tuned to meet different data rate requirements. </a:t>
            </a:r>
          </a:p>
          <a:p>
            <a:pPr marL="342900" indent="-342900">
              <a:buFont typeface="Wingdings" pitchFamily="2" charset="2"/>
              <a:buChar char="q"/>
            </a:pPr>
            <a:r>
              <a:rPr lang="en-GB" sz="1800" dirty="0" smtClean="0">
                <a:latin typeface="Helvetica Neue" panose="02000503000000020004" pitchFamily="2" charset="0"/>
                <a:ea typeface="Helvetica Neue" panose="02000503000000020004" pitchFamily="2" charset="0"/>
                <a:cs typeface="Helvetica Neue" panose="02000503000000020004" pitchFamily="2" charset="0"/>
              </a:rPr>
              <a:t>For </a:t>
            </a:r>
            <a:r>
              <a:rPr lang="en-GB" sz="1800" dirty="0">
                <a:latin typeface="Helvetica Neue" panose="02000503000000020004" pitchFamily="2" charset="0"/>
                <a:ea typeface="Helvetica Neue" panose="02000503000000020004" pitchFamily="2" charset="0"/>
                <a:cs typeface="Helvetica Neue" panose="02000503000000020004" pitchFamily="2" charset="0"/>
              </a:rPr>
              <a:t>future work, it is worthwhile to test the current DRL model using different channel datasets, such as </a:t>
            </a:r>
            <a:r>
              <a:rPr lang="en-GB" sz="1800" dirty="0" smtClean="0">
                <a:latin typeface="Helvetica Neue" panose="02000503000000020004" pitchFamily="2" charset="0"/>
                <a:ea typeface="Helvetica Neue" panose="02000503000000020004" pitchFamily="2" charset="0"/>
                <a:cs typeface="Helvetica Neue" panose="02000503000000020004" pitchFamily="2" charset="0"/>
              </a:rPr>
              <a:t>with </a:t>
            </a:r>
            <a:r>
              <a:rPr lang="en-GB" sz="1800" dirty="0">
                <a:latin typeface="Helvetica Neue" panose="02000503000000020004" pitchFamily="2" charset="0"/>
                <a:ea typeface="Helvetica Neue" panose="02000503000000020004" pitchFamily="2" charset="0"/>
                <a:cs typeface="Helvetica Neue" panose="02000503000000020004" pitchFamily="2" charset="0"/>
              </a:rPr>
              <a:t>MATLAB ray-tracing simulation data. </a:t>
            </a:r>
          </a:p>
        </p:txBody>
      </p:sp>
      <p:sp>
        <p:nvSpPr>
          <p:cNvPr id="5" name="Text Box 2">
            <a:extLst>
              <a:ext uri="{FF2B5EF4-FFF2-40B4-BE49-F238E27FC236}">
                <a16:creationId xmlns:a16="http://schemas.microsoft.com/office/drawing/2014/main" id="{B49A9692-FBED-46EC-AE2D-502336F77437}"/>
              </a:ext>
            </a:extLst>
          </p:cNvPr>
          <p:cNvSpPr txBox="1">
            <a:spLocks noChangeArrowheads="1"/>
          </p:cNvSpPr>
          <p:nvPr/>
        </p:nvSpPr>
        <p:spPr bwMode="auto">
          <a:xfrm>
            <a:off x="885687" y="268301"/>
            <a:ext cx="82296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Gill Sans MT" panose="020B0502020104020203" pitchFamily="34" charset="0"/>
                <a:cs typeface="DejaVu Sans" charset="0"/>
              </a:defRPr>
            </a:lvl1pPr>
            <a:lvl2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464653"/>
                </a:solidFill>
                <a:latin typeface="Gill Sans MT" panose="020B0502020104020203" pitchFamily="34" charset="0"/>
                <a:cs typeface="DejaVu Sans" charset="0"/>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ill Sans MT" panose="020B0502020104020203" pitchFamily="34" charset="0"/>
                <a:cs typeface="DejaVu Sans" charset="0"/>
              </a:defRPr>
            </a:lvl3pPr>
            <a:lvl4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Gill Sans MT" panose="020B0502020104020203" pitchFamily="34" charset="0"/>
                <a:cs typeface="DejaVu Sans" charset="0"/>
              </a:defRPr>
            </a:lvl4pPr>
            <a:lvl5pPr>
              <a:spcBef>
                <a:spcPts val="3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5pPr>
            <a:lvl6pPr marL="25146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6pPr>
            <a:lvl7pPr marL="29718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7pPr>
            <a:lvl8pPr marL="34290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8pPr>
            <a:lvl9pPr marL="38862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9pPr>
          </a:lstStyle>
          <a:p>
            <a:pPr eaLnBrk="1" hangingPunct="1">
              <a:spcBef>
                <a:spcPct val="0"/>
              </a:spcBef>
              <a:buClrTx/>
              <a:buFontTx/>
              <a:buNone/>
            </a:pPr>
            <a:r>
              <a:rPr lang="en-GB" altLang="en-US" sz="3200" dirty="0" smtClean="0">
                <a:solidFill>
                  <a:srgbClr val="464653"/>
                </a:solidFill>
                <a:latin typeface="Bookman Old Style" panose="02050604050505020204" pitchFamily="18" charset="0"/>
              </a:rPr>
              <a:t>Beam Training: Conclusions</a:t>
            </a:r>
            <a:endParaRPr lang="en-GB" altLang="en-US" sz="3200" b="1" dirty="0">
              <a:solidFill>
                <a:srgbClr val="464653"/>
              </a:solidFill>
              <a:latin typeface="Bookman Old Style" panose="02050604050505020204" pitchFamily="18" charset="0"/>
            </a:endParaRPr>
          </a:p>
        </p:txBody>
      </p:sp>
      <p:pic>
        <p:nvPicPr>
          <p:cNvPr id="6" name="Picture 4">
            <a:extLst>
              <a:ext uri="{FF2B5EF4-FFF2-40B4-BE49-F238E27FC236}">
                <a16:creationId xmlns:a16="http://schemas.microsoft.com/office/drawing/2014/main" id="{E86CE5F8-9C80-4E8F-9DD0-54EEDEFA03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8319" y="98425"/>
            <a:ext cx="922337" cy="927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Slide Number Placeholder 3">
            <a:extLst>
              <a:ext uri="{FF2B5EF4-FFF2-40B4-BE49-F238E27FC236}">
                <a16:creationId xmlns:a16="http://schemas.microsoft.com/office/drawing/2014/main" id="{D6FA57F1-7D32-4ECD-84CE-569DC6579C2E}"/>
              </a:ext>
            </a:extLst>
          </p:cNvPr>
          <p:cNvSpPr>
            <a:spLocks noGrp="1"/>
          </p:cNvSpPr>
          <p:nvPr>
            <p:ph type="sldNum" sz="quarter" idx="12"/>
          </p:nvPr>
        </p:nvSpPr>
        <p:spPr>
          <a:xfrm>
            <a:off x="8610600" y="6356350"/>
            <a:ext cx="2743200" cy="365125"/>
          </a:xfrm>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723900" algn="l"/>
                <a:tab pos="1447800" algn="l"/>
              </a:tabLst>
              <a:defRPr>
                <a:solidFill>
                  <a:schemeClr val="bg1"/>
                </a:solidFill>
                <a:latin typeface="Arial" panose="020B0604020202020204" pitchFamily="34" charset="0"/>
                <a:cs typeface="DejaVu Sans" charset="0"/>
              </a:defRPr>
            </a:lvl1pPr>
            <a:lvl2pPr>
              <a:tabLst>
                <a:tab pos="723900" algn="l"/>
                <a:tab pos="1447800" algn="l"/>
              </a:tabLst>
              <a:defRPr>
                <a:solidFill>
                  <a:schemeClr val="bg1"/>
                </a:solidFill>
                <a:latin typeface="Arial" panose="020B0604020202020204" pitchFamily="34" charset="0"/>
                <a:cs typeface="DejaVu Sans" charset="0"/>
              </a:defRPr>
            </a:lvl2pPr>
            <a:lvl3pPr>
              <a:tabLst>
                <a:tab pos="723900" algn="l"/>
                <a:tab pos="1447800" algn="l"/>
              </a:tabLst>
              <a:defRPr>
                <a:solidFill>
                  <a:schemeClr val="bg1"/>
                </a:solidFill>
                <a:latin typeface="Arial" panose="020B0604020202020204" pitchFamily="34" charset="0"/>
                <a:cs typeface="DejaVu Sans" charset="0"/>
              </a:defRPr>
            </a:lvl3pPr>
            <a:lvl4pPr>
              <a:tabLst>
                <a:tab pos="723900" algn="l"/>
                <a:tab pos="1447800" algn="l"/>
              </a:tabLst>
              <a:defRPr>
                <a:solidFill>
                  <a:schemeClr val="bg1"/>
                </a:solidFill>
                <a:latin typeface="Arial" panose="020B0604020202020204" pitchFamily="34" charset="0"/>
                <a:cs typeface="DejaVu Sans" charset="0"/>
              </a:defRPr>
            </a:lvl4pPr>
            <a:lvl5pPr>
              <a:tabLst>
                <a:tab pos="723900" algn="l"/>
                <a:tab pos="1447800" algn="l"/>
              </a:tabLst>
              <a:defRPr>
                <a:solidFill>
                  <a:schemeClr val="bg1"/>
                </a:solidFill>
                <a:latin typeface="Arial" panose="020B0604020202020204" pitchFamily="34" charset="0"/>
                <a:cs typeface="DejaVu Sans" charset="0"/>
              </a:defRPr>
            </a:lvl5pPr>
            <a:lvl6pPr marL="25146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6pPr>
            <a:lvl7pPr marL="29718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7pPr>
            <a:lvl8pPr marL="34290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8pPr>
            <a:lvl9pPr marL="38862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9pPr>
          </a:lstStyle>
          <a:p>
            <a:fld id="{93168370-D4B1-4095-80D6-4F38897A27DB}" type="slidenum">
              <a:rPr lang="en-GB" altLang="en-US" smtClean="0">
                <a:solidFill>
                  <a:srgbClr val="000000"/>
                </a:solidFill>
                <a:latin typeface="Gill Sans MT" panose="020B0502020104020203" pitchFamily="34" charset="0"/>
                <a:cs typeface="Arial" panose="020B0604020202020204" pitchFamily="34" charset="0"/>
              </a:rPr>
              <a:pPr/>
              <a:t>31</a:t>
            </a:fld>
            <a:endParaRPr lang="en-GB" altLang="en-US">
              <a:solidFill>
                <a:srgbClr val="000000"/>
              </a:solidFill>
              <a:latin typeface="Gill Sans MT" panose="020B0502020104020203" pitchFamily="34" charset="0"/>
              <a:cs typeface="Arial" panose="020B0604020202020204" pitchFamily="34" charset="0"/>
            </a:endParaRPr>
          </a:p>
        </p:txBody>
      </p:sp>
    </p:spTree>
    <p:extLst>
      <p:ext uri="{BB962C8B-B14F-4D97-AF65-F5344CB8AC3E}">
        <p14:creationId xmlns:p14="http://schemas.microsoft.com/office/powerpoint/2010/main" val="13672339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a:extLst>
              <a:ext uri="{FF2B5EF4-FFF2-40B4-BE49-F238E27FC236}">
                <a16:creationId xmlns:a16="http://schemas.microsoft.com/office/drawing/2014/main" id="{D6FA57F1-7D32-4ECD-84CE-569DC6579C2E}"/>
              </a:ext>
            </a:extLst>
          </p:cNvPr>
          <p:cNvSpPr>
            <a:spLocks noGrp="1"/>
          </p:cNvSpPr>
          <p:nvPr>
            <p:ph type="sldNum" sz="quarter" idx="12"/>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723900" algn="l"/>
                <a:tab pos="1447800" algn="l"/>
              </a:tabLst>
              <a:defRPr>
                <a:solidFill>
                  <a:schemeClr val="bg1"/>
                </a:solidFill>
                <a:latin typeface="Arial" panose="020B0604020202020204" pitchFamily="34" charset="0"/>
                <a:cs typeface="DejaVu Sans" charset="0"/>
              </a:defRPr>
            </a:lvl1pPr>
            <a:lvl2pPr>
              <a:tabLst>
                <a:tab pos="723900" algn="l"/>
                <a:tab pos="1447800" algn="l"/>
              </a:tabLst>
              <a:defRPr>
                <a:solidFill>
                  <a:schemeClr val="bg1"/>
                </a:solidFill>
                <a:latin typeface="Arial" panose="020B0604020202020204" pitchFamily="34" charset="0"/>
                <a:cs typeface="DejaVu Sans" charset="0"/>
              </a:defRPr>
            </a:lvl2pPr>
            <a:lvl3pPr>
              <a:tabLst>
                <a:tab pos="723900" algn="l"/>
                <a:tab pos="1447800" algn="l"/>
              </a:tabLst>
              <a:defRPr>
                <a:solidFill>
                  <a:schemeClr val="bg1"/>
                </a:solidFill>
                <a:latin typeface="Arial" panose="020B0604020202020204" pitchFamily="34" charset="0"/>
                <a:cs typeface="DejaVu Sans" charset="0"/>
              </a:defRPr>
            </a:lvl3pPr>
            <a:lvl4pPr>
              <a:tabLst>
                <a:tab pos="723900" algn="l"/>
                <a:tab pos="1447800" algn="l"/>
              </a:tabLst>
              <a:defRPr>
                <a:solidFill>
                  <a:schemeClr val="bg1"/>
                </a:solidFill>
                <a:latin typeface="Arial" panose="020B0604020202020204" pitchFamily="34" charset="0"/>
                <a:cs typeface="DejaVu Sans" charset="0"/>
              </a:defRPr>
            </a:lvl4pPr>
            <a:lvl5pPr>
              <a:tabLst>
                <a:tab pos="723900" algn="l"/>
                <a:tab pos="1447800" algn="l"/>
              </a:tabLst>
              <a:defRPr>
                <a:solidFill>
                  <a:schemeClr val="bg1"/>
                </a:solidFill>
                <a:latin typeface="Arial" panose="020B0604020202020204" pitchFamily="34" charset="0"/>
                <a:cs typeface="DejaVu Sans" charset="0"/>
              </a:defRPr>
            </a:lvl5pPr>
            <a:lvl6pPr marL="25146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6pPr>
            <a:lvl7pPr marL="29718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7pPr>
            <a:lvl8pPr marL="34290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8pPr>
            <a:lvl9pPr marL="38862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9pPr>
          </a:lstStyle>
          <a:p>
            <a:fld id="{93168370-D4B1-4095-80D6-4F38897A27DB}" type="slidenum">
              <a:rPr lang="en-GB" altLang="en-US" smtClean="0">
                <a:solidFill>
                  <a:srgbClr val="000000"/>
                </a:solidFill>
                <a:latin typeface="Gill Sans MT" panose="020B0502020104020203" pitchFamily="34" charset="0"/>
                <a:cs typeface="Arial" panose="020B0604020202020204" pitchFamily="34" charset="0"/>
              </a:rPr>
              <a:pPr/>
              <a:t>32</a:t>
            </a:fld>
            <a:endParaRPr lang="en-GB" altLang="en-US">
              <a:solidFill>
                <a:srgbClr val="000000"/>
              </a:solidFill>
              <a:latin typeface="Gill Sans MT" panose="020B0502020104020203" pitchFamily="34" charset="0"/>
              <a:cs typeface="Arial" panose="020B0604020202020204" pitchFamily="34" charset="0"/>
            </a:endParaRPr>
          </a:p>
        </p:txBody>
      </p:sp>
      <p:sp>
        <p:nvSpPr>
          <p:cNvPr id="6147" name="Text Box 1">
            <a:extLst>
              <a:ext uri="{FF2B5EF4-FFF2-40B4-BE49-F238E27FC236}">
                <a16:creationId xmlns:a16="http://schemas.microsoft.com/office/drawing/2014/main" id="{D64A7C9B-FBE9-4355-8B04-4D9DD31972E5}"/>
              </a:ext>
            </a:extLst>
          </p:cNvPr>
          <p:cNvSpPr txBox="1">
            <a:spLocks noChangeArrowheads="1"/>
          </p:cNvSpPr>
          <p:nvPr/>
        </p:nvSpPr>
        <p:spPr bwMode="auto">
          <a:xfrm>
            <a:off x="263352" y="1196753"/>
            <a:ext cx="11377263" cy="30963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68288" indent="-268288">
              <a:spcBef>
                <a:spcPts val="6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600">
                <a:solidFill>
                  <a:srgbClr val="000000"/>
                </a:solidFill>
                <a:latin typeface="Gill Sans MT" panose="020B0502020104020203" pitchFamily="34" charset="0"/>
                <a:cs typeface="DejaVu Sans" charset="0"/>
              </a:defRPr>
            </a:lvl1pPr>
            <a:lvl2pPr>
              <a:spcBef>
                <a:spcPts val="5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300">
                <a:solidFill>
                  <a:srgbClr val="464653"/>
                </a:solidFill>
                <a:latin typeface="Gill Sans MT" panose="020B0502020104020203" pitchFamily="34" charset="0"/>
                <a:cs typeface="DejaVu Sans" charset="0"/>
              </a:defRPr>
            </a:lvl2pPr>
            <a:lvl3pPr>
              <a:spcBef>
                <a:spcPts val="5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000000"/>
                </a:solidFill>
                <a:latin typeface="Gill Sans MT" panose="020B0502020104020203" pitchFamily="34" charset="0"/>
                <a:cs typeface="DejaVu Sans" charset="0"/>
              </a:defRPr>
            </a:lvl3pPr>
            <a:lvl4pPr>
              <a:spcBef>
                <a:spcPts val="4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rgbClr val="000000"/>
                </a:solidFill>
                <a:latin typeface="Gill Sans MT" panose="020B0502020104020203" pitchFamily="34" charset="0"/>
                <a:cs typeface="DejaVu Sans" charset="0"/>
              </a:defRPr>
            </a:lvl4pPr>
            <a:lvl5pPr>
              <a:spcBef>
                <a:spcPts val="3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000000"/>
                </a:solidFill>
                <a:latin typeface="Gill Sans MT" panose="020B0502020104020203" pitchFamily="34" charset="0"/>
                <a:cs typeface="DejaVu Sans" charset="0"/>
              </a:defRPr>
            </a:lvl5pPr>
            <a:lvl6pPr marL="2514600" indent="-228600" defTabSz="449263" eaLnBrk="0" fontAlgn="base" hangingPunct="0">
              <a:spcBef>
                <a:spcPts val="30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000000"/>
                </a:solidFill>
                <a:latin typeface="Gill Sans MT" panose="020B0502020104020203" pitchFamily="34" charset="0"/>
                <a:cs typeface="DejaVu Sans" charset="0"/>
              </a:defRPr>
            </a:lvl6pPr>
            <a:lvl7pPr marL="2971800" indent="-228600" defTabSz="449263" eaLnBrk="0" fontAlgn="base" hangingPunct="0">
              <a:spcBef>
                <a:spcPts val="30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000000"/>
                </a:solidFill>
                <a:latin typeface="Gill Sans MT" panose="020B0502020104020203" pitchFamily="34" charset="0"/>
                <a:cs typeface="DejaVu Sans" charset="0"/>
              </a:defRPr>
            </a:lvl7pPr>
            <a:lvl8pPr marL="3429000" indent="-228600" defTabSz="449263" eaLnBrk="0" fontAlgn="base" hangingPunct="0">
              <a:spcBef>
                <a:spcPts val="30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000000"/>
                </a:solidFill>
                <a:latin typeface="Gill Sans MT" panose="020B0502020104020203" pitchFamily="34" charset="0"/>
                <a:cs typeface="DejaVu Sans" charset="0"/>
              </a:defRPr>
            </a:lvl8pPr>
            <a:lvl9pPr marL="3886200" indent="-228600" defTabSz="449263" eaLnBrk="0" fontAlgn="base" hangingPunct="0">
              <a:spcBef>
                <a:spcPts val="30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000000"/>
                </a:solidFill>
                <a:latin typeface="Gill Sans MT" panose="020B0502020104020203" pitchFamily="34" charset="0"/>
                <a:cs typeface="DejaVu Sans" charset="0"/>
              </a:defRPr>
            </a:lvl9pPr>
          </a:lstStyle>
          <a:p>
            <a:pPr lvl="1" eaLnBrk="1" hangingPunct="1">
              <a:spcBef>
                <a:spcPct val="0"/>
              </a:spcBef>
              <a:buClr>
                <a:srgbClr val="727CA3"/>
              </a:buClr>
              <a:buSzPct val="76000"/>
              <a:buFont typeface="Wingdings 3" panose="05040102010807070707" pitchFamily="18" charset="2"/>
              <a:buChar char=""/>
            </a:pPr>
            <a:r>
              <a:rPr lang="en-GB" altLang="en-US" sz="2400" dirty="0" smtClean="0">
                <a:latin typeface="Arial" panose="020B0604020202020204" pitchFamily="34" charset="0"/>
              </a:rPr>
              <a:t>In June 2022 issue of </a:t>
            </a:r>
            <a:r>
              <a:rPr lang="en-GB" altLang="en-US" sz="2400" b="1" dirty="0" smtClean="0">
                <a:solidFill>
                  <a:schemeClr val="accent6">
                    <a:lumMod val="75000"/>
                  </a:schemeClr>
                </a:solidFill>
                <a:latin typeface="Arial" panose="020B0604020202020204" pitchFamily="34" charset="0"/>
              </a:rPr>
              <a:t>IEEE Trans Green </a:t>
            </a:r>
            <a:r>
              <a:rPr lang="en-GB" altLang="en-US" sz="2400" b="1" dirty="0" err="1" smtClean="0">
                <a:solidFill>
                  <a:schemeClr val="accent6">
                    <a:lumMod val="75000"/>
                  </a:schemeClr>
                </a:solidFill>
                <a:latin typeface="Arial" panose="020B0604020202020204" pitchFamily="34" charset="0"/>
              </a:rPr>
              <a:t>Comms</a:t>
            </a:r>
            <a:r>
              <a:rPr lang="en-GB" altLang="en-US" sz="2400" b="1" dirty="0" smtClean="0">
                <a:solidFill>
                  <a:schemeClr val="accent6">
                    <a:lumMod val="75000"/>
                  </a:schemeClr>
                </a:solidFill>
                <a:latin typeface="Arial" panose="020B0604020202020204" pitchFamily="34" charset="0"/>
              </a:rPr>
              <a:t> &amp; Networking</a:t>
            </a:r>
            <a:r>
              <a:rPr lang="en-GB" altLang="en-US" sz="2400" dirty="0" smtClean="0">
                <a:latin typeface="Arial" panose="020B0604020202020204" pitchFamily="34" charset="0"/>
              </a:rPr>
              <a:t>, published an editorial on current status and </a:t>
            </a:r>
            <a:r>
              <a:rPr lang="en-GB" altLang="en-US" sz="2400" b="1" dirty="0" smtClean="0">
                <a:latin typeface="Arial" panose="020B0604020202020204" pitchFamily="34" charset="0"/>
              </a:rPr>
              <a:t>future research topics:</a:t>
            </a:r>
          </a:p>
          <a:p>
            <a:pPr lvl="1" eaLnBrk="1" hangingPunct="1">
              <a:spcBef>
                <a:spcPct val="0"/>
              </a:spcBef>
              <a:buClr>
                <a:srgbClr val="727CA3"/>
              </a:buClr>
              <a:buSzPct val="76000"/>
              <a:buFont typeface="Wingdings 3" panose="05040102010807070707" pitchFamily="18" charset="2"/>
              <a:buChar char=""/>
            </a:pPr>
            <a:endParaRPr lang="en-GB" altLang="en-US" sz="2400" b="1" dirty="0">
              <a:latin typeface="Arial" panose="020B0604020202020204" pitchFamily="34" charset="0"/>
            </a:endParaRPr>
          </a:p>
          <a:p>
            <a:pPr lvl="1" eaLnBrk="1" hangingPunct="1">
              <a:spcBef>
                <a:spcPct val="0"/>
              </a:spcBef>
              <a:buClr>
                <a:srgbClr val="727CA3"/>
              </a:buClr>
              <a:buSzPct val="76000"/>
              <a:buFont typeface="Wingdings 3" panose="05040102010807070707" pitchFamily="18" charset="2"/>
              <a:buChar char=""/>
            </a:pPr>
            <a:r>
              <a:rPr lang="en-GB" altLang="en-US" sz="2400" b="1" dirty="0" smtClean="0">
                <a:latin typeface="Arial" panose="020B0604020202020204" pitchFamily="34" charset="0"/>
              </a:rPr>
              <a:t>Energy Efficiency for New Services:</a:t>
            </a:r>
            <a:r>
              <a:rPr lang="en-GB" altLang="en-US" sz="2400" dirty="0" smtClean="0">
                <a:latin typeface="Arial" panose="020B0604020202020204" pitchFamily="34" charset="0"/>
              </a:rPr>
              <a:t> </a:t>
            </a:r>
            <a:r>
              <a:rPr lang="en-GB" altLang="en-US" sz="2400" dirty="0" smtClean="0">
                <a:solidFill>
                  <a:schemeClr val="tx1"/>
                </a:solidFill>
                <a:latin typeface="Arial" panose="020B0604020202020204" pitchFamily="34" charset="0"/>
              </a:rPr>
              <a:t>Virtual Reality and </a:t>
            </a:r>
            <a:r>
              <a:rPr lang="en-GB" altLang="en-US" sz="2400" dirty="0" err="1" smtClean="0">
                <a:solidFill>
                  <a:schemeClr val="tx1"/>
                </a:solidFill>
                <a:latin typeface="Arial" panose="020B0604020202020204" pitchFamily="34" charset="0"/>
              </a:rPr>
              <a:t>Metaverse</a:t>
            </a:r>
            <a:r>
              <a:rPr lang="en-GB" altLang="en-US" sz="2400" dirty="0" smtClean="0">
                <a:solidFill>
                  <a:schemeClr val="tx1"/>
                </a:solidFill>
                <a:latin typeface="Arial" panose="020B0604020202020204" pitchFamily="34" charset="0"/>
              </a:rPr>
              <a:t> apps are likely to be energy intensive – need to design energy efficient alternatives</a:t>
            </a:r>
          </a:p>
          <a:p>
            <a:pPr lvl="1" eaLnBrk="1" hangingPunct="1">
              <a:spcBef>
                <a:spcPct val="0"/>
              </a:spcBef>
              <a:buClr>
                <a:srgbClr val="727CA3"/>
              </a:buClr>
              <a:buSzPct val="76000"/>
              <a:buFont typeface="Wingdings 3" panose="05040102010807070707" pitchFamily="18" charset="2"/>
              <a:buChar char=""/>
            </a:pPr>
            <a:endParaRPr lang="en-GB" altLang="en-US" sz="2400" dirty="0" smtClean="0">
              <a:solidFill>
                <a:schemeClr val="tx1"/>
              </a:solidFill>
              <a:latin typeface="Arial" panose="020B0604020202020204" pitchFamily="34" charset="0"/>
            </a:endParaRPr>
          </a:p>
          <a:p>
            <a:pPr lvl="1" eaLnBrk="1" hangingPunct="1">
              <a:spcBef>
                <a:spcPct val="0"/>
              </a:spcBef>
              <a:buClr>
                <a:srgbClr val="727CA3"/>
              </a:buClr>
              <a:buSzPct val="76000"/>
              <a:buFont typeface="Wingdings 3" panose="05040102010807070707" pitchFamily="18" charset="2"/>
              <a:buChar char=""/>
            </a:pPr>
            <a:r>
              <a:rPr lang="en-GB" altLang="en-US" sz="2400" b="1" dirty="0">
                <a:latin typeface="Arial" panose="020B0604020202020204" pitchFamily="34" charset="0"/>
              </a:rPr>
              <a:t>Energy </a:t>
            </a:r>
            <a:r>
              <a:rPr lang="en-GB" altLang="en-US" sz="2400" b="1" dirty="0" smtClean="0">
                <a:latin typeface="Arial" panose="020B0604020202020204" pitchFamily="34" charset="0"/>
              </a:rPr>
              <a:t>Efficient Open-RAN Networks:</a:t>
            </a:r>
            <a:r>
              <a:rPr lang="en-GB" altLang="en-US" sz="2400" dirty="0" smtClean="0">
                <a:latin typeface="Arial" panose="020B0604020202020204" pitchFamily="34" charset="0"/>
              </a:rPr>
              <a:t> </a:t>
            </a:r>
            <a:r>
              <a:rPr lang="en-GB" altLang="en-US" sz="2400" dirty="0" smtClean="0">
                <a:solidFill>
                  <a:schemeClr val="tx1"/>
                </a:solidFill>
                <a:latin typeface="Arial" panose="020B0604020202020204" pitchFamily="34" charset="0"/>
              </a:rPr>
              <a:t>New network designs will bring together new technologies, but face significant energy efficiency issues</a:t>
            </a:r>
            <a:endParaRPr lang="en-GB" altLang="en-US" sz="2400" dirty="0">
              <a:solidFill>
                <a:schemeClr val="tx1"/>
              </a:solidFill>
              <a:latin typeface="Arial" panose="020B0604020202020204" pitchFamily="34" charset="0"/>
            </a:endParaRPr>
          </a:p>
          <a:p>
            <a:pPr lvl="1" eaLnBrk="1" hangingPunct="1">
              <a:spcBef>
                <a:spcPct val="0"/>
              </a:spcBef>
              <a:buClr>
                <a:srgbClr val="727CA3"/>
              </a:buClr>
              <a:buSzPct val="76000"/>
              <a:buFont typeface="Wingdings 3" panose="05040102010807070707" pitchFamily="18" charset="2"/>
              <a:buChar char=""/>
            </a:pPr>
            <a:endParaRPr lang="en-GB" altLang="en-US" sz="2400" dirty="0" smtClean="0">
              <a:solidFill>
                <a:schemeClr val="tx1"/>
              </a:solidFill>
              <a:latin typeface="Arial" panose="020B0604020202020204" pitchFamily="34" charset="0"/>
            </a:endParaRPr>
          </a:p>
          <a:p>
            <a:pPr lvl="1" eaLnBrk="1" hangingPunct="1">
              <a:spcBef>
                <a:spcPct val="0"/>
              </a:spcBef>
              <a:buClr>
                <a:srgbClr val="727CA3"/>
              </a:buClr>
              <a:buSzPct val="76000"/>
              <a:buFont typeface="Wingdings 3" panose="05040102010807070707" pitchFamily="18" charset="2"/>
              <a:buChar char=""/>
            </a:pPr>
            <a:endParaRPr lang="en-GB" altLang="en-US" sz="2400" b="1" dirty="0">
              <a:solidFill>
                <a:schemeClr val="tx1"/>
              </a:solidFill>
              <a:latin typeface="Arial" panose="020B0604020202020204" pitchFamily="34" charset="0"/>
            </a:endParaRPr>
          </a:p>
          <a:p>
            <a:pPr marL="457200" lvl="1" indent="0" eaLnBrk="1" hangingPunct="1">
              <a:spcBef>
                <a:spcPct val="0"/>
              </a:spcBef>
              <a:buClr>
                <a:srgbClr val="727CA3"/>
              </a:buClr>
              <a:buSzPct val="76000"/>
            </a:pPr>
            <a:endParaRPr lang="en-GB" altLang="en-US" sz="2400" dirty="0" smtClean="0">
              <a:latin typeface="Arial" panose="020B0604020202020204" pitchFamily="34" charset="0"/>
            </a:endParaRPr>
          </a:p>
          <a:p>
            <a:pPr lvl="1" eaLnBrk="1" hangingPunct="1">
              <a:spcBef>
                <a:spcPct val="0"/>
              </a:spcBef>
              <a:buClr>
                <a:srgbClr val="727CA3"/>
              </a:buClr>
              <a:buSzPct val="76000"/>
              <a:buFont typeface="Wingdings 3" panose="05040102010807070707" pitchFamily="18" charset="2"/>
              <a:buChar char=""/>
            </a:pPr>
            <a:endParaRPr lang="en-GB" altLang="en-US" sz="2400" dirty="0">
              <a:latin typeface="Arial" panose="020B0604020202020204" pitchFamily="34" charset="0"/>
            </a:endParaRPr>
          </a:p>
          <a:p>
            <a:pPr lvl="1" eaLnBrk="1" hangingPunct="1">
              <a:spcBef>
                <a:spcPct val="0"/>
              </a:spcBef>
              <a:buClr>
                <a:srgbClr val="727CA3"/>
              </a:buClr>
              <a:buSzPct val="76000"/>
              <a:buFont typeface="Wingdings 3" panose="05040102010807070707" pitchFamily="18" charset="2"/>
              <a:buChar char=""/>
            </a:pPr>
            <a:endParaRPr lang="en-GB" altLang="en-US" sz="2400" dirty="0">
              <a:latin typeface="Arial" panose="020B0604020202020204" pitchFamily="34" charset="0"/>
            </a:endParaRPr>
          </a:p>
          <a:p>
            <a:pPr lvl="1" eaLnBrk="1" hangingPunct="1">
              <a:spcBef>
                <a:spcPct val="0"/>
              </a:spcBef>
              <a:buClr>
                <a:srgbClr val="727CA3"/>
              </a:buClr>
              <a:buSzPct val="76000"/>
              <a:buFont typeface="Wingdings 3" panose="05040102010807070707" pitchFamily="18" charset="2"/>
              <a:buChar char=""/>
            </a:pPr>
            <a:endParaRPr lang="en-GB" altLang="en-US" sz="2400" dirty="0">
              <a:latin typeface="Arial" panose="020B0604020202020204" pitchFamily="34" charset="0"/>
            </a:endParaRPr>
          </a:p>
          <a:p>
            <a:pPr lvl="1" eaLnBrk="1" hangingPunct="1">
              <a:spcBef>
                <a:spcPct val="0"/>
              </a:spcBef>
              <a:buClr>
                <a:srgbClr val="727CA3"/>
              </a:buClr>
              <a:buSzPct val="76000"/>
              <a:buFont typeface="Wingdings 3" panose="05040102010807070707" pitchFamily="18" charset="2"/>
              <a:buChar char=""/>
            </a:pPr>
            <a:endParaRPr lang="en-GB" altLang="en-US" sz="2400" dirty="0">
              <a:latin typeface="Arial" panose="020B0604020202020204" pitchFamily="34" charset="0"/>
            </a:endParaRPr>
          </a:p>
          <a:p>
            <a:pPr lvl="1" eaLnBrk="1" hangingPunct="1">
              <a:spcBef>
                <a:spcPct val="0"/>
              </a:spcBef>
              <a:buClr>
                <a:srgbClr val="727CA3"/>
              </a:buClr>
              <a:buSzPct val="76000"/>
              <a:buFont typeface="Wingdings 3" panose="05040102010807070707" pitchFamily="18" charset="2"/>
              <a:buChar char=""/>
            </a:pPr>
            <a:endParaRPr lang="en-GB" altLang="en-US" sz="2400" dirty="0">
              <a:latin typeface="Arial" panose="020B0604020202020204" pitchFamily="34" charset="0"/>
            </a:endParaRPr>
          </a:p>
          <a:p>
            <a:pPr lvl="1" eaLnBrk="1" hangingPunct="1">
              <a:spcBef>
                <a:spcPct val="0"/>
              </a:spcBef>
              <a:buClr>
                <a:srgbClr val="727CA3"/>
              </a:buClr>
              <a:buSzPct val="76000"/>
              <a:buFont typeface="Wingdings 3" panose="05040102010807070707" pitchFamily="18" charset="2"/>
              <a:buChar char=""/>
            </a:pPr>
            <a:endParaRPr lang="en-GB" altLang="en-US" sz="1800" b="1" dirty="0">
              <a:latin typeface="Arial" panose="020B0604020202020204" pitchFamily="34" charset="0"/>
            </a:endParaRPr>
          </a:p>
          <a:p>
            <a:pPr lvl="1" eaLnBrk="1" hangingPunct="1">
              <a:spcBef>
                <a:spcPct val="0"/>
              </a:spcBef>
              <a:buClr>
                <a:srgbClr val="727CA3"/>
              </a:buClr>
              <a:buSzPct val="76000"/>
              <a:buFont typeface="Wingdings 3" panose="05040102010807070707" pitchFamily="18" charset="2"/>
              <a:buChar char=""/>
            </a:pPr>
            <a:endParaRPr lang="en-GB" altLang="en-US" sz="1800" b="1" dirty="0">
              <a:latin typeface="Arial" panose="020B0604020202020204" pitchFamily="34" charset="0"/>
            </a:endParaRPr>
          </a:p>
          <a:p>
            <a:pPr lvl="1" eaLnBrk="1" hangingPunct="1">
              <a:spcBef>
                <a:spcPct val="0"/>
              </a:spcBef>
              <a:buClr>
                <a:srgbClr val="727CA3"/>
              </a:buClr>
              <a:buSzPct val="76000"/>
              <a:buFont typeface="Wingdings 3" panose="05040102010807070707" pitchFamily="18" charset="2"/>
              <a:buChar char=""/>
            </a:pPr>
            <a:endParaRPr lang="en-GB" altLang="en-US" sz="1800" b="1" dirty="0">
              <a:latin typeface="Arial" panose="020B0604020202020204" pitchFamily="34" charset="0"/>
            </a:endParaRPr>
          </a:p>
          <a:p>
            <a:pPr marL="457200" lvl="1" indent="0" eaLnBrk="1" hangingPunct="1">
              <a:spcBef>
                <a:spcPct val="0"/>
              </a:spcBef>
              <a:buClr>
                <a:srgbClr val="727CA3"/>
              </a:buClr>
              <a:buSzPct val="76000"/>
            </a:pPr>
            <a:endParaRPr lang="en-GB" altLang="en-US" sz="1800" dirty="0">
              <a:latin typeface="Arial" panose="020B0604020202020204" pitchFamily="34" charset="0"/>
            </a:endParaRPr>
          </a:p>
          <a:p>
            <a:pPr lvl="1" eaLnBrk="1" hangingPunct="1">
              <a:spcBef>
                <a:spcPct val="0"/>
              </a:spcBef>
              <a:buClr>
                <a:srgbClr val="727CA3"/>
              </a:buClr>
              <a:buSzPct val="76000"/>
              <a:buFont typeface="Wingdings 3" panose="05040102010807070707" pitchFamily="18" charset="2"/>
              <a:buChar char=""/>
            </a:pPr>
            <a:endParaRPr lang="en-GB" altLang="en-US" sz="1800" dirty="0">
              <a:latin typeface="Arial" panose="020B0604020202020204" pitchFamily="34" charset="0"/>
            </a:endParaRPr>
          </a:p>
          <a:p>
            <a:pPr lvl="1" eaLnBrk="1" hangingPunct="1">
              <a:spcBef>
                <a:spcPct val="0"/>
              </a:spcBef>
              <a:buClr>
                <a:srgbClr val="727CA3"/>
              </a:buClr>
              <a:buSzPct val="76000"/>
              <a:buFont typeface="Wingdings 3" panose="05040102010807070707" pitchFamily="18" charset="2"/>
              <a:buChar char=""/>
            </a:pPr>
            <a:endParaRPr lang="en-GB" altLang="en-US" sz="1800" dirty="0">
              <a:latin typeface="Arial" panose="020B0604020202020204" pitchFamily="34" charset="0"/>
            </a:endParaRPr>
          </a:p>
          <a:p>
            <a:pPr lvl="1" eaLnBrk="1" hangingPunct="1">
              <a:spcBef>
                <a:spcPct val="0"/>
              </a:spcBef>
              <a:buClr>
                <a:srgbClr val="727CA3"/>
              </a:buClr>
              <a:buSzPct val="76000"/>
              <a:buFont typeface="Wingdings 3" panose="05040102010807070707" pitchFamily="18" charset="2"/>
              <a:buChar char=""/>
            </a:pPr>
            <a:endParaRPr lang="en-GB" altLang="en-US" sz="2500" dirty="0">
              <a:latin typeface="Arial" panose="020B0604020202020204" pitchFamily="34" charset="0"/>
            </a:endParaRPr>
          </a:p>
          <a:p>
            <a:pPr lvl="1" eaLnBrk="1" hangingPunct="1">
              <a:spcBef>
                <a:spcPct val="0"/>
              </a:spcBef>
              <a:buClr>
                <a:srgbClr val="727CA3"/>
              </a:buClr>
              <a:buSzPct val="76000"/>
              <a:buFont typeface="Wingdings 3" panose="05040102010807070707" pitchFamily="18" charset="2"/>
              <a:buChar char=""/>
            </a:pPr>
            <a:endParaRPr lang="en-GB" altLang="en-US" sz="2500" dirty="0">
              <a:latin typeface="Arial" panose="020B0604020202020204" pitchFamily="34" charset="0"/>
            </a:endParaRPr>
          </a:p>
          <a:p>
            <a:pPr lvl="1" eaLnBrk="1" hangingPunct="1">
              <a:spcBef>
                <a:spcPct val="0"/>
              </a:spcBef>
              <a:buClr>
                <a:srgbClr val="727CA3"/>
              </a:buClr>
              <a:buSzPct val="76000"/>
              <a:buFont typeface="Wingdings 3" panose="05040102010807070707" pitchFamily="18" charset="2"/>
              <a:buChar char=""/>
            </a:pPr>
            <a:endParaRPr lang="en-GB" altLang="en-US" sz="2500" dirty="0">
              <a:latin typeface="Arial" panose="020B0604020202020204" pitchFamily="34" charset="0"/>
            </a:endParaRPr>
          </a:p>
          <a:p>
            <a:pPr marL="457200" lvl="1" indent="0" eaLnBrk="1" hangingPunct="1">
              <a:spcBef>
                <a:spcPct val="0"/>
              </a:spcBef>
              <a:buClr>
                <a:srgbClr val="727CA3"/>
              </a:buClr>
              <a:buSzPct val="76000"/>
            </a:pPr>
            <a:endParaRPr lang="en-GB" altLang="en-US" sz="2500" dirty="0">
              <a:latin typeface="Arial" panose="020B0604020202020204" pitchFamily="34" charset="0"/>
            </a:endParaRPr>
          </a:p>
          <a:p>
            <a:pPr eaLnBrk="1" hangingPunct="1">
              <a:spcBef>
                <a:spcPct val="0"/>
              </a:spcBef>
              <a:buClr>
                <a:srgbClr val="727CA3"/>
              </a:buClr>
              <a:buSzPct val="76000"/>
              <a:buFont typeface="Wingdings 3" panose="05040102010807070707" pitchFamily="18" charset="2"/>
              <a:buChar char=""/>
            </a:pPr>
            <a:endParaRPr lang="en-GB" altLang="en-US" sz="2800" dirty="0">
              <a:latin typeface="Arial" panose="020B0604020202020204" pitchFamily="34" charset="0"/>
            </a:endParaRPr>
          </a:p>
        </p:txBody>
      </p:sp>
      <p:sp>
        <p:nvSpPr>
          <p:cNvPr id="6148" name="Text Box 2">
            <a:extLst>
              <a:ext uri="{FF2B5EF4-FFF2-40B4-BE49-F238E27FC236}">
                <a16:creationId xmlns:a16="http://schemas.microsoft.com/office/drawing/2014/main" id="{B49A9692-FBED-46EC-AE2D-502336F77437}"/>
              </a:ext>
            </a:extLst>
          </p:cNvPr>
          <p:cNvSpPr txBox="1">
            <a:spLocks noChangeArrowheads="1"/>
          </p:cNvSpPr>
          <p:nvPr/>
        </p:nvSpPr>
        <p:spPr bwMode="auto">
          <a:xfrm>
            <a:off x="623392" y="44624"/>
            <a:ext cx="9587408"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Gill Sans MT" panose="020B0502020104020203" pitchFamily="34" charset="0"/>
                <a:cs typeface="DejaVu Sans" charset="0"/>
              </a:defRPr>
            </a:lvl1pPr>
            <a:lvl2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464653"/>
                </a:solidFill>
                <a:latin typeface="Gill Sans MT" panose="020B0502020104020203" pitchFamily="34" charset="0"/>
                <a:cs typeface="DejaVu Sans" charset="0"/>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ill Sans MT" panose="020B0502020104020203" pitchFamily="34" charset="0"/>
                <a:cs typeface="DejaVu Sans" charset="0"/>
              </a:defRPr>
            </a:lvl3pPr>
            <a:lvl4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Gill Sans MT" panose="020B0502020104020203" pitchFamily="34" charset="0"/>
                <a:cs typeface="DejaVu Sans" charset="0"/>
              </a:defRPr>
            </a:lvl4pPr>
            <a:lvl5pPr>
              <a:spcBef>
                <a:spcPts val="3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5pPr>
            <a:lvl6pPr marL="25146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6pPr>
            <a:lvl7pPr marL="29718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7pPr>
            <a:lvl8pPr marL="34290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8pPr>
            <a:lvl9pPr marL="38862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9pPr>
          </a:lstStyle>
          <a:p>
            <a:pPr eaLnBrk="1" hangingPunct="1">
              <a:spcBef>
                <a:spcPct val="0"/>
              </a:spcBef>
              <a:buClrTx/>
              <a:buFontTx/>
              <a:buNone/>
            </a:pPr>
            <a:r>
              <a:rPr lang="en-GB" altLang="en-US" sz="3200" dirty="0" smtClean="0">
                <a:solidFill>
                  <a:srgbClr val="464653"/>
                </a:solidFill>
                <a:latin typeface="Bookman Old Style" panose="02050604050505020204" pitchFamily="18" charset="0"/>
              </a:rPr>
              <a:t>Green Radio – Future Research Topics</a:t>
            </a:r>
            <a:endParaRPr lang="en-GB" altLang="en-US" sz="3200" dirty="0">
              <a:solidFill>
                <a:srgbClr val="464653"/>
              </a:solidFill>
              <a:latin typeface="Bookman Old Style" panose="02050604050505020204" pitchFamily="18" charset="0"/>
            </a:endParaRPr>
          </a:p>
        </p:txBody>
      </p:sp>
      <p:pic>
        <p:nvPicPr>
          <p:cNvPr id="6149" name="Picture 4">
            <a:extLst>
              <a:ext uri="{FF2B5EF4-FFF2-40B4-BE49-F238E27FC236}">
                <a16:creationId xmlns:a16="http://schemas.microsoft.com/office/drawing/2014/main" id="{E86CE5F8-9C80-4E8F-9DD0-54EEDEFA03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0327" y="98425"/>
            <a:ext cx="922337" cy="927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Picture 1"/>
          <p:cNvPicPr>
            <a:picLocks noChangeAspect="1"/>
          </p:cNvPicPr>
          <p:nvPr/>
        </p:nvPicPr>
        <p:blipFill>
          <a:blip r:embed="rId4"/>
          <a:stretch>
            <a:fillRect/>
          </a:stretch>
        </p:blipFill>
        <p:spPr>
          <a:xfrm>
            <a:off x="10187974" y="4221088"/>
            <a:ext cx="1668666" cy="2177709"/>
          </a:xfrm>
          <a:prstGeom prst="rect">
            <a:avLst/>
          </a:prstGeom>
          <a:ln w="12700">
            <a:solidFill>
              <a:schemeClr val="tx1"/>
            </a:solidFill>
          </a:ln>
        </p:spPr>
      </p:pic>
      <p:sp>
        <p:nvSpPr>
          <p:cNvPr id="11" name="Text Box 1">
            <a:extLst>
              <a:ext uri="{FF2B5EF4-FFF2-40B4-BE49-F238E27FC236}">
                <a16:creationId xmlns:a16="http://schemas.microsoft.com/office/drawing/2014/main" id="{D64A7C9B-FBE9-4355-8B04-4D9DD31972E5}"/>
              </a:ext>
            </a:extLst>
          </p:cNvPr>
          <p:cNvSpPr txBox="1">
            <a:spLocks noChangeArrowheads="1"/>
          </p:cNvSpPr>
          <p:nvPr/>
        </p:nvSpPr>
        <p:spPr bwMode="auto">
          <a:xfrm>
            <a:off x="263353" y="4437112"/>
            <a:ext cx="9924622" cy="23042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68288" indent="-268288">
              <a:spcBef>
                <a:spcPts val="6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600">
                <a:solidFill>
                  <a:srgbClr val="000000"/>
                </a:solidFill>
                <a:latin typeface="Gill Sans MT" panose="020B0502020104020203" pitchFamily="34" charset="0"/>
                <a:cs typeface="DejaVu Sans" charset="0"/>
              </a:defRPr>
            </a:lvl1pPr>
            <a:lvl2pPr>
              <a:spcBef>
                <a:spcPts val="5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300">
                <a:solidFill>
                  <a:srgbClr val="464653"/>
                </a:solidFill>
                <a:latin typeface="Gill Sans MT" panose="020B0502020104020203" pitchFamily="34" charset="0"/>
                <a:cs typeface="DejaVu Sans" charset="0"/>
              </a:defRPr>
            </a:lvl2pPr>
            <a:lvl3pPr>
              <a:spcBef>
                <a:spcPts val="5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000000"/>
                </a:solidFill>
                <a:latin typeface="Gill Sans MT" panose="020B0502020104020203" pitchFamily="34" charset="0"/>
                <a:cs typeface="DejaVu Sans" charset="0"/>
              </a:defRPr>
            </a:lvl3pPr>
            <a:lvl4pPr>
              <a:spcBef>
                <a:spcPts val="4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rgbClr val="000000"/>
                </a:solidFill>
                <a:latin typeface="Gill Sans MT" panose="020B0502020104020203" pitchFamily="34" charset="0"/>
                <a:cs typeface="DejaVu Sans" charset="0"/>
              </a:defRPr>
            </a:lvl4pPr>
            <a:lvl5pPr>
              <a:spcBef>
                <a:spcPts val="3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000000"/>
                </a:solidFill>
                <a:latin typeface="Gill Sans MT" panose="020B0502020104020203" pitchFamily="34" charset="0"/>
                <a:cs typeface="DejaVu Sans" charset="0"/>
              </a:defRPr>
            </a:lvl5pPr>
            <a:lvl6pPr marL="2514600" indent="-228600" defTabSz="449263" eaLnBrk="0" fontAlgn="base" hangingPunct="0">
              <a:spcBef>
                <a:spcPts val="30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000000"/>
                </a:solidFill>
                <a:latin typeface="Gill Sans MT" panose="020B0502020104020203" pitchFamily="34" charset="0"/>
                <a:cs typeface="DejaVu Sans" charset="0"/>
              </a:defRPr>
            </a:lvl6pPr>
            <a:lvl7pPr marL="2971800" indent="-228600" defTabSz="449263" eaLnBrk="0" fontAlgn="base" hangingPunct="0">
              <a:spcBef>
                <a:spcPts val="30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000000"/>
                </a:solidFill>
                <a:latin typeface="Gill Sans MT" panose="020B0502020104020203" pitchFamily="34" charset="0"/>
                <a:cs typeface="DejaVu Sans" charset="0"/>
              </a:defRPr>
            </a:lvl7pPr>
            <a:lvl8pPr marL="3429000" indent="-228600" defTabSz="449263" eaLnBrk="0" fontAlgn="base" hangingPunct="0">
              <a:spcBef>
                <a:spcPts val="30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000000"/>
                </a:solidFill>
                <a:latin typeface="Gill Sans MT" panose="020B0502020104020203" pitchFamily="34" charset="0"/>
                <a:cs typeface="DejaVu Sans" charset="0"/>
              </a:defRPr>
            </a:lvl8pPr>
            <a:lvl9pPr marL="3886200" indent="-228600" defTabSz="449263" eaLnBrk="0" fontAlgn="base" hangingPunct="0">
              <a:spcBef>
                <a:spcPts val="30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000000"/>
                </a:solidFill>
                <a:latin typeface="Gill Sans MT" panose="020B0502020104020203" pitchFamily="34" charset="0"/>
                <a:cs typeface="DejaVu Sans" charset="0"/>
              </a:defRPr>
            </a:lvl9pPr>
          </a:lstStyle>
          <a:p>
            <a:pPr lvl="1" eaLnBrk="1" hangingPunct="1">
              <a:spcBef>
                <a:spcPct val="0"/>
              </a:spcBef>
              <a:buClr>
                <a:srgbClr val="727CA3"/>
              </a:buClr>
              <a:buSzPct val="76000"/>
              <a:buFont typeface="Wingdings 3" panose="05040102010807070707" pitchFamily="18" charset="2"/>
              <a:buChar char=""/>
            </a:pPr>
            <a:r>
              <a:rPr lang="en-GB" altLang="en-US" sz="2400" b="1" dirty="0" smtClean="0">
                <a:latin typeface="Arial" panose="020B0604020202020204" pitchFamily="34" charset="0"/>
              </a:rPr>
              <a:t>Using the Full Pareto Boundary:</a:t>
            </a:r>
            <a:r>
              <a:rPr lang="en-GB" altLang="en-US" sz="2400" dirty="0" smtClean="0">
                <a:latin typeface="Arial" panose="020B0604020202020204" pitchFamily="34" charset="0"/>
              </a:rPr>
              <a:t> </a:t>
            </a:r>
            <a:r>
              <a:rPr lang="en-GB" altLang="en-US" sz="2400" dirty="0" smtClean="0">
                <a:solidFill>
                  <a:schemeClr val="tx1"/>
                </a:solidFill>
                <a:latin typeface="Arial" panose="020B0604020202020204" pitchFamily="34" charset="0"/>
              </a:rPr>
              <a:t>Increasingly complex networks need advanced optimization to find energy efficient solutions</a:t>
            </a:r>
          </a:p>
          <a:p>
            <a:pPr lvl="1" eaLnBrk="1" hangingPunct="1">
              <a:spcBef>
                <a:spcPct val="0"/>
              </a:spcBef>
              <a:buClr>
                <a:srgbClr val="727CA3"/>
              </a:buClr>
              <a:buSzPct val="76000"/>
              <a:buFont typeface="Wingdings 3" panose="05040102010807070707" pitchFamily="18" charset="2"/>
              <a:buChar char=""/>
            </a:pPr>
            <a:endParaRPr lang="en-GB" altLang="en-US" sz="2400" dirty="0" smtClean="0">
              <a:solidFill>
                <a:schemeClr val="tx1"/>
              </a:solidFill>
              <a:latin typeface="Arial" panose="020B0604020202020204" pitchFamily="34" charset="0"/>
            </a:endParaRPr>
          </a:p>
          <a:p>
            <a:pPr lvl="1" eaLnBrk="1" hangingPunct="1">
              <a:spcBef>
                <a:spcPct val="0"/>
              </a:spcBef>
              <a:buClr>
                <a:srgbClr val="727CA3"/>
              </a:buClr>
              <a:buSzPct val="76000"/>
              <a:buFont typeface="Wingdings 3" panose="05040102010807070707" pitchFamily="18" charset="2"/>
              <a:buChar char=""/>
            </a:pPr>
            <a:r>
              <a:rPr lang="en-GB" altLang="en-US" sz="2400" b="1" dirty="0" smtClean="0">
                <a:latin typeface="Arial" panose="020B0604020202020204" pitchFamily="34" charset="0"/>
              </a:rPr>
              <a:t>Resolving Conflict through Machine Learning:</a:t>
            </a:r>
            <a:r>
              <a:rPr lang="en-GB" altLang="en-US" sz="2400" dirty="0" smtClean="0">
                <a:latin typeface="Arial" panose="020B0604020202020204" pitchFamily="34" charset="0"/>
              </a:rPr>
              <a:t> </a:t>
            </a:r>
            <a:r>
              <a:rPr lang="en-GB" altLang="en-US" sz="2400" dirty="0" smtClean="0">
                <a:solidFill>
                  <a:schemeClr val="tx1"/>
                </a:solidFill>
                <a:latin typeface="Arial" panose="020B0604020202020204" pitchFamily="34" charset="0"/>
              </a:rPr>
              <a:t>Intelligent learning techniques will help us to achieve high performance</a:t>
            </a:r>
            <a:endParaRPr lang="en-GB" altLang="en-US" sz="2400" dirty="0">
              <a:solidFill>
                <a:schemeClr val="tx1"/>
              </a:solidFill>
              <a:latin typeface="Arial" panose="020B0604020202020204" pitchFamily="34" charset="0"/>
            </a:endParaRPr>
          </a:p>
          <a:p>
            <a:pPr lvl="1" eaLnBrk="1" hangingPunct="1">
              <a:spcBef>
                <a:spcPct val="0"/>
              </a:spcBef>
              <a:buClr>
                <a:srgbClr val="727CA3"/>
              </a:buClr>
              <a:buSzPct val="76000"/>
              <a:buFont typeface="Wingdings 3" panose="05040102010807070707" pitchFamily="18" charset="2"/>
              <a:buChar char=""/>
            </a:pPr>
            <a:endParaRPr lang="en-GB" altLang="en-US" sz="2400" dirty="0" smtClean="0">
              <a:solidFill>
                <a:schemeClr val="tx1"/>
              </a:solidFill>
              <a:latin typeface="Arial" panose="020B0604020202020204" pitchFamily="34" charset="0"/>
            </a:endParaRPr>
          </a:p>
          <a:p>
            <a:pPr lvl="1" eaLnBrk="1" hangingPunct="1">
              <a:spcBef>
                <a:spcPct val="0"/>
              </a:spcBef>
              <a:buClr>
                <a:srgbClr val="727CA3"/>
              </a:buClr>
              <a:buSzPct val="76000"/>
              <a:buFont typeface="Wingdings 3" panose="05040102010807070707" pitchFamily="18" charset="2"/>
              <a:buChar char=""/>
            </a:pPr>
            <a:endParaRPr lang="en-GB" altLang="en-US" sz="2400" b="1" dirty="0">
              <a:solidFill>
                <a:schemeClr val="tx1"/>
              </a:solidFill>
              <a:latin typeface="Arial" panose="020B0604020202020204" pitchFamily="34" charset="0"/>
            </a:endParaRPr>
          </a:p>
          <a:p>
            <a:pPr marL="457200" lvl="1" indent="0" eaLnBrk="1" hangingPunct="1">
              <a:spcBef>
                <a:spcPct val="0"/>
              </a:spcBef>
              <a:buClr>
                <a:srgbClr val="727CA3"/>
              </a:buClr>
              <a:buSzPct val="76000"/>
            </a:pPr>
            <a:endParaRPr lang="en-GB" altLang="en-US" sz="2400" dirty="0" smtClean="0">
              <a:latin typeface="Arial" panose="020B0604020202020204" pitchFamily="34" charset="0"/>
            </a:endParaRPr>
          </a:p>
          <a:p>
            <a:pPr lvl="1" eaLnBrk="1" hangingPunct="1">
              <a:spcBef>
                <a:spcPct val="0"/>
              </a:spcBef>
              <a:buClr>
                <a:srgbClr val="727CA3"/>
              </a:buClr>
              <a:buSzPct val="76000"/>
              <a:buFont typeface="Wingdings 3" panose="05040102010807070707" pitchFamily="18" charset="2"/>
              <a:buChar char=""/>
            </a:pPr>
            <a:endParaRPr lang="en-GB" altLang="en-US" sz="2400" dirty="0">
              <a:latin typeface="Arial" panose="020B0604020202020204" pitchFamily="34" charset="0"/>
            </a:endParaRPr>
          </a:p>
          <a:p>
            <a:pPr lvl="1" eaLnBrk="1" hangingPunct="1">
              <a:spcBef>
                <a:spcPct val="0"/>
              </a:spcBef>
              <a:buClr>
                <a:srgbClr val="727CA3"/>
              </a:buClr>
              <a:buSzPct val="76000"/>
              <a:buFont typeface="Wingdings 3" panose="05040102010807070707" pitchFamily="18" charset="2"/>
              <a:buChar char=""/>
            </a:pPr>
            <a:endParaRPr lang="en-GB" altLang="en-US" sz="2400" dirty="0">
              <a:latin typeface="Arial" panose="020B0604020202020204" pitchFamily="34" charset="0"/>
            </a:endParaRPr>
          </a:p>
          <a:p>
            <a:pPr lvl="1" eaLnBrk="1" hangingPunct="1">
              <a:spcBef>
                <a:spcPct val="0"/>
              </a:spcBef>
              <a:buClr>
                <a:srgbClr val="727CA3"/>
              </a:buClr>
              <a:buSzPct val="76000"/>
              <a:buFont typeface="Wingdings 3" panose="05040102010807070707" pitchFamily="18" charset="2"/>
              <a:buChar char=""/>
            </a:pPr>
            <a:endParaRPr lang="en-GB" altLang="en-US" sz="2400" dirty="0">
              <a:latin typeface="Arial" panose="020B0604020202020204" pitchFamily="34" charset="0"/>
            </a:endParaRPr>
          </a:p>
          <a:p>
            <a:pPr lvl="1" eaLnBrk="1" hangingPunct="1">
              <a:spcBef>
                <a:spcPct val="0"/>
              </a:spcBef>
              <a:buClr>
                <a:srgbClr val="727CA3"/>
              </a:buClr>
              <a:buSzPct val="76000"/>
              <a:buFont typeface="Wingdings 3" panose="05040102010807070707" pitchFamily="18" charset="2"/>
              <a:buChar char=""/>
            </a:pPr>
            <a:endParaRPr lang="en-GB" altLang="en-US" sz="2400" dirty="0">
              <a:latin typeface="Arial" panose="020B0604020202020204" pitchFamily="34" charset="0"/>
            </a:endParaRPr>
          </a:p>
          <a:p>
            <a:pPr lvl="1" eaLnBrk="1" hangingPunct="1">
              <a:spcBef>
                <a:spcPct val="0"/>
              </a:spcBef>
              <a:buClr>
                <a:srgbClr val="727CA3"/>
              </a:buClr>
              <a:buSzPct val="76000"/>
              <a:buFont typeface="Wingdings 3" panose="05040102010807070707" pitchFamily="18" charset="2"/>
              <a:buChar char=""/>
            </a:pPr>
            <a:endParaRPr lang="en-GB" altLang="en-US" sz="2400" dirty="0">
              <a:latin typeface="Arial" panose="020B0604020202020204" pitchFamily="34" charset="0"/>
            </a:endParaRPr>
          </a:p>
          <a:p>
            <a:pPr lvl="1" eaLnBrk="1" hangingPunct="1">
              <a:spcBef>
                <a:spcPct val="0"/>
              </a:spcBef>
              <a:buClr>
                <a:srgbClr val="727CA3"/>
              </a:buClr>
              <a:buSzPct val="76000"/>
              <a:buFont typeface="Wingdings 3" panose="05040102010807070707" pitchFamily="18" charset="2"/>
              <a:buChar char=""/>
            </a:pPr>
            <a:endParaRPr lang="en-GB" altLang="en-US" sz="1800" b="1" dirty="0">
              <a:latin typeface="Arial" panose="020B0604020202020204" pitchFamily="34" charset="0"/>
            </a:endParaRPr>
          </a:p>
          <a:p>
            <a:pPr lvl="1" eaLnBrk="1" hangingPunct="1">
              <a:spcBef>
                <a:spcPct val="0"/>
              </a:spcBef>
              <a:buClr>
                <a:srgbClr val="727CA3"/>
              </a:buClr>
              <a:buSzPct val="76000"/>
              <a:buFont typeface="Wingdings 3" panose="05040102010807070707" pitchFamily="18" charset="2"/>
              <a:buChar char=""/>
            </a:pPr>
            <a:endParaRPr lang="en-GB" altLang="en-US" sz="1800" b="1" dirty="0">
              <a:latin typeface="Arial" panose="020B0604020202020204" pitchFamily="34" charset="0"/>
            </a:endParaRPr>
          </a:p>
          <a:p>
            <a:pPr lvl="1" eaLnBrk="1" hangingPunct="1">
              <a:spcBef>
                <a:spcPct val="0"/>
              </a:spcBef>
              <a:buClr>
                <a:srgbClr val="727CA3"/>
              </a:buClr>
              <a:buSzPct val="76000"/>
              <a:buFont typeface="Wingdings 3" panose="05040102010807070707" pitchFamily="18" charset="2"/>
              <a:buChar char=""/>
            </a:pPr>
            <a:endParaRPr lang="en-GB" altLang="en-US" sz="1800" b="1" dirty="0">
              <a:latin typeface="Arial" panose="020B0604020202020204" pitchFamily="34" charset="0"/>
            </a:endParaRPr>
          </a:p>
          <a:p>
            <a:pPr marL="457200" lvl="1" indent="0" eaLnBrk="1" hangingPunct="1">
              <a:spcBef>
                <a:spcPct val="0"/>
              </a:spcBef>
              <a:buClr>
                <a:srgbClr val="727CA3"/>
              </a:buClr>
              <a:buSzPct val="76000"/>
            </a:pPr>
            <a:endParaRPr lang="en-GB" altLang="en-US" sz="1800" dirty="0">
              <a:latin typeface="Arial" panose="020B0604020202020204" pitchFamily="34" charset="0"/>
            </a:endParaRPr>
          </a:p>
          <a:p>
            <a:pPr lvl="1" eaLnBrk="1" hangingPunct="1">
              <a:spcBef>
                <a:spcPct val="0"/>
              </a:spcBef>
              <a:buClr>
                <a:srgbClr val="727CA3"/>
              </a:buClr>
              <a:buSzPct val="76000"/>
              <a:buFont typeface="Wingdings 3" panose="05040102010807070707" pitchFamily="18" charset="2"/>
              <a:buChar char=""/>
            </a:pPr>
            <a:endParaRPr lang="en-GB" altLang="en-US" sz="1800" dirty="0">
              <a:latin typeface="Arial" panose="020B0604020202020204" pitchFamily="34" charset="0"/>
            </a:endParaRPr>
          </a:p>
          <a:p>
            <a:pPr lvl="1" eaLnBrk="1" hangingPunct="1">
              <a:spcBef>
                <a:spcPct val="0"/>
              </a:spcBef>
              <a:buClr>
                <a:srgbClr val="727CA3"/>
              </a:buClr>
              <a:buSzPct val="76000"/>
              <a:buFont typeface="Wingdings 3" panose="05040102010807070707" pitchFamily="18" charset="2"/>
              <a:buChar char=""/>
            </a:pPr>
            <a:endParaRPr lang="en-GB" altLang="en-US" sz="1800" dirty="0">
              <a:latin typeface="Arial" panose="020B0604020202020204" pitchFamily="34" charset="0"/>
            </a:endParaRPr>
          </a:p>
          <a:p>
            <a:pPr lvl="1" eaLnBrk="1" hangingPunct="1">
              <a:spcBef>
                <a:spcPct val="0"/>
              </a:spcBef>
              <a:buClr>
                <a:srgbClr val="727CA3"/>
              </a:buClr>
              <a:buSzPct val="76000"/>
              <a:buFont typeface="Wingdings 3" panose="05040102010807070707" pitchFamily="18" charset="2"/>
              <a:buChar char=""/>
            </a:pPr>
            <a:endParaRPr lang="en-GB" altLang="en-US" sz="2500" dirty="0">
              <a:latin typeface="Arial" panose="020B0604020202020204" pitchFamily="34" charset="0"/>
            </a:endParaRPr>
          </a:p>
          <a:p>
            <a:pPr lvl="1" eaLnBrk="1" hangingPunct="1">
              <a:spcBef>
                <a:spcPct val="0"/>
              </a:spcBef>
              <a:buClr>
                <a:srgbClr val="727CA3"/>
              </a:buClr>
              <a:buSzPct val="76000"/>
              <a:buFont typeface="Wingdings 3" panose="05040102010807070707" pitchFamily="18" charset="2"/>
              <a:buChar char=""/>
            </a:pPr>
            <a:endParaRPr lang="en-GB" altLang="en-US" sz="2500" dirty="0">
              <a:latin typeface="Arial" panose="020B0604020202020204" pitchFamily="34" charset="0"/>
            </a:endParaRPr>
          </a:p>
          <a:p>
            <a:pPr lvl="1" eaLnBrk="1" hangingPunct="1">
              <a:spcBef>
                <a:spcPct val="0"/>
              </a:spcBef>
              <a:buClr>
                <a:srgbClr val="727CA3"/>
              </a:buClr>
              <a:buSzPct val="76000"/>
              <a:buFont typeface="Wingdings 3" panose="05040102010807070707" pitchFamily="18" charset="2"/>
              <a:buChar char=""/>
            </a:pPr>
            <a:endParaRPr lang="en-GB" altLang="en-US" sz="2500" dirty="0">
              <a:latin typeface="Arial" panose="020B0604020202020204" pitchFamily="34" charset="0"/>
            </a:endParaRPr>
          </a:p>
          <a:p>
            <a:pPr marL="457200" lvl="1" indent="0" eaLnBrk="1" hangingPunct="1">
              <a:spcBef>
                <a:spcPct val="0"/>
              </a:spcBef>
              <a:buClr>
                <a:srgbClr val="727CA3"/>
              </a:buClr>
              <a:buSzPct val="76000"/>
            </a:pPr>
            <a:endParaRPr lang="en-GB" altLang="en-US" sz="2500" dirty="0">
              <a:latin typeface="Arial" panose="020B0604020202020204" pitchFamily="34" charset="0"/>
            </a:endParaRPr>
          </a:p>
          <a:p>
            <a:pPr eaLnBrk="1" hangingPunct="1">
              <a:spcBef>
                <a:spcPct val="0"/>
              </a:spcBef>
              <a:buClr>
                <a:srgbClr val="727CA3"/>
              </a:buClr>
              <a:buSzPct val="76000"/>
              <a:buFont typeface="Wingdings 3" panose="05040102010807070707" pitchFamily="18" charset="2"/>
              <a:buChar char=""/>
            </a:pPr>
            <a:endParaRPr lang="en-GB" altLang="en-US" sz="2800" dirty="0">
              <a:latin typeface="Arial" panose="020B0604020202020204" pitchFamily="34" charset="0"/>
            </a:endParaRPr>
          </a:p>
        </p:txBody>
      </p:sp>
    </p:spTree>
    <p:extLst>
      <p:ext uri="{BB962C8B-B14F-4D97-AF65-F5344CB8AC3E}">
        <p14:creationId xmlns:p14="http://schemas.microsoft.com/office/powerpoint/2010/main" val="23031756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47728" y="2420888"/>
            <a:ext cx="5328592" cy="1754326"/>
          </a:xfrm>
          <a:prstGeom prst="rect">
            <a:avLst/>
          </a:prstGeom>
          <a:noFill/>
        </p:spPr>
        <p:txBody>
          <a:bodyPr wrap="square" rtlCol="0">
            <a:spAutoFit/>
          </a:bodyPr>
          <a:lstStyle/>
          <a:p>
            <a:pPr algn="ctr"/>
            <a:r>
              <a:rPr lang="en-GB" sz="3600" dirty="0">
                <a:solidFill>
                  <a:schemeClr val="tx1"/>
                </a:solidFill>
                <a:latin typeface="Times New Roman" panose="02020603050405020304" pitchFamily="18" charset="0"/>
                <a:cs typeface="Times New Roman" panose="02020603050405020304" pitchFamily="18" charset="0"/>
              </a:rPr>
              <a:t>Thanks for your attention!</a:t>
            </a:r>
          </a:p>
          <a:p>
            <a:pPr algn="ctr"/>
            <a:endParaRPr lang="en-GB" sz="3600" dirty="0">
              <a:solidFill>
                <a:schemeClr val="tx1"/>
              </a:solidFill>
              <a:latin typeface="Times New Roman" panose="02020603050405020304" pitchFamily="18" charset="0"/>
              <a:cs typeface="Times New Roman" panose="02020603050405020304" pitchFamily="18" charset="0"/>
            </a:endParaRPr>
          </a:p>
          <a:p>
            <a:pPr algn="ctr"/>
            <a:r>
              <a:rPr lang="en-GB" sz="3600" b="1" dirty="0">
                <a:solidFill>
                  <a:schemeClr val="tx1"/>
                </a:solidFill>
                <a:latin typeface="Times New Roman" panose="02020603050405020304" pitchFamily="18" charset="0"/>
                <a:cs typeface="Times New Roman" panose="02020603050405020304" pitchFamily="18" charset="0"/>
              </a:rPr>
              <a:t>Questions?</a:t>
            </a:r>
          </a:p>
        </p:txBody>
      </p:sp>
      <p:pic>
        <p:nvPicPr>
          <p:cNvPr id="4" name="Picture 3">
            <a:extLst>
              <a:ext uri="{FF2B5EF4-FFF2-40B4-BE49-F238E27FC236}">
                <a16:creationId xmlns:a16="http://schemas.microsoft.com/office/drawing/2014/main" id="{E86CE5F8-9C80-4E8F-9DD0-54EEDEFA03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83739" y="98425"/>
            <a:ext cx="922337" cy="927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Slide Number Placeholder 1"/>
          <p:cNvSpPr>
            <a:spLocks noGrp="1"/>
          </p:cNvSpPr>
          <p:nvPr>
            <p:ph type="sldNum" sz="quarter" idx="12"/>
          </p:nvPr>
        </p:nvSpPr>
        <p:spPr/>
        <p:txBody>
          <a:bodyPr/>
          <a:lstStyle/>
          <a:p>
            <a:pPr>
              <a:defRPr/>
            </a:pPr>
            <a:fld id="{4F601D64-3E37-4D0B-BA3E-D01D577F63C8}" type="slidenum">
              <a:rPr lang="en-GB" altLang="en-US" smtClean="0"/>
              <a:pPr>
                <a:defRPr/>
              </a:pPr>
              <a:t>33</a:t>
            </a:fld>
            <a:endParaRPr lang="en-GB" altLang="en-US"/>
          </a:p>
        </p:txBody>
      </p:sp>
    </p:spTree>
    <p:extLst>
      <p:ext uri="{BB962C8B-B14F-4D97-AF65-F5344CB8AC3E}">
        <p14:creationId xmlns:p14="http://schemas.microsoft.com/office/powerpoint/2010/main" val="37295584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a:extLst>
              <a:ext uri="{FF2B5EF4-FFF2-40B4-BE49-F238E27FC236}">
                <a16:creationId xmlns:a16="http://schemas.microsoft.com/office/drawing/2014/main" id="{D6FA57F1-7D32-4ECD-84CE-569DC6579C2E}"/>
              </a:ext>
            </a:extLst>
          </p:cNvPr>
          <p:cNvSpPr>
            <a:spLocks noGrp="1"/>
          </p:cNvSpPr>
          <p:nvPr>
            <p:ph type="sldNum" sz="quarter" idx="12"/>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723900" algn="l"/>
                <a:tab pos="1447800" algn="l"/>
              </a:tabLst>
              <a:defRPr>
                <a:solidFill>
                  <a:schemeClr val="bg1"/>
                </a:solidFill>
                <a:latin typeface="Arial" panose="020B0604020202020204" pitchFamily="34" charset="0"/>
                <a:cs typeface="DejaVu Sans" charset="0"/>
              </a:defRPr>
            </a:lvl1pPr>
            <a:lvl2pPr>
              <a:tabLst>
                <a:tab pos="723900" algn="l"/>
                <a:tab pos="1447800" algn="l"/>
              </a:tabLst>
              <a:defRPr>
                <a:solidFill>
                  <a:schemeClr val="bg1"/>
                </a:solidFill>
                <a:latin typeface="Arial" panose="020B0604020202020204" pitchFamily="34" charset="0"/>
                <a:cs typeface="DejaVu Sans" charset="0"/>
              </a:defRPr>
            </a:lvl2pPr>
            <a:lvl3pPr>
              <a:tabLst>
                <a:tab pos="723900" algn="l"/>
                <a:tab pos="1447800" algn="l"/>
              </a:tabLst>
              <a:defRPr>
                <a:solidFill>
                  <a:schemeClr val="bg1"/>
                </a:solidFill>
                <a:latin typeface="Arial" panose="020B0604020202020204" pitchFamily="34" charset="0"/>
                <a:cs typeface="DejaVu Sans" charset="0"/>
              </a:defRPr>
            </a:lvl3pPr>
            <a:lvl4pPr>
              <a:tabLst>
                <a:tab pos="723900" algn="l"/>
                <a:tab pos="1447800" algn="l"/>
              </a:tabLst>
              <a:defRPr>
                <a:solidFill>
                  <a:schemeClr val="bg1"/>
                </a:solidFill>
                <a:latin typeface="Arial" panose="020B0604020202020204" pitchFamily="34" charset="0"/>
                <a:cs typeface="DejaVu Sans" charset="0"/>
              </a:defRPr>
            </a:lvl4pPr>
            <a:lvl5pPr>
              <a:tabLst>
                <a:tab pos="723900" algn="l"/>
                <a:tab pos="1447800" algn="l"/>
              </a:tabLst>
              <a:defRPr>
                <a:solidFill>
                  <a:schemeClr val="bg1"/>
                </a:solidFill>
                <a:latin typeface="Arial" panose="020B0604020202020204" pitchFamily="34" charset="0"/>
                <a:cs typeface="DejaVu Sans" charset="0"/>
              </a:defRPr>
            </a:lvl5pPr>
            <a:lvl6pPr marL="25146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6pPr>
            <a:lvl7pPr marL="29718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7pPr>
            <a:lvl8pPr marL="34290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8pPr>
            <a:lvl9pPr marL="38862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9pPr>
          </a:lstStyle>
          <a:p>
            <a:fld id="{93168370-D4B1-4095-80D6-4F38897A27DB}" type="slidenum">
              <a:rPr lang="en-GB" altLang="en-US" smtClean="0">
                <a:solidFill>
                  <a:srgbClr val="000000"/>
                </a:solidFill>
                <a:latin typeface="Gill Sans MT" panose="020B0502020104020203" pitchFamily="34" charset="0"/>
                <a:cs typeface="Arial" panose="020B0604020202020204" pitchFamily="34" charset="0"/>
              </a:rPr>
              <a:pPr/>
              <a:t>34</a:t>
            </a:fld>
            <a:endParaRPr lang="en-GB" altLang="en-US">
              <a:solidFill>
                <a:srgbClr val="000000"/>
              </a:solidFill>
              <a:latin typeface="Gill Sans MT" panose="020B0502020104020203" pitchFamily="34" charset="0"/>
              <a:cs typeface="Arial" panose="020B0604020202020204" pitchFamily="34" charset="0"/>
            </a:endParaRPr>
          </a:p>
        </p:txBody>
      </p:sp>
      <p:sp>
        <p:nvSpPr>
          <p:cNvPr id="6147" name="Text Box 1">
            <a:extLst>
              <a:ext uri="{FF2B5EF4-FFF2-40B4-BE49-F238E27FC236}">
                <a16:creationId xmlns:a16="http://schemas.microsoft.com/office/drawing/2014/main" id="{D64A7C9B-FBE9-4355-8B04-4D9DD31972E5}"/>
              </a:ext>
            </a:extLst>
          </p:cNvPr>
          <p:cNvSpPr txBox="1">
            <a:spLocks noChangeArrowheads="1"/>
          </p:cNvSpPr>
          <p:nvPr/>
        </p:nvSpPr>
        <p:spPr bwMode="auto">
          <a:xfrm>
            <a:off x="263352" y="1196753"/>
            <a:ext cx="11377263" cy="30963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68288" indent="-268288">
              <a:spcBef>
                <a:spcPts val="6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600">
                <a:solidFill>
                  <a:srgbClr val="000000"/>
                </a:solidFill>
                <a:latin typeface="Gill Sans MT" panose="020B0502020104020203" pitchFamily="34" charset="0"/>
                <a:cs typeface="DejaVu Sans" charset="0"/>
              </a:defRPr>
            </a:lvl1pPr>
            <a:lvl2pPr>
              <a:spcBef>
                <a:spcPts val="5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300">
                <a:solidFill>
                  <a:srgbClr val="464653"/>
                </a:solidFill>
                <a:latin typeface="Gill Sans MT" panose="020B0502020104020203" pitchFamily="34" charset="0"/>
                <a:cs typeface="DejaVu Sans" charset="0"/>
              </a:defRPr>
            </a:lvl2pPr>
            <a:lvl3pPr>
              <a:spcBef>
                <a:spcPts val="5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000000"/>
                </a:solidFill>
                <a:latin typeface="Gill Sans MT" panose="020B0502020104020203" pitchFamily="34" charset="0"/>
                <a:cs typeface="DejaVu Sans" charset="0"/>
              </a:defRPr>
            </a:lvl3pPr>
            <a:lvl4pPr>
              <a:spcBef>
                <a:spcPts val="4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rgbClr val="000000"/>
                </a:solidFill>
                <a:latin typeface="Gill Sans MT" panose="020B0502020104020203" pitchFamily="34" charset="0"/>
                <a:cs typeface="DejaVu Sans" charset="0"/>
              </a:defRPr>
            </a:lvl4pPr>
            <a:lvl5pPr>
              <a:spcBef>
                <a:spcPts val="3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000000"/>
                </a:solidFill>
                <a:latin typeface="Gill Sans MT" panose="020B0502020104020203" pitchFamily="34" charset="0"/>
                <a:cs typeface="DejaVu Sans" charset="0"/>
              </a:defRPr>
            </a:lvl5pPr>
            <a:lvl6pPr marL="2514600" indent="-228600" defTabSz="449263" eaLnBrk="0" fontAlgn="base" hangingPunct="0">
              <a:spcBef>
                <a:spcPts val="30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000000"/>
                </a:solidFill>
                <a:latin typeface="Gill Sans MT" panose="020B0502020104020203" pitchFamily="34" charset="0"/>
                <a:cs typeface="DejaVu Sans" charset="0"/>
              </a:defRPr>
            </a:lvl6pPr>
            <a:lvl7pPr marL="2971800" indent="-228600" defTabSz="449263" eaLnBrk="0" fontAlgn="base" hangingPunct="0">
              <a:spcBef>
                <a:spcPts val="30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000000"/>
                </a:solidFill>
                <a:latin typeface="Gill Sans MT" panose="020B0502020104020203" pitchFamily="34" charset="0"/>
                <a:cs typeface="DejaVu Sans" charset="0"/>
              </a:defRPr>
            </a:lvl7pPr>
            <a:lvl8pPr marL="3429000" indent="-228600" defTabSz="449263" eaLnBrk="0" fontAlgn="base" hangingPunct="0">
              <a:spcBef>
                <a:spcPts val="30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000000"/>
                </a:solidFill>
                <a:latin typeface="Gill Sans MT" panose="020B0502020104020203" pitchFamily="34" charset="0"/>
                <a:cs typeface="DejaVu Sans" charset="0"/>
              </a:defRPr>
            </a:lvl8pPr>
            <a:lvl9pPr marL="3886200" indent="-228600" defTabSz="449263" eaLnBrk="0" fontAlgn="base" hangingPunct="0">
              <a:spcBef>
                <a:spcPts val="30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000000"/>
                </a:solidFill>
                <a:latin typeface="Gill Sans MT" panose="020B0502020104020203" pitchFamily="34" charset="0"/>
                <a:cs typeface="DejaVu Sans" charset="0"/>
              </a:defRPr>
            </a:lvl9pPr>
          </a:lstStyle>
          <a:p>
            <a:pPr lvl="1" eaLnBrk="1" hangingPunct="1">
              <a:spcBef>
                <a:spcPct val="0"/>
              </a:spcBef>
              <a:buClr>
                <a:srgbClr val="727CA3"/>
              </a:buClr>
              <a:buSzPct val="76000"/>
              <a:buFont typeface="Wingdings 3" panose="05040102010807070707" pitchFamily="18" charset="2"/>
              <a:buChar char=""/>
            </a:pPr>
            <a:r>
              <a:rPr lang="en-GB" altLang="en-US" sz="2400" dirty="0" smtClean="0">
                <a:latin typeface="Arial" panose="020B0604020202020204" pitchFamily="34" charset="0"/>
              </a:rPr>
              <a:t>Currently Base Station Networks are typically purchased from a single vendor – </a:t>
            </a:r>
            <a:r>
              <a:rPr lang="en-GB" altLang="en-US" sz="2400" b="1" dirty="0" smtClean="0">
                <a:latin typeface="Arial" panose="020B0604020202020204" pitchFamily="34" charset="0"/>
              </a:rPr>
              <a:t>Vertical </a:t>
            </a:r>
            <a:r>
              <a:rPr lang="en-GB" altLang="en-US" sz="2400" b="1" dirty="0">
                <a:latin typeface="Arial" panose="020B0604020202020204" pitchFamily="34" charset="0"/>
              </a:rPr>
              <a:t>I</a:t>
            </a:r>
            <a:r>
              <a:rPr lang="en-GB" altLang="en-US" sz="2400" b="1" dirty="0" smtClean="0">
                <a:latin typeface="Arial" panose="020B0604020202020204" pitchFamily="34" charset="0"/>
              </a:rPr>
              <a:t>ntegration</a:t>
            </a:r>
          </a:p>
          <a:p>
            <a:pPr lvl="1" eaLnBrk="1" hangingPunct="1">
              <a:spcBef>
                <a:spcPct val="0"/>
              </a:spcBef>
              <a:buClr>
                <a:srgbClr val="727CA3"/>
              </a:buClr>
              <a:buSzPct val="76000"/>
              <a:buFont typeface="Wingdings 3" panose="05040102010807070707" pitchFamily="18" charset="2"/>
              <a:buChar char=""/>
            </a:pPr>
            <a:endParaRPr lang="en-GB" altLang="en-US" sz="2400" b="1" dirty="0">
              <a:latin typeface="Arial" panose="020B0604020202020204" pitchFamily="34" charset="0"/>
            </a:endParaRPr>
          </a:p>
          <a:p>
            <a:pPr lvl="1" eaLnBrk="1" hangingPunct="1">
              <a:spcBef>
                <a:spcPct val="0"/>
              </a:spcBef>
              <a:buClr>
                <a:srgbClr val="727CA3"/>
              </a:buClr>
              <a:buSzPct val="76000"/>
              <a:buFont typeface="Wingdings 3" panose="05040102010807070707" pitchFamily="18" charset="2"/>
              <a:buChar char=""/>
            </a:pPr>
            <a:r>
              <a:rPr lang="en-GB" altLang="en-US" sz="2400" b="1" dirty="0" smtClean="0">
                <a:latin typeface="Arial" panose="020B0604020202020204" pitchFamily="34" charset="0"/>
              </a:rPr>
              <a:t>Open Radio Access Networks (Open RAN) </a:t>
            </a:r>
            <a:r>
              <a:rPr lang="en-GB" altLang="en-US" sz="2400" dirty="0" smtClean="0">
                <a:latin typeface="Arial" panose="020B0604020202020204" pitchFamily="34" charset="0"/>
              </a:rPr>
              <a:t>enable networks to be built from multiple </a:t>
            </a:r>
            <a:r>
              <a:rPr lang="en-GB" altLang="en-US" sz="2400" smtClean="0">
                <a:latin typeface="Arial" panose="020B0604020202020204" pitchFamily="34" charset="0"/>
              </a:rPr>
              <a:t>blocks sold by </a:t>
            </a:r>
            <a:r>
              <a:rPr lang="en-GB" altLang="en-US" sz="2400" dirty="0" smtClean="0">
                <a:latin typeface="Arial" panose="020B0604020202020204" pitchFamily="34" charset="0"/>
              </a:rPr>
              <a:t>different vendors – </a:t>
            </a:r>
            <a:r>
              <a:rPr lang="en-GB" altLang="en-US" sz="2400" b="1" dirty="0" smtClean="0">
                <a:latin typeface="Arial" panose="020B0604020202020204" pitchFamily="34" charset="0"/>
              </a:rPr>
              <a:t>Horizontal Integration</a:t>
            </a:r>
          </a:p>
          <a:p>
            <a:pPr lvl="1" eaLnBrk="1" hangingPunct="1">
              <a:spcBef>
                <a:spcPct val="0"/>
              </a:spcBef>
              <a:buClr>
                <a:srgbClr val="727CA3"/>
              </a:buClr>
              <a:buSzPct val="76000"/>
              <a:buFont typeface="Wingdings 3" panose="05040102010807070707" pitchFamily="18" charset="2"/>
              <a:buChar char=""/>
            </a:pPr>
            <a:endParaRPr lang="en-GB" altLang="en-US" sz="2400" dirty="0">
              <a:solidFill>
                <a:schemeClr val="tx1"/>
              </a:solidFill>
              <a:latin typeface="Arial" panose="020B0604020202020204" pitchFamily="34" charset="0"/>
            </a:endParaRPr>
          </a:p>
          <a:p>
            <a:pPr lvl="1" eaLnBrk="1" hangingPunct="1">
              <a:spcBef>
                <a:spcPct val="0"/>
              </a:spcBef>
              <a:buClr>
                <a:srgbClr val="727CA3"/>
              </a:buClr>
              <a:buSzPct val="76000"/>
              <a:buFont typeface="Wingdings 3" panose="05040102010807070707" pitchFamily="18" charset="2"/>
              <a:buChar char=""/>
            </a:pPr>
            <a:r>
              <a:rPr lang="en-GB" altLang="en-US" sz="2400" dirty="0" smtClean="0">
                <a:solidFill>
                  <a:schemeClr val="tx1"/>
                </a:solidFill>
                <a:latin typeface="Arial" panose="020B0604020202020204" pitchFamily="34" charset="0"/>
              </a:rPr>
              <a:t>It remains to be seen how widely </a:t>
            </a:r>
            <a:r>
              <a:rPr lang="en-GB" altLang="en-US" sz="2400" b="1" dirty="0" smtClean="0">
                <a:solidFill>
                  <a:schemeClr val="tx1"/>
                </a:solidFill>
                <a:latin typeface="Arial" panose="020B0604020202020204" pitchFamily="34" charset="0"/>
              </a:rPr>
              <a:t>Open RAN </a:t>
            </a:r>
            <a:r>
              <a:rPr lang="en-GB" altLang="en-US" sz="2400" dirty="0" smtClean="0">
                <a:solidFill>
                  <a:schemeClr val="tx1"/>
                </a:solidFill>
                <a:latin typeface="Arial" panose="020B0604020202020204" pitchFamily="34" charset="0"/>
              </a:rPr>
              <a:t>will be deployed, but provides a completely different model for future wireless network deployment</a:t>
            </a:r>
            <a:endParaRPr lang="en-GB" altLang="en-US" sz="2400" dirty="0">
              <a:solidFill>
                <a:schemeClr val="tx1"/>
              </a:solidFill>
              <a:latin typeface="Arial" panose="020B0604020202020204" pitchFamily="34" charset="0"/>
            </a:endParaRPr>
          </a:p>
          <a:p>
            <a:pPr lvl="1" eaLnBrk="1" hangingPunct="1">
              <a:spcBef>
                <a:spcPct val="0"/>
              </a:spcBef>
              <a:buClr>
                <a:srgbClr val="727CA3"/>
              </a:buClr>
              <a:buSzPct val="76000"/>
              <a:buFont typeface="Wingdings 3" panose="05040102010807070707" pitchFamily="18" charset="2"/>
              <a:buChar char=""/>
            </a:pPr>
            <a:endParaRPr lang="en-GB" altLang="en-US" sz="2400" dirty="0" smtClean="0">
              <a:solidFill>
                <a:schemeClr val="tx1"/>
              </a:solidFill>
              <a:latin typeface="Arial" panose="020B0604020202020204" pitchFamily="34" charset="0"/>
            </a:endParaRPr>
          </a:p>
          <a:p>
            <a:pPr lvl="1" eaLnBrk="1" hangingPunct="1">
              <a:spcBef>
                <a:spcPct val="0"/>
              </a:spcBef>
              <a:buClr>
                <a:srgbClr val="727CA3"/>
              </a:buClr>
              <a:buSzPct val="76000"/>
              <a:buFont typeface="Wingdings 3" panose="05040102010807070707" pitchFamily="18" charset="2"/>
              <a:buChar char=""/>
            </a:pPr>
            <a:endParaRPr lang="en-GB" altLang="en-US" sz="2400" b="1" dirty="0">
              <a:solidFill>
                <a:schemeClr val="tx1"/>
              </a:solidFill>
              <a:latin typeface="Arial" panose="020B0604020202020204" pitchFamily="34" charset="0"/>
            </a:endParaRPr>
          </a:p>
          <a:p>
            <a:pPr marL="457200" lvl="1" indent="0" eaLnBrk="1" hangingPunct="1">
              <a:spcBef>
                <a:spcPct val="0"/>
              </a:spcBef>
              <a:buClr>
                <a:srgbClr val="727CA3"/>
              </a:buClr>
              <a:buSzPct val="76000"/>
            </a:pPr>
            <a:endParaRPr lang="en-GB" altLang="en-US" sz="2400" dirty="0" smtClean="0">
              <a:latin typeface="Arial" panose="020B0604020202020204" pitchFamily="34" charset="0"/>
            </a:endParaRPr>
          </a:p>
          <a:p>
            <a:pPr lvl="1" eaLnBrk="1" hangingPunct="1">
              <a:spcBef>
                <a:spcPct val="0"/>
              </a:spcBef>
              <a:buClr>
                <a:srgbClr val="727CA3"/>
              </a:buClr>
              <a:buSzPct val="76000"/>
              <a:buFont typeface="Wingdings 3" panose="05040102010807070707" pitchFamily="18" charset="2"/>
              <a:buChar char=""/>
            </a:pPr>
            <a:endParaRPr lang="en-GB" altLang="en-US" sz="2400" dirty="0">
              <a:latin typeface="Arial" panose="020B0604020202020204" pitchFamily="34" charset="0"/>
            </a:endParaRPr>
          </a:p>
          <a:p>
            <a:pPr lvl="1" eaLnBrk="1" hangingPunct="1">
              <a:spcBef>
                <a:spcPct val="0"/>
              </a:spcBef>
              <a:buClr>
                <a:srgbClr val="727CA3"/>
              </a:buClr>
              <a:buSzPct val="76000"/>
              <a:buFont typeface="Wingdings 3" panose="05040102010807070707" pitchFamily="18" charset="2"/>
              <a:buChar char=""/>
            </a:pPr>
            <a:endParaRPr lang="en-GB" altLang="en-US" sz="2400" dirty="0">
              <a:latin typeface="Arial" panose="020B0604020202020204" pitchFamily="34" charset="0"/>
            </a:endParaRPr>
          </a:p>
          <a:p>
            <a:pPr lvl="1" eaLnBrk="1" hangingPunct="1">
              <a:spcBef>
                <a:spcPct val="0"/>
              </a:spcBef>
              <a:buClr>
                <a:srgbClr val="727CA3"/>
              </a:buClr>
              <a:buSzPct val="76000"/>
              <a:buFont typeface="Wingdings 3" panose="05040102010807070707" pitchFamily="18" charset="2"/>
              <a:buChar char=""/>
            </a:pPr>
            <a:endParaRPr lang="en-GB" altLang="en-US" sz="2400" dirty="0">
              <a:latin typeface="Arial" panose="020B0604020202020204" pitchFamily="34" charset="0"/>
            </a:endParaRPr>
          </a:p>
          <a:p>
            <a:pPr lvl="1" eaLnBrk="1" hangingPunct="1">
              <a:spcBef>
                <a:spcPct val="0"/>
              </a:spcBef>
              <a:buClr>
                <a:srgbClr val="727CA3"/>
              </a:buClr>
              <a:buSzPct val="76000"/>
              <a:buFont typeface="Wingdings 3" panose="05040102010807070707" pitchFamily="18" charset="2"/>
              <a:buChar char=""/>
            </a:pPr>
            <a:endParaRPr lang="en-GB" altLang="en-US" sz="2400" dirty="0">
              <a:latin typeface="Arial" panose="020B0604020202020204" pitchFamily="34" charset="0"/>
            </a:endParaRPr>
          </a:p>
          <a:p>
            <a:pPr lvl="1" eaLnBrk="1" hangingPunct="1">
              <a:spcBef>
                <a:spcPct val="0"/>
              </a:spcBef>
              <a:buClr>
                <a:srgbClr val="727CA3"/>
              </a:buClr>
              <a:buSzPct val="76000"/>
              <a:buFont typeface="Wingdings 3" panose="05040102010807070707" pitchFamily="18" charset="2"/>
              <a:buChar char=""/>
            </a:pPr>
            <a:endParaRPr lang="en-GB" altLang="en-US" sz="2400" dirty="0">
              <a:latin typeface="Arial" panose="020B0604020202020204" pitchFamily="34" charset="0"/>
            </a:endParaRPr>
          </a:p>
          <a:p>
            <a:pPr lvl="1" eaLnBrk="1" hangingPunct="1">
              <a:spcBef>
                <a:spcPct val="0"/>
              </a:spcBef>
              <a:buClr>
                <a:srgbClr val="727CA3"/>
              </a:buClr>
              <a:buSzPct val="76000"/>
              <a:buFont typeface="Wingdings 3" panose="05040102010807070707" pitchFamily="18" charset="2"/>
              <a:buChar char=""/>
            </a:pPr>
            <a:endParaRPr lang="en-GB" altLang="en-US" sz="1800" b="1" dirty="0">
              <a:latin typeface="Arial" panose="020B0604020202020204" pitchFamily="34" charset="0"/>
            </a:endParaRPr>
          </a:p>
          <a:p>
            <a:pPr lvl="1" eaLnBrk="1" hangingPunct="1">
              <a:spcBef>
                <a:spcPct val="0"/>
              </a:spcBef>
              <a:buClr>
                <a:srgbClr val="727CA3"/>
              </a:buClr>
              <a:buSzPct val="76000"/>
              <a:buFont typeface="Wingdings 3" panose="05040102010807070707" pitchFamily="18" charset="2"/>
              <a:buChar char=""/>
            </a:pPr>
            <a:endParaRPr lang="en-GB" altLang="en-US" sz="1800" b="1" dirty="0">
              <a:latin typeface="Arial" panose="020B0604020202020204" pitchFamily="34" charset="0"/>
            </a:endParaRPr>
          </a:p>
          <a:p>
            <a:pPr lvl="1" eaLnBrk="1" hangingPunct="1">
              <a:spcBef>
                <a:spcPct val="0"/>
              </a:spcBef>
              <a:buClr>
                <a:srgbClr val="727CA3"/>
              </a:buClr>
              <a:buSzPct val="76000"/>
              <a:buFont typeface="Wingdings 3" panose="05040102010807070707" pitchFamily="18" charset="2"/>
              <a:buChar char=""/>
            </a:pPr>
            <a:endParaRPr lang="en-GB" altLang="en-US" sz="1800" b="1" dirty="0">
              <a:latin typeface="Arial" panose="020B0604020202020204" pitchFamily="34" charset="0"/>
            </a:endParaRPr>
          </a:p>
          <a:p>
            <a:pPr marL="457200" lvl="1" indent="0" eaLnBrk="1" hangingPunct="1">
              <a:spcBef>
                <a:spcPct val="0"/>
              </a:spcBef>
              <a:buClr>
                <a:srgbClr val="727CA3"/>
              </a:buClr>
              <a:buSzPct val="76000"/>
            </a:pPr>
            <a:endParaRPr lang="en-GB" altLang="en-US" sz="1800" dirty="0">
              <a:latin typeface="Arial" panose="020B0604020202020204" pitchFamily="34" charset="0"/>
            </a:endParaRPr>
          </a:p>
          <a:p>
            <a:pPr lvl="1" eaLnBrk="1" hangingPunct="1">
              <a:spcBef>
                <a:spcPct val="0"/>
              </a:spcBef>
              <a:buClr>
                <a:srgbClr val="727CA3"/>
              </a:buClr>
              <a:buSzPct val="76000"/>
              <a:buFont typeface="Wingdings 3" panose="05040102010807070707" pitchFamily="18" charset="2"/>
              <a:buChar char=""/>
            </a:pPr>
            <a:endParaRPr lang="en-GB" altLang="en-US" sz="1800" dirty="0">
              <a:latin typeface="Arial" panose="020B0604020202020204" pitchFamily="34" charset="0"/>
            </a:endParaRPr>
          </a:p>
          <a:p>
            <a:pPr lvl="1" eaLnBrk="1" hangingPunct="1">
              <a:spcBef>
                <a:spcPct val="0"/>
              </a:spcBef>
              <a:buClr>
                <a:srgbClr val="727CA3"/>
              </a:buClr>
              <a:buSzPct val="76000"/>
              <a:buFont typeface="Wingdings 3" panose="05040102010807070707" pitchFamily="18" charset="2"/>
              <a:buChar char=""/>
            </a:pPr>
            <a:endParaRPr lang="en-GB" altLang="en-US" sz="1800" dirty="0">
              <a:latin typeface="Arial" panose="020B0604020202020204" pitchFamily="34" charset="0"/>
            </a:endParaRPr>
          </a:p>
          <a:p>
            <a:pPr lvl="1" eaLnBrk="1" hangingPunct="1">
              <a:spcBef>
                <a:spcPct val="0"/>
              </a:spcBef>
              <a:buClr>
                <a:srgbClr val="727CA3"/>
              </a:buClr>
              <a:buSzPct val="76000"/>
              <a:buFont typeface="Wingdings 3" panose="05040102010807070707" pitchFamily="18" charset="2"/>
              <a:buChar char=""/>
            </a:pPr>
            <a:endParaRPr lang="en-GB" altLang="en-US" sz="2500" dirty="0">
              <a:latin typeface="Arial" panose="020B0604020202020204" pitchFamily="34" charset="0"/>
            </a:endParaRPr>
          </a:p>
          <a:p>
            <a:pPr lvl="1" eaLnBrk="1" hangingPunct="1">
              <a:spcBef>
                <a:spcPct val="0"/>
              </a:spcBef>
              <a:buClr>
                <a:srgbClr val="727CA3"/>
              </a:buClr>
              <a:buSzPct val="76000"/>
              <a:buFont typeface="Wingdings 3" panose="05040102010807070707" pitchFamily="18" charset="2"/>
              <a:buChar char=""/>
            </a:pPr>
            <a:endParaRPr lang="en-GB" altLang="en-US" sz="2500" dirty="0">
              <a:latin typeface="Arial" panose="020B0604020202020204" pitchFamily="34" charset="0"/>
            </a:endParaRPr>
          </a:p>
          <a:p>
            <a:pPr lvl="1" eaLnBrk="1" hangingPunct="1">
              <a:spcBef>
                <a:spcPct val="0"/>
              </a:spcBef>
              <a:buClr>
                <a:srgbClr val="727CA3"/>
              </a:buClr>
              <a:buSzPct val="76000"/>
              <a:buFont typeface="Wingdings 3" panose="05040102010807070707" pitchFamily="18" charset="2"/>
              <a:buChar char=""/>
            </a:pPr>
            <a:endParaRPr lang="en-GB" altLang="en-US" sz="2500" dirty="0">
              <a:latin typeface="Arial" panose="020B0604020202020204" pitchFamily="34" charset="0"/>
            </a:endParaRPr>
          </a:p>
          <a:p>
            <a:pPr marL="457200" lvl="1" indent="0" eaLnBrk="1" hangingPunct="1">
              <a:spcBef>
                <a:spcPct val="0"/>
              </a:spcBef>
              <a:buClr>
                <a:srgbClr val="727CA3"/>
              </a:buClr>
              <a:buSzPct val="76000"/>
            </a:pPr>
            <a:endParaRPr lang="en-GB" altLang="en-US" sz="2500" dirty="0">
              <a:latin typeface="Arial" panose="020B0604020202020204" pitchFamily="34" charset="0"/>
            </a:endParaRPr>
          </a:p>
          <a:p>
            <a:pPr eaLnBrk="1" hangingPunct="1">
              <a:spcBef>
                <a:spcPct val="0"/>
              </a:spcBef>
              <a:buClr>
                <a:srgbClr val="727CA3"/>
              </a:buClr>
              <a:buSzPct val="76000"/>
              <a:buFont typeface="Wingdings 3" panose="05040102010807070707" pitchFamily="18" charset="2"/>
              <a:buChar char=""/>
            </a:pPr>
            <a:endParaRPr lang="en-GB" altLang="en-US" sz="2800" dirty="0">
              <a:latin typeface="Arial" panose="020B0604020202020204" pitchFamily="34" charset="0"/>
            </a:endParaRPr>
          </a:p>
        </p:txBody>
      </p:sp>
      <p:sp>
        <p:nvSpPr>
          <p:cNvPr id="6148" name="Text Box 2">
            <a:extLst>
              <a:ext uri="{FF2B5EF4-FFF2-40B4-BE49-F238E27FC236}">
                <a16:creationId xmlns:a16="http://schemas.microsoft.com/office/drawing/2014/main" id="{B49A9692-FBED-46EC-AE2D-502336F77437}"/>
              </a:ext>
            </a:extLst>
          </p:cNvPr>
          <p:cNvSpPr txBox="1">
            <a:spLocks noChangeArrowheads="1"/>
          </p:cNvSpPr>
          <p:nvPr/>
        </p:nvSpPr>
        <p:spPr bwMode="auto">
          <a:xfrm>
            <a:off x="623392" y="44624"/>
            <a:ext cx="9587408"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Gill Sans MT" panose="020B0502020104020203" pitchFamily="34" charset="0"/>
                <a:cs typeface="DejaVu Sans" charset="0"/>
              </a:defRPr>
            </a:lvl1pPr>
            <a:lvl2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464653"/>
                </a:solidFill>
                <a:latin typeface="Gill Sans MT" panose="020B0502020104020203" pitchFamily="34" charset="0"/>
                <a:cs typeface="DejaVu Sans" charset="0"/>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ill Sans MT" panose="020B0502020104020203" pitchFamily="34" charset="0"/>
                <a:cs typeface="DejaVu Sans" charset="0"/>
              </a:defRPr>
            </a:lvl3pPr>
            <a:lvl4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Gill Sans MT" panose="020B0502020104020203" pitchFamily="34" charset="0"/>
                <a:cs typeface="DejaVu Sans" charset="0"/>
              </a:defRPr>
            </a:lvl4pPr>
            <a:lvl5pPr>
              <a:spcBef>
                <a:spcPts val="3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5pPr>
            <a:lvl6pPr marL="25146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6pPr>
            <a:lvl7pPr marL="29718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7pPr>
            <a:lvl8pPr marL="34290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8pPr>
            <a:lvl9pPr marL="38862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9pPr>
          </a:lstStyle>
          <a:p>
            <a:pPr eaLnBrk="1" hangingPunct="1">
              <a:spcBef>
                <a:spcPct val="0"/>
              </a:spcBef>
              <a:buClrTx/>
              <a:buFontTx/>
              <a:buNone/>
            </a:pPr>
            <a:r>
              <a:rPr lang="en-GB" altLang="en-US" sz="3200" dirty="0" smtClean="0">
                <a:solidFill>
                  <a:srgbClr val="464653"/>
                </a:solidFill>
                <a:latin typeface="Bookman Old Style" panose="02050604050505020204" pitchFamily="18" charset="0"/>
              </a:rPr>
              <a:t>What is Open RAN?</a:t>
            </a:r>
            <a:endParaRPr lang="en-GB" altLang="en-US" sz="3200" dirty="0">
              <a:solidFill>
                <a:srgbClr val="464653"/>
              </a:solidFill>
              <a:latin typeface="Bookman Old Style" panose="02050604050505020204" pitchFamily="18" charset="0"/>
            </a:endParaRPr>
          </a:p>
        </p:txBody>
      </p:sp>
      <p:pic>
        <p:nvPicPr>
          <p:cNvPr id="6149" name="Picture 4">
            <a:extLst>
              <a:ext uri="{FF2B5EF4-FFF2-40B4-BE49-F238E27FC236}">
                <a16:creationId xmlns:a16="http://schemas.microsoft.com/office/drawing/2014/main" id="{E86CE5F8-9C80-4E8F-9DD0-54EEDEFA03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0327" y="98425"/>
            <a:ext cx="922337" cy="927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Picture 2"/>
          <p:cNvPicPr>
            <a:picLocks noChangeAspect="1"/>
          </p:cNvPicPr>
          <p:nvPr/>
        </p:nvPicPr>
        <p:blipFill>
          <a:blip r:embed="rId4"/>
          <a:stretch>
            <a:fillRect/>
          </a:stretch>
        </p:blipFill>
        <p:spPr>
          <a:xfrm>
            <a:off x="623392" y="4201518"/>
            <a:ext cx="9361040" cy="2249081"/>
          </a:xfrm>
          <a:prstGeom prst="rect">
            <a:avLst/>
          </a:prstGeom>
        </p:spPr>
      </p:pic>
      <p:sp>
        <p:nvSpPr>
          <p:cNvPr id="4" name="TextBox 3"/>
          <p:cNvSpPr txBox="1"/>
          <p:nvPr/>
        </p:nvSpPr>
        <p:spPr>
          <a:xfrm>
            <a:off x="9982200" y="4813392"/>
            <a:ext cx="1730424" cy="1261884"/>
          </a:xfrm>
          <a:prstGeom prst="rect">
            <a:avLst/>
          </a:prstGeom>
          <a:noFill/>
          <a:ln w="19050">
            <a:solidFill>
              <a:schemeClr val="tx1"/>
            </a:solidFill>
          </a:ln>
        </p:spPr>
        <p:txBody>
          <a:bodyPr wrap="square" rtlCol="0">
            <a:spAutoFit/>
          </a:bodyPr>
          <a:lstStyle/>
          <a:p>
            <a:pPr algn="ctr"/>
            <a:r>
              <a:rPr lang="en-GB" sz="1600" dirty="0" smtClean="0">
                <a:solidFill>
                  <a:schemeClr val="tx1"/>
                </a:solidFill>
              </a:rPr>
              <a:t>Figure 2 from “Understanding O-RAN”, </a:t>
            </a:r>
            <a:r>
              <a:rPr lang="en-GB" sz="1600" dirty="0" err="1" smtClean="0">
                <a:solidFill>
                  <a:schemeClr val="tx1"/>
                </a:solidFill>
              </a:rPr>
              <a:t>Polese</a:t>
            </a:r>
            <a:r>
              <a:rPr lang="en-GB" sz="1600" dirty="0" smtClean="0">
                <a:solidFill>
                  <a:schemeClr val="tx1"/>
                </a:solidFill>
              </a:rPr>
              <a:t> et al              </a:t>
            </a:r>
            <a:r>
              <a:rPr lang="en-GB" sz="1200" dirty="0" smtClean="0">
                <a:solidFill>
                  <a:schemeClr val="tx1"/>
                </a:solidFill>
              </a:rPr>
              <a:t>(</a:t>
            </a:r>
            <a:r>
              <a:rPr lang="en-GB" sz="1200" dirty="0" err="1" smtClean="0">
                <a:solidFill>
                  <a:schemeClr val="tx1"/>
                </a:solidFill>
              </a:rPr>
              <a:t>arxiv</a:t>
            </a:r>
            <a:r>
              <a:rPr lang="en-GB" sz="1200" dirty="0" smtClean="0">
                <a:solidFill>
                  <a:schemeClr val="tx1"/>
                </a:solidFill>
              </a:rPr>
              <a:t> 2202.01302)</a:t>
            </a:r>
            <a:endParaRPr lang="en-GB" sz="1200" dirty="0">
              <a:solidFill>
                <a:schemeClr val="tx1"/>
              </a:solidFill>
            </a:endParaRPr>
          </a:p>
        </p:txBody>
      </p:sp>
    </p:spTree>
    <p:extLst>
      <p:ext uri="{BB962C8B-B14F-4D97-AF65-F5344CB8AC3E}">
        <p14:creationId xmlns:p14="http://schemas.microsoft.com/office/powerpoint/2010/main" val="106811016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a:extLst>
              <a:ext uri="{FF2B5EF4-FFF2-40B4-BE49-F238E27FC236}">
                <a16:creationId xmlns:a16="http://schemas.microsoft.com/office/drawing/2014/main" id="{D6FA57F1-7D32-4ECD-84CE-569DC6579C2E}"/>
              </a:ext>
            </a:extLst>
          </p:cNvPr>
          <p:cNvSpPr>
            <a:spLocks noGrp="1"/>
          </p:cNvSpPr>
          <p:nvPr>
            <p:ph type="sldNum" sz="quarter" idx="12"/>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723900" algn="l"/>
                <a:tab pos="1447800" algn="l"/>
              </a:tabLst>
              <a:defRPr>
                <a:solidFill>
                  <a:schemeClr val="bg1"/>
                </a:solidFill>
                <a:latin typeface="Arial" panose="020B0604020202020204" pitchFamily="34" charset="0"/>
                <a:cs typeface="DejaVu Sans" charset="0"/>
              </a:defRPr>
            </a:lvl1pPr>
            <a:lvl2pPr>
              <a:tabLst>
                <a:tab pos="723900" algn="l"/>
                <a:tab pos="1447800" algn="l"/>
              </a:tabLst>
              <a:defRPr>
                <a:solidFill>
                  <a:schemeClr val="bg1"/>
                </a:solidFill>
                <a:latin typeface="Arial" panose="020B0604020202020204" pitchFamily="34" charset="0"/>
                <a:cs typeface="DejaVu Sans" charset="0"/>
              </a:defRPr>
            </a:lvl2pPr>
            <a:lvl3pPr>
              <a:tabLst>
                <a:tab pos="723900" algn="l"/>
                <a:tab pos="1447800" algn="l"/>
              </a:tabLst>
              <a:defRPr>
                <a:solidFill>
                  <a:schemeClr val="bg1"/>
                </a:solidFill>
                <a:latin typeface="Arial" panose="020B0604020202020204" pitchFamily="34" charset="0"/>
                <a:cs typeface="DejaVu Sans" charset="0"/>
              </a:defRPr>
            </a:lvl3pPr>
            <a:lvl4pPr>
              <a:tabLst>
                <a:tab pos="723900" algn="l"/>
                <a:tab pos="1447800" algn="l"/>
              </a:tabLst>
              <a:defRPr>
                <a:solidFill>
                  <a:schemeClr val="bg1"/>
                </a:solidFill>
                <a:latin typeface="Arial" panose="020B0604020202020204" pitchFamily="34" charset="0"/>
                <a:cs typeface="DejaVu Sans" charset="0"/>
              </a:defRPr>
            </a:lvl4pPr>
            <a:lvl5pPr>
              <a:tabLst>
                <a:tab pos="723900" algn="l"/>
                <a:tab pos="1447800" algn="l"/>
              </a:tabLst>
              <a:defRPr>
                <a:solidFill>
                  <a:schemeClr val="bg1"/>
                </a:solidFill>
                <a:latin typeface="Arial" panose="020B0604020202020204" pitchFamily="34" charset="0"/>
                <a:cs typeface="DejaVu Sans" charset="0"/>
              </a:defRPr>
            </a:lvl5pPr>
            <a:lvl6pPr marL="25146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6pPr>
            <a:lvl7pPr marL="29718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7pPr>
            <a:lvl8pPr marL="34290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8pPr>
            <a:lvl9pPr marL="38862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9pPr>
          </a:lstStyle>
          <a:p>
            <a:fld id="{93168370-D4B1-4095-80D6-4F38897A27DB}" type="slidenum">
              <a:rPr lang="en-GB" altLang="en-US" smtClean="0">
                <a:solidFill>
                  <a:srgbClr val="000000"/>
                </a:solidFill>
                <a:latin typeface="Gill Sans MT" panose="020B0502020104020203" pitchFamily="34" charset="0"/>
                <a:cs typeface="Arial" panose="020B0604020202020204" pitchFamily="34" charset="0"/>
              </a:rPr>
              <a:pPr/>
              <a:t>4</a:t>
            </a:fld>
            <a:endParaRPr lang="en-GB" altLang="en-US">
              <a:solidFill>
                <a:srgbClr val="000000"/>
              </a:solidFill>
              <a:latin typeface="Gill Sans MT" panose="020B0502020104020203" pitchFamily="34" charset="0"/>
              <a:cs typeface="Arial" panose="020B0604020202020204" pitchFamily="34" charset="0"/>
            </a:endParaRPr>
          </a:p>
        </p:txBody>
      </p:sp>
      <p:sp>
        <p:nvSpPr>
          <p:cNvPr id="6148" name="Text Box 2">
            <a:extLst>
              <a:ext uri="{FF2B5EF4-FFF2-40B4-BE49-F238E27FC236}">
                <a16:creationId xmlns:a16="http://schemas.microsoft.com/office/drawing/2014/main" id="{B49A9692-FBED-46EC-AE2D-502336F77437}"/>
              </a:ext>
            </a:extLst>
          </p:cNvPr>
          <p:cNvSpPr txBox="1">
            <a:spLocks noChangeArrowheads="1"/>
          </p:cNvSpPr>
          <p:nvPr/>
        </p:nvSpPr>
        <p:spPr bwMode="auto">
          <a:xfrm>
            <a:off x="623392" y="152400"/>
            <a:ext cx="82296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Gill Sans MT" panose="020B0502020104020203" pitchFamily="34" charset="0"/>
                <a:cs typeface="DejaVu Sans" charset="0"/>
              </a:defRPr>
            </a:lvl1pPr>
            <a:lvl2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464653"/>
                </a:solidFill>
                <a:latin typeface="Gill Sans MT" panose="020B0502020104020203" pitchFamily="34" charset="0"/>
                <a:cs typeface="DejaVu Sans" charset="0"/>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ill Sans MT" panose="020B0502020104020203" pitchFamily="34" charset="0"/>
                <a:cs typeface="DejaVu Sans" charset="0"/>
              </a:defRPr>
            </a:lvl3pPr>
            <a:lvl4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Gill Sans MT" panose="020B0502020104020203" pitchFamily="34" charset="0"/>
                <a:cs typeface="DejaVu Sans" charset="0"/>
              </a:defRPr>
            </a:lvl4pPr>
            <a:lvl5pPr>
              <a:spcBef>
                <a:spcPts val="3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5pPr>
            <a:lvl6pPr marL="25146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6pPr>
            <a:lvl7pPr marL="29718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7pPr>
            <a:lvl8pPr marL="34290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8pPr>
            <a:lvl9pPr marL="38862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9pPr>
          </a:lstStyle>
          <a:p>
            <a:pPr eaLnBrk="1" hangingPunct="1">
              <a:spcBef>
                <a:spcPct val="0"/>
              </a:spcBef>
              <a:buClrTx/>
              <a:buFontTx/>
              <a:buNone/>
            </a:pPr>
            <a:r>
              <a:rPr lang="en-GB" altLang="en-US" sz="3200" dirty="0">
                <a:solidFill>
                  <a:srgbClr val="464653"/>
                </a:solidFill>
                <a:latin typeface="Bookman Old Style" panose="02050604050505020204" pitchFamily="18" charset="0"/>
              </a:rPr>
              <a:t>Wireless 2030: Spectrum Issues</a:t>
            </a:r>
          </a:p>
        </p:txBody>
      </p:sp>
      <p:pic>
        <p:nvPicPr>
          <p:cNvPr id="3" name="Picture 2">
            <a:extLst>
              <a:ext uri="{FF2B5EF4-FFF2-40B4-BE49-F238E27FC236}">
                <a16:creationId xmlns:a16="http://schemas.microsoft.com/office/drawing/2014/main" id="{13CDCAC4-04C0-4860-9C52-BBEE2075F954}"/>
              </a:ext>
            </a:extLst>
          </p:cNvPr>
          <p:cNvPicPr>
            <a:picLocks noChangeAspect="1"/>
          </p:cNvPicPr>
          <p:nvPr/>
        </p:nvPicPr>
        <p:blipFill>
          <a:blip r:embed="rId3"/>
          <a:stretch>
            <a:fillRect/>
          </a:stretch>
        </p:blipFill>
        <p:spPr>
          <a:xfrm>
            <a:off x="3863753" y="3577942"/>
            <a:ext cx="3255165" cy="2587363"/>
          </a:xfrm>
          <a:prstGeom prst="rect">
            <a:avLst/>
          </a:prstGeom>
        </p:spPr>
      </p:pic>
      <p:pic>
        <p:nvPicPr>
          <p:cNvPr id="5" name="Picture 4">
            <a:extLst>
              <a:ext uri="{FF2B5EF4-FFF2-40B4-BE49-F238E27FC236}">
                <a16:creationId xmlns:a16="http://schemas.microsoft.com/office/drawing/2014/main" id="{75F5401A-1D65-4EC0-A5D4-68C1D068CD5D}"/>
              </a:ext>
            </a:extLst>
          </p:cNvPr>
          <p:cNvPicPr>
            <a:picLocks noChangeAspect="1"/>
          </p:cNvPicPr>
          <p:nvPr/>
        </p:nvPicPr>
        <p:blipFill rotWithShape="1">
          <a:blip r:embed="rId4">
            <a:extLst>
              <a:ext uri="{28A0092B-C50C-407E-A947-70E740481C1C}">
                <a14:useLocalDpi xmlns:a14="http://schemas.microsoft.com/office/drawing/2010/main" val="0"/>
              </a:ext>
            </a:extLst>
          </a:blip>
          <a:srcRect r="12706" b="17628"/>
          <a:stretch/>
        </p:blipFill>
        <p:spPr>
          <a:xfrm>
            <a:off x="7608168" y="3573016"/>
            <a:ext cx="3392013" cy="2400564"/>
          </a:xfrm>
          <a:prstGeom prst="rect">
            <a:avLst/>
          </a:prstGeom>
        </p:spPr>
      </p:pic>
      <p:sp>
        <p:nvSpPr>
          <p:cNvPr id="10" name="Text Box 1">
            <a:extLst>
              <a:ext uri="{FF2B5EF4-FFF2-40B4-BE49-F238E27FC236}">
                <a16:creationId xmlns:a16="http://schemas.microsoft.com/office/drawing/2014/main" id="{6239EC6E-C33F-4F3A-9B8A-A62B6BD0F3DE}"/>
              </a:ext>
            </a:extLst>
          </p:cNvPr>
          <p:cNvSpPr txBox="1">
            <a:spLocks noChangeArrowheads="1"/>
          </p:cNvSpPr>
          <p:nvPr/>
        </p:nvSpPr>
        <p:spPr bwMode="auto">
          <a:xfrm>
            <a:off x="479376" y="1161514"/>
            <a:ext cx="10729192" cy="23011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68288" indent="-268288">
              <a:spcBef>
                <a:spcPts val="6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600">
                <a:solidFill>
                  <a:srgbClr val="000000"/>
                </a:solidFill>
                <a:latin typeface="Gill Sans MT" panose="020B0502020104020203" pitchFamily="34" charset="0"/>
                <a:cs typeface="DejaVu Sans" charset="0"/>
              </a:defRPr>
            </a:lvl1pPr>
            <a:lvl2pPr>
              <a:spcBef>
                <a:spcPts val="5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300">
                <a:solidFill>
                  <a:srgbClr val="464653"/>
                </a:solidFill>
                <a:latin typeface="Gill Sans MT" panose="020B0502020104020203" pitchFamily="34" charset="0"/>
                <a:cs typeface="DejaVu Sans" charset="0"/>
              </a:defRPr>
            </a:lvl2pPr>
            <a:lvl3pPr>
              <a:spcBef>
                <a:spcPts val="5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000000"/>
                </a:solidFill>
                <a:latin typeface="Gill Sans MT" panose="020B0502020104020203" pitchFamily="34" charset="0"/>
                <a:cs typeface="DejaVu Sans" charset="0"/>
              </a:defRPr>
            </a:lvl3pPr>
            <a:lvl4pPr>
              <a:spcBef>
                <a:spcPts val="4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rgbClr val="000000"/>
                </a:solidFill>
                <a:latin typeface="Gill Sans MT" panose="020B0502020104020203" pitchFamily="34" charset="0"/>
                <a:cs typeface="DejaVu Sans" charset="0"/>
              </a:defRPr>
            </a:lvl4pPr>
            <a:lvl5pPr>
              <a:spcBef>
                <a:spcPts val="3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000000"/>
                </a:solidFill>
                <a:latin typeface="Gill Sans MT" panose="020B0502020104020203" pitchFamily="34" charset="0"/>
                <a:cs typeface="DejaVu Sans" charset="0"/>
              </a:defRPr>
            </a:lvl5pPr>
            <a:lvl6pPr marL="2514600" indent="-228600" defTabSz="449263" eaLnBrk="0" fontAlgn="base" hangingPunct="0">
              <a:spcBef>
                <a:spcPts val="30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000000"/>
                </a:solidFill>
                <a:latin typeface="Gill Sans MT" panose="020B0502020104020203" pitchFamily="34" charset="0"/>
                <a:cs typeface="DejaVu Sans" charset="0"/>
              </a:defRPr>
            </a:lvl6pPr>
            <a:lvl7pPr marL="2971800" indent="-228600" defTabSz="449263" eaLnBrk="0" fontAlgn="base" hangingPunct="0">
              <a:spcBef>
                <a:spcPts val="30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000000"/>
                </a:solidFill>
                <a:latin typeface="Gill Sans MT" panose="020B0502020104020203" pitchFamily="34" charset="0"/>
                <a:cs typeface="DejaVu Sans" charset="0"/>
              </a:defRPr>
            </a:lvl7pPr>
            <a:lvl8pPr marL="3429000" indent="-228600" defTabSz="449263" eaLnBrk="0" fontAlgn="base" hangingPunct="0">
              <a:spcBef>
                <a:spcPts val="30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000000"/>
                </a:solidFill>
                <a:latin typeface="Gill Sans MT" panose="020B0502020104020203" pitchFamily="34" charset="0"/>
                <a:cs typeface="DejaVu Sans" charset="0"/>
              </a:defRPr>
            </a:lvl8pPr>
            <a:lvl9pPr marL="3886200" indent="-228600" defTabSz="449263" eaLnBrk="0" fontAlgn="base" hangingPunct="0">
              <a:spcBef>
                <a:spcPts val="30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000000"/>
                </a:solidFill>
                <a:latin typeface="Gill Sans MT" panose="020B0502020104020203" pitchFamily="34" charset="0"/>
                <a:cs typeface="DejaVu Sans" charset="0"/>
              </a:defRPr>
            </a:lvl9pPr>
          </a:lstStyle>
          <a:p>
            <a:pPr eaLnBrk="1" hangingPunct="1">
              <a:spcBef>
                <a:spcPct val="0"/>
              </a:spcBef>
              <a:buClr>
                <a:srgbClr val="727CA3"/>
              </a:buClr>
              <a:buSzPct val="76000"/>
              <a:buFont typeface="Wingdings 3" panose="05040102010807070707" pitchFamily="18" charset="2"/>
              <a:buChar char=""/>
            </a:pPr>
            <a:r>
              <a:rPr lang="en-GB" altLang="en-US" sz="2800" b="1" dirty="0">
                <a:solidFill>
                  <a:schemeClr val="accent6">
                    <a:lumMod val="75000"/>
                  </a:schemeClr>
                </a:solidFill>
                <a:latin typeface="Arial" panose="020B0604020202020204" pitchFamily="34" charset="0"/>
              </a:rPr>
              <a:t>Millimetre wave bands </a:t>
            </a:r>
            <a:r>
              <a:rPr lang="en-GB" altLang="en-US" sz="2800" dirty="0">
                <a:latin typeface="Arial" panose="020B0604020202020204" pitchFamily="34" charset="0"/>
              </a:rPr>
              <a:t>provide higher capacity; use directional beamforming to mitigate channel </a:t>
            </a:r>
            <a:r>
              <a:rPr lang="en-GB" altLang="en-US" sz="2800" dirty="0" smtClean="0">
                <a:latin typeface="Arial" panose="020B0604020202020204" pitchFamily="34" charset="0"/>
              </a:rPr>
              <a:t>effects [1]</a:t>
            </a:r>
            <a:endParaRPr lang="en-GB" altLang="en-US" sz="2800" dirty="0">
              <a:latin typeface="Arial" panose="020B0604020202020204" pitchFamily="34" charset="0"/>
            </a:endParaRPr>
          </a:p>
          <a:p>
            <a:pPr eaLnBrk="1" hangingPunct="1">
              <a:spcBef>
                <a:spcPct val="0"/>
              </a:spcBef>
              <a:buClr>
                <a:srgbClr val="727CA3"/>
              </a:buClr>
              <a:buSzPct val="76000"/>
              <a:buFont typeface="Wingdings 3" panose="05040102010807070707" pitchFamily="18" charset="2"/>
              <a:buChar char=""/>
            </a:pPr>
            <a:r>
              <a:rPr lang="en-GB" altLang="en-US" sz="2800" dirty="0">
                <a:latin typeface="Arial" panose="020B0604020202020204" pitchFamily="34" charset="0"/>
              </a:rPr>
              <a:t>First systems to launch operate around </a:t>
            </a:r>
            <a:r>
              <a:rPr lang="en-GB" altLang="en-US" sz="2800" b="1" dirty="0">
                <a:solidFill>
                  <a:schemeClr val="accent6">
                    <a:lumMod val="75000"/>
                  </a:schemeClr>
                </a:solidFill>
                <a:latin typeface="Arial" panose="020B0604020202020204" pitchFamily="34" charset="0"/>
              </a:rPr>
              <a:t>24-28 GHz</a:t>
            </a:r>
          </a:p>
          <a:p>
            <a:pPr eaLnBrk="1" hangingPunct="1">
              <a:spcBef>
                <a:spcPct val="0"/>
              </a:spcBef>
              <a:buClr>
                <a:srgbClr val="727CA3"/>
              </a:buClr>
              <a:buSzPct val="76000"/>
              <a:buFont typeface="Wingdings 3" panose="05040102010807070707" pitchFamily="18" charset="2"/>
              <a:buChar char=""/>
            </a:pPr>
            <a:r>
              <a:rPr lang="en-GB" altLang="en-US" sz="2800" dirty="0">
                <a:latin typeface="Arial" panose="020B0604020202020204" pitchFamily="34" charset="0"/>
              </a:rPr>
              <a:t>Research needed to develop higher frequency technologies – when should we stop?</a:t>
            </a:r>
          </a:p>
          <a:p>
            <a:pPr eaLnBrk="1" hangingPunct="1">
              <a:spcBef>
                <a:spcPct val="0"/>
              </a:spcBef>
              <a:buClr>
                <a:srgbClr val="727CA3"/>
              </a:buClr>
              <a:buSzPct val="76000"/>
              <a:buFont typeface="Wingdings 3" panose="05040102010807070707" pitchFamily="18" charset="2"/>
              <a:buChar char=""/>
            </a:pPr>
            <a:endParaRPr lang="en-GB" altLang="en-US" sz="2800" dirty="0">
              <a:latin typeface="Arial" panose="020B0604020202020204" pitchFamily="34" charset="0"/>
            </a:endParaRPr>
          </a:p>
          <a:p>
            <a:pPr lvl="1" eaLnBrk="1" hangingPunct="1">
              <a:spcBef>
                <a:spcPct val="0"/>
              </a:spcBef>
              <a:buClr>
                <a:srgbClr val="727CA3"/>
              </a:buClr>
              <a:buSzPct val="76000"/>
              <a:buFont typeface="Wingdings 3" panose="05040102010807070707" pitchFamily="18" charset="2"/>
              <a:buChar char=""/>
            </a:pPr>
            <a:endParaRPr lang="en-GB" altLang="en-US" sz="2500" dirty="0">
              <a:latin typeface="Arial" panose="020B0604020202020204" pitchFamily="34" charset="0"/>
            </a:endParaRPr>
          </a:p>
          <a:p>
            <a:pPr eaLnBrk="1" hangingPunct="1">
              <a:spcBef>
                <a:spcPct val="0"/>
              </a:spcBef>
              <a:buClr>
                <a:srgbClr val="727CA3"/>
              </a:buClr>
              <a:buSzPct val="76000"/>
              <a:buFont typeface="Wingdings 3" panose="05040102010807070707" pitchFamily="18" charset="2"/>
              <a:buChar char=""/>
            </a:pPr>
            <a:endParaRPr lang="en-GB" altLang="en-US" sz="2800" dirty="0">
              <a:latin typeface="Arial" panose="020B0604020202020204" pitchFamily="34" charset="0"/>
            </a:endParaRPr>
          </a:p>
        </p:txBody>
      </p:sp>
      <p:sp>
        <p:nvSpPr>
          <p:cNvPr id="11" name="TextBox 10">
            <a:extLst>
              <a:ext uri="{FF2B5EF4-FFF2-40B4-BE49-F238E27FC236}">
                <a16:creationId xmlns:a16="http://schemas.microsoft.com/office/drawing/2014/main" id="{C5D9524B-9BE8-4E82-9016-A9CEFC5792BD}"/>
              </a:ext>
            </a:extLst>
          </p:cNvPr>
          <p:cNvSpPr txBox="1"/>
          <p:nvPr/>
        </p:nvSpPr>
        <p:spPr>
          <a:xfrm>
            <a:off x="2351584" y="6423140"/>
            <a:ext cx="7992888" cy="246221"/>
          </a:xfrm>
          <a:prstGeom prst="rect">
            <a:avLst/>
          </a:prstGeom>
          <a:noFill/>
        </p:spPr>
        <p:txBody>
          <a:bodyPr wrap="square" rtlCol="0">
            <a:spAutoFit/>
          </a:bodyPr>
          <a:lstStyle/>
          <a:p>
            <a:pPr algn="ctr"/>
            <a:r>
              <a:rPr lang="en-GB" sz="1000" dirty="0" smtClean="0">
                <a:solidFill>
                  <a:schemeClr val="tx1"/>
                </a:solidFill>
              </a:rPr>
              <a:t>[1] Source</a:t>
            </a:r>
            <a:r>
              <a:rPr lang="en-GB" sz="1000" dirty="0">
                <a:solidFill>
                  <a:schemeClr val="tx1"/>
                </a:solidFill>
              </a:rPr>
              <a:t>: P. Cao et. al., "Constant Modulus Shaped Beam Synthesis via Convex Relaxation," IEEE AWP Letters, pp. 617-620, 2017.</a:t>
            </a:r>
          </a:p>
        </p:txBody>
      </p:sp>
      <p:sp>
        <p:nvSpPr>
          <p:cNvPr id="12" name="TextBox 11">
            <a:extLst>
              <a:ext uri="{FF2B5EF4-FFF2-40B4-BE49-F238E27FC236}">
                <a16:creationId xmlns:a16="http://schemas.microsoft.com/office/drawing/2014/main" id="{DFE9CED4-F8E3-4EF1-A2E1-E910AA825DB0}"/>
              </a:ext>
            </a:extLst>
          </p:cNvPr>
          <p:cNvSpPr txBox="1"/>
          <p:nvPr/>
        </p:nvSpPr>
        <p:spPr>
          <a:xfrm>
            <a:off x="7077910" y="6093297"/>
            <a:ext cx="3482587" cy="246221"/>
          </a:xfrm>
          <a:prstGeom prst="rect">
            <a:avLst/>
          </a:prstGeom>
          <a:noFill/>
        </p:spPr>
        <p:txBody>
          <a:bodyPr wrap="square" rtlCol="0">
            <a:spAutoFit/>
          </a:bodyPr>
          <a:lstStyle/>
          <a:p>
            <a:pPr algn="ctr"/>
            <a:r>
              <a:rPr lang="en-GB" sz="1000" dirty="0">
                <a:solidFill>
                  <a:schemeClr val="tx1"/>
                </a:solidFill>
              </a:rPr>
              <a:t>Figure 2 of T.S. Rappaport et al, IEEE Access, May 2013</a:t>
            </a:r>
          </a:p>
        </p:txBody>
      </p:sp>
      <p:pic>
        <p:nvPicPr>
          <p:cNvPr id="2" name="Picture 1">
            <a:extLst>
              <a:ext uri="{FF2B5EF4-FFF2-40B4-BE49-F238E27FC236}">
                <a16:creationId xmlns:a16="http://schemas.microsoft.com/office/drawing/2014/main" id="{8C4E8DCE-77AA-41F4-B51B-041C71901165}"/>
              </a:ext>
            </a:extLst>
          </p:cNvPr>
          <p:cNvPicPr>
            <a:picLocks noChangeAspect="1"/>
          </p:cNvPicPr>
          <p:nvPr/>
        </p:nvPicPr>
        <p:blipFill>
          <a:blip r:embed="rId5"/>
          <a:stretch>
            <a:fillRect/>
          </a:stretch>
        </p:blipFill>
        <p:spPr>
          <a:xfrm>
            <a:off x="911424" y="3933056"/>
            <a:ext cx="2617571" cy="1944216"/>
          </a:xfrm>
          <a:prstGeom prst="rect">
            <a:avLst/>
          </a:prstGeom>
        </p:spPr>
      </p:pic>
      <p:pic>
        <p:nvPicPr>
          <p:cNvPr id="13" name="Picture 4">
            <a:extLst>
              <a:ext uri="{FF2B5EF4-FFF2-40B4-BE49-F238E27FC236}">
                <a16:creationId xmlns:a16="http://schemas.microsoft.com/office/drawing/2014/main" id="{E86CE5F8-9C80-4E8F-9DD0-54EEDEFA03E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78319" y="98425"/>
            <a:ext cx="922337" cy="927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9373024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72AAF92-E502-47B1-B98F-A16598EF3DF9}"/>
              </a:ext>
            </a:extLst>
          </p:cNvPr>
          <p:cNvPicPr>
            <a:picLocks noChangeAspect="1"/>
          </p:cNvPicPr>
          <p:nvPr/>
        </p:nvPicPr>
        <p:blipFill>
          <a:blip r:embed="rId3"/>
          <a:stretch>
            <a:fillRect/>
          </a:stretch>
        </p:blipFill>
        <p:spPr>
          <a:xfrm>
            <a:off x="983432" y="3709422"/>
            <a:ext cx="4346009" cy="2599898"/>
          </a:xfrm>
          <a:prstGeom prst="rect">
            <a:avLst/>
          </a:prstGeom>
        </p:spPr>
      </p:pic>
      <p:sp>
        <p:nvSpPr>
          <p:cNvPr id="6146" name="Slide Number Placeholder 3">
            <a:extLst>
              <a:ext uri="{FF2B5EF4-FFF2-40B4-BE49-F238E27FC236}">
                <a16:creationId xmlns:a16="http://schemas.microsoft.com/office/drawing/2014/main" id="{D6FA57F1-7D32-4ECD-84CE-569DC6579C2E}"/>
              </a:ext>
            </a:extLst>
          </p:cNvPr>
          <p:cNvSpPr>
            <a:spLocks noGrp="1"/>
          </p:cNvSpPr>
          <p:nvPr>
            <p:ph type="sldNum" sz="quarter" idx="12"/>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723900" algn="l"/>
                <a:tab pos="1447800" algn="l"/>
              </a:tabLst>
              <a:defRPr>
                <a:solidFill>
                  <a:schemeClr val="bg1"/>
                </a:solidFill>
                <a:latin typeface="Arial" panose="020B0604020202020204" pitchFamily="34" charset="0"/>
                <a:cs typeface="DejaVu Sans" charset="0"/>
              </a:defRPr>
            </a:lvl1pPr>
            <a:lvl2pPr>
              <a:tabLst>
                <a:tab pos="723900" algn="l"/>
                <a:tab pos="1447800" algn="l"/>
              </a:tabLst>
              <a:defRPr>
                <a:solidFill>
                  <a:schemeClr val="bg1"/>
                </a:solidFill>
                <a:latin typeface="Arial" panose="020B0604020202020204" pitchFamily="34" charset="0"/>
                <a:cs typeface="DejaVu Sans" charset="0"/>
              </a:defRPr>
            </a:lvl2pPr>
            <a:lvl3pPr>
              <a:tabLst>
                <a:tab pos="723900" algn="l"/>
                <a:tab pos="1447800" algn="l"/>
              </a:tabLst>
              <a:defRPr>
                <a:solidFill>
                  <a:schemeClr val="bg1"/>
                </a:solidFill>
                <a:latin typeface="Arial" panose="020B0604020202020204" pitchFamily="34" charset="0"/>
                <a:cs typeface="DejaVu Sans" charset="0"/>
              </a:defRPr>
            </a:lvl3pPr>
            <a:lvl4pPr>
              <a:tabLst>
                <a:tab pos="723900" algn="l"/>
                <a:tab pos="1447800" algn="l"/>
              </a:tabLst>
              <a:defRPr>
                <a:solidFill>
                  <a:schemeClr val="bg1"/>
                </a:solidFill>
                <a:latin typeface="Arial" panose="020B0604020202020204" pitchFamily="34" charset="0"/>
                <a:cs typeface="DejaVu Sans" charset="0"/>
              </a:defRPr>
            </a:lvl4pPr>
            <a:lvl5pPr>
              <a:tabLst>
                <a:tab pos="723900" algn="l"/>
                <a:tab pos="1447800" algn="l"/>
              </a:tabLst>
              <a:defRPr>
                <a:solidFill>
                  <a:schemeClr val="bg1"/>
                </a:solidFill>
                <a:latin typeface="Arial" panose="020B0604020202020204" pitchFamily="34" charset="0"/>
                <a:cs typeface="DejaVu Sans" charset="0"/>
              </a:defRPr>
            </a:lvl5pPr>
            <a:lvl6pPr marL="25146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6pPr>
            <a:lvl7pPr marL="29718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7pPr>
            <a:lvl8pPr marL="34290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8pPr>
            <a:lvl9pPr marL="38862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9pPr>
          </a:lstStyle>
          <a:p>
            <a:fld id="{93168370-D4B1-4095-80D6-4F38897A27DB}" type="slidenum">
              <a:rPr lang="en-GB" altLang="en-US" smtClean="0">
                <a:solidFill>
                  <a:srgbClr val="000000"/>
                </a:solidFill>
                <a:latin typeface="Gill Sans MT" panose="020B0502020104020203" pitchFamily="34" charset="0"/>
                <a:cs typeface="Arial" panose="020B0604020202020204" pitchFamily="34" charset="0"/>
              </a:rPr>
              <a:pPr/>
              <a:t>5</a:t>
            </a:fld>
            <a:endParaRPr lang="en-GB" altLang="en-US">
              <a:solidFill>
                <a:srgbClr val="000000"/>
              </a:solidFill>
              <a:latin typeface="Gill Sans MT" panose="020B0502020104020203" pitchFamily="34" charset="0"/>
              <a:cs typeface="Arial" panose="020B0604020202020204" pitchFamily="34" charset="0"/>
            </a:endParaRPr>
          </a:p>
        </p:txBody>
      </p:sp>
      <p:sp>
        <p:nvSpPr>
          <p:cNvPr id="6148" name="Text Box 2">
            <a:extLst>
              <a:ext uri="{FF2B5EF4-FFF2-40B4-BE49-F238E27FC236}">
                <a16:creationId xmlns:a16="http://schemas.microsoft.com/office/drawing/2014/main" id="{B49A9692-FBED-46EC-AE2D-502336F77437}"/>
              </a:ext>
            </a:extLst>
          </p:cNvPr>
          <p:cNvSpPr txBox="1">
            <a:spLocks noChangeArrowheads="1"/>
          </p:cNvSpPr>
          <p:nvPr/>
        </p:nvSpPr>
        <p:spPr bwMode="auto">
          <a:xfrm>
            <a:off x="767408" y="152400"/>
            <a:ext cx="82296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Gill Sans MT" panose="020B0502020104020203" pitchFamily="34" charset="0"/>
                <a:cs typeface="DejaVu Sans" charset="0"/>
              </a:defRPr>
            </a:lvl1pPr>
            <a:lvl2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464653"/>
                </a:solidFill>
                <a:latin typeface="Gill Sans MT" panose="020B0502020104020203" pitchFamily="34" charset="0"/>
                <a:cs typeface="DejaVu Sans" charset="0"/>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ill Sans MT" panose="020B0502020104020203" pitchFamily="34" charset="0"/>
                <a:cs typeface="DejaVu Sans" charset="0"/>
              </a:defRPr>
            </a:lvl3pPr>
            <a:lvl4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Gill Sans MT" panose="020B0502020104020203" pitchFamily="34" charset="0"/>
                <a:cs typeface="DejaVu Sans" charset="0"/>
              </a:defRPr>
            </a:lvl4pPr>
            <a:lvl5pPr>
              <a:spcBef>
                <a:spcPts val="3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5pPr>
            <a:lvl6pPr marL="25146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6pPr>
            <a:lvl7pPr marL="29718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7pPr>
            <a:lvl8pPr marL="34290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8pPr>
            <a:lvl9pPr marL="38862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9pPr>
          </a:lstStyle>
          <a:p>
            <a:pPr eaLnBrk="1" hangingPunct="1">
              <a:spcBef>
                <a:spcPct val="0"/>
              </a:spcBef>
              <a:buClrTx/>
              <a:buFontTx/>
              <a:buNone/>
            </a:pPr>
            <a:r>
              <a:rPr lang="en-GB" altLang="en-US" sz="3200" dirty="0">
                <a:solidFill>
                  <a:srgbClr val="464653"/>
                </a:solidFill>
                <a:latin typeface="Bookman Old Style" panose="02050604050505020204" pitchFamily="18" charset="0"/>
              </a:rPr>
              <a:t>Wireless 2030: Data Growth</a:t>
            </a:r>
          </a:p>
        </p:txBody>
      </p:sp>
      <p:sp>
        <p:nvSpPr>
          <p:cNvPr id="8" name="TextBox 7">
            <a:extLst>
              <a:ext uri="{FF2B5EF4-FFF2-40B4-BE49-F238E27FC236}">
                <a16:creationId xmlns:a16="http://schemas.microsoft.com/office/drawing/2014/main" id="{A236022C-96E4-4F0F-9BB5-736C20C937EE}"/>
              </a:ext>
            </a:extLst>
          </p:cNvPr>
          <p:cNvSpPr txBox="1"/>
          <p:nvPr/>
        </p:nvSpPr>
        <p:spPr>
          <a:xfrm>
            <a:off x="4657444" y="6060751"/>
            <a:ext cx="1454944" cy="246221"/>
          </a:xfrm>
          <a:prstGeom prst="rect">
            <a:avLst/>
          </a:prstGeom>
          <a:noFill/>
        </p:spPr>
        <p:txBody>
          <a:bodyPr wrap="square" rtlCol="0">
            <a:spAutoFit/>
          </a:bodyPr>
          <a:lstStyle/>
          <a:p>
            <a:pPr algn="ctr"/>
            <a:r>
              <a:rPr lang="en-GB" sz="1000" dirty="0">
                <a:solidFill>
                  <a:schemeClr val="accent2"/>
                </a:solidFill>
              </a:rPr>
              <a:t>Image: </a:t>
            </a:r>
            <a:r>
              <a:rPr lang="en-GB" sz="1000" dirty="0" err="1">
                <a:solidFill>
                  <a:schemeClr val="accent2"/>
                </a:solidFill>
              </a:rPr>
              <a:t>Ericcson</a:t>
            </a:r>
            <a:endParaRPr lang="en-GB" sz="1000" dirty="0">
              <a:solidFill>
                <a:schemeClr val="accent2"/>
              </a:solidFill>
            </a:endParaRPr>
          </a:p>
        </p:txBody>
      </p:sp>
      <p:sp>
        <p:nvSpPr>
          <p:cNvPr id="4" name="AutoShape 2" descr="https://purple.ai/wp-content/uploads/2019/03/WiFi-will-kill-mobile-networks-by-2025_blog-image_860.png">
            <a:extLst>
              <a:ext uri="{FF2B5EF4-FFF2-40B4-BE49-F238E27FC236}">
                <a16:creationId xmlns:a16="http://schemas.microsoft.com/office/drawing/2014/main" id="{36232295-124F-4E3D-BEE0-8AEAA908507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Text Box 1">
            <a:extLst>
              <a:ext uri="{FF2B5EF4-FFF2-40B4-BE49-F238E27FC236}">
                <a16:creationId xmlns:a16="http://schemas.microsoft.com/office/drawing/2014/main" id="{427B28B6-86CB-4AFA-B21B-AF41AFDF3F7F}"/>
              </a:ext>
            </a:extLst>
          </p:cNvPr>
          <p:cNvSpPr txBox="1">
            <a:spLocks noChangeArrowheads="1"/>
          </p:cNvSpPr>
          <p:nvPr/>
        </p:nvSpPr>
        <p:spPr bwMode="auto">
          <a:xfrm>
            <a:off x="623392" y="1161514"/>
            <a:ext cx="10945216" cy="25555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68288" indent="-268288">
              <a:spcBef>
                <a:spcPts val="6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600">
                <a:solidFill>
                  <a:srgbClr val="000000"/>
                </a:solidFill>
                <a:latin typeface="Gill Sans MT" panose="020B0502020104020203" pitchFamily="34" charset="0"/>
                <a:cs typeface="DejaVu Sans" charset="0"/>
              </a:defRPr>
            </a:lvl1pPr>
            <a:lvl2pPr>
              <a:spcBef>
                <a:spcPts val="5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300">
                <a:solidFill>
                  <a:srgbClr val="464653"/>
                </a:solidFill>
                <a:latin typeface="Gill Sans MT" panose="020B0502020104020203" pitchFamily="34" charset="0"/>
                <a:cs typeface="DejaVu Sans" charset="0"/>
              </a:defRPr>
            </a:lvl2pPr>
            <a:lvl3pPr>
              <a:spcBef>
                <a:spcPts val="5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000000"/>
                </a:solidFill>
                <a:latin typeface="Gill Sans MT" panose="020B0502020104020203" pitchFamily="34" charset="0"/>
                <a:cs typeface="DejaVu Sans" charset="0"/>
              </a:defRPr>
            </a:lvl3pPr>
            <a:lvl4pPr>
              <a:spcBef>
                <a:spcPts val="4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rgbClr val="000000"/>
                </a:solidFill>
                <a:latin typeface="Gill Sans MT" panose="020B0502020104020203" pitchFamily="34" charset="0"/>
                <a:cs typeface="DejaVu Sans" charset="0"/>
              </a:defRPr>
            </a:lvl4pPr>
            <a:lvl5pPr>
              <a:spcBef>
                <a:spcPts val="3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000000"/>
                </a:solidFill>
                <a:latin typeface="Gill Sans MT" panose="020B0502020104020203" pitchFamily="34" charset="0"/>
                <a:cs typeface="DejaVu Sans" charset="0"/>
              </a:defRPr>
            </a:lvl5pPr>
            <a:lvl6pPr marL="2514600" indent="-228600" defTabSz="449263" eaLnBrk="0" fontAlgn="base" hangingPunct="0">
              <a:spcBef>
                <a:spcPts val="30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000000"/>
                </a:solidFill>
                <a:latin typeface="Gill Sans MT" panose="020B0502020104020203" pitchFamily="34" charset="0"/>
                <a:cs typeface="DejaVu Sans" charset="0"/>
              </a:defRPr>
            </a:lvl6pPr>
            <a:lvl7pPr marL="2971800" indent="-228600" defTabSz="449263" eaLnBrk="0" fontAlgn="base" hangingPunct="0">
              <a:spcBef>
                <a:spcPts val="30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000000"/>
                </a:solidFill>
                <a:latin typeface="Gill Sans MT" panose="020B0502020104020203" pitchFamily="34" charset="0"/>
                <a:cs typeface="DejaVu Sans" charset="0"/>
              </a:defRPr>
            </a:lvl7pPr>
            <a:lvl8pPr marL="3429000" indent="-228600" defTabSz="449263" eaLnBrk="0" fontAlgn="base" hangingPunct="0">
              <a:spcBef>
                <a:spcPts val="30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000000"/>
                </a:solidFill>
                <a:latin typeface="Gill Sans MT" panose="020B0502020104020203" pitchFamily="34" charset="0"/>
                <a:cs typeface="DejaVu Sans" charset="0"/>
              </a:defRPr>
            </a:lvl8pPr>
            <a:lvl9pPr marL="3886200" indent="-228600" defTabSz="449263" eaLnBrk="0" fontAlgn="base" hangingPunct="0">
              <a:spcBef>
                <a:spcPts val="30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000000"/>
                </a:solidFill>
                <a:latin typeface="Gill Sans MT" panose="020B0502020104020203" pitchFamily="34" charset="0"/>
                <a:cs typeface="DejaVu Sans" charset="0"/>
              </a:defRPr>
            </a:lvl9pPr>
          </a:lstStyle>
          <a:p>
            <a:pPr eaLnBrk="1" hangingPunct="1">
              <a:spcBef>
                <a:spcPct val="0"/>
              </a:spcBef>
              <a:buClr>
                <a:srgbClr val="727CA3"/>
              </a:buClr>
              <a:buSzPct val="76000"/>
              <a:buFont typeface="Wingdings 3" panose="05040102010807070707" pitchFamily="18" charset="2"/>
              <a:buChar char=""/>
            </a:pPr>
            <a:r>
              <a:rPr lang="en-GB" altLang="en-US" sz="2800" dirty="0">
                <a:latin typeface="Arial" panose="020B0604020202020204" pitchFamily="34" charset="0"/>
              </a:rPr>
              <a:t>Very difficult to predict 2030 data requirements:</a:t>
            </a:r>
          </a:p>
          <a:p>
            <a:pPr lvl="1" eaLnBrk="1" hangingPunct="1">
              <a:spcBef>
                <a:spcPct val="0"/>
              </a:spcBef>
              <a:buClr>
                <a:srgbClr val="727CA3"/>
              </a:buClr>
              <a:buSzPct val="76000"/>
              <a:buFont typeface="Wingdings 3" panose="05040102010807070707" pitchFamily="18" charset="2"/>
              <a:buChar char=""/>
            </a:pPr>
            <a:r>
              <a:rPr lang="en-GB" altLang="en-US" sz="2500" dirty="0">
                <a:latin typeface="Arial" panose="020B0604020202020204" pitchFamily="34" charset="0"/>
              </a:rPr>
              <a:t>Ericsson predicts </a:t>
            </a:r>
            <a:r>
              <a:rPr lang="en-GB" altLang="en-US" sz="2500" b="1" dirty="0">
                <a:solidFill>
                  <a:schemeClr val="accent2"/>
                </a:solidFill>
                <a:latin typeface="Arial" panose="020B0604020202020204" pitchFamily="34" charset="0"/>
              </a:rPr>
              <a:t>~5 fold </a:t>
            </a:r>
            <a:r>
              <a:rPr lang="en-GB" altLang="en-US" sz="2500" dirty="0">
                <a:latin typeface="Arial" panose="020B0604020202020204" pitchFamily="34" charset="0"/>
              </a:rPr>
              <a:t>increase in next 5 years</a:t>
            </a:r>
          </a:p>
          <a:p>
            <a:pPr lvl="1" eaLnBrk="1" hangingPunct="1">
              <a:spcBef>
                <a:spcPct val="0"/>
              </a:spcBef>
              <a:buClr>
                <a:srgbClr val="727CA3"/>
              </a:buClr>
              <a:buSzPct val="76000"/>
              <a:buFont typeface="Wingdings 3" panose="05040102010807070707" pitchFamily="18" charset="2"/>
              <a:buChar char=""/>
            </a:pPr>
            <a:r>
              <a:rPr lang="en-GB" altLang="en-US" sz="2500" dirty="0">
                <a:latin typeface="Arial" panose="020B0604020202020204" pitchFamily="34" charset="0"/>
              </a:rPr>
              <a:t>5G networks will start to impact in this time frame</a:t>
            </a:r>
          </a:p>
          <a:p>
            <a:pPr lvl="1" eaLnBrk="1" hangingPunct="1">
              <a:spcBef>
                <a:spcPct val="0"/>
              </a:spcBef>
              <a:buClr>
                <a:srgbClr val="727CA3"/>
              </a:buClr>
              <a:buSzPct val="76000"/>
              <a:buFont typeface="Wingdings 3" panose="05040102010807070707" pitchFamily="18" charset="2"/>
              <a:buChar char=""/>
            </a:pPr>
            <a:r>
              <a:rPr lang="en-GB" altLang="en-US" sz="2500" dirty="0">
                <a:latin typeface="Arial" panose="020B0604020202020204" pitchFamily="34" charset="0"/>
              </a:rPr>
              <a:t>Video and immersive services will be key drivers</a:t>
            </a:r>
          </a:p>
          <a:p>
            <a:pPr lvl="1" eaLnBrk="1" hangingPunct="1">
              <a:spcBef>
                <a:spcPct val="0"/>
              </a:spcBef>
              <a:buClr>
                <a:srgbClr val="727CA3"/>
              </a:buClr>
              <a:buSzPct val="76000"/>
              <a:buFont typeface="Wingdings 3" panose="05040102010807070707" pitchFamily="18" charset="2"/>
              <a:buChar char=""/>
            </a:pPr>
            <a:r>
              <a:rPr lang="en-GB" altLang="en-US" sz="2500" dirty="0">
                <a:latin typeface="Arial" panose="020B0604020202020204" pitchFamily="34" charset="0"/>
              </a:rPr>
              <a:t>Internet of Things systems will also grow significantly, though only a fraction will use cellular connection</a:t>
            </a:r>
          </a:p>
          <a:p>
            <a:pPr marL="0" indent="0" eaLnBrk="1" hangingPunct="1">
              <a:spcBef>
                <a:spcPct val="0"/>
              </a:spcBef>
              <a:buClr>
                <a:srgbClr val="727CA3"/>
              </a:buClr>
              <a:buSzPct val="76000"/>
            </a:pPr>
            <a:endParaRPr lang="en-GB" altLang="en-US" sz="2800" dirty="0">
              <a:latin typeface="Arial" panose="020B0604020202020204" pitchFamily="34" charset="0"/>
            </a:endParaRPr>
          </a:p>
          <a:p>
            <a:pPr eaLnBrk="1" hangingPunct="1">
              <a:spcBef>
                <a:spcPct val="0"/>
              </a:spcBef>
              <a:buClr>
                <a:srgbClr val="727CA3"/>
              </a:buClr>
              <a:buSzPct val="76000"/>
              <a:buFont typeface="Wingdings 3" panose="05040102010807070707" pitchFamily="18" charset="2"/>
              <a:buChar char=""/>
            </a:pPr>
            <a:endParaRPr lang="en-GB" altLang="en-US" sz="2800" dirty="0">
              <a:latin typeface="Arial" panose="020B0604020202020204" pitchFamily="34" charset="0"/>
            </a:endParaRPr>
          </a:p>
        </p:txBody>
      </p:sp>
      <p:pic>
        <p:nvPicPr>
          <p:cNvPr id="5" name="Picture 4">
            <a:extLst>
              <a:ext uri="{FF2B5EF4-FFF2-40B4-BE49-F238E27FC236}">
                <a16:creationId xmlns:a16="http://schemas.microsoft.com/office/drawing/2014/main" id="{924E19F9-11B6-4ACF-AC41-C592312BFA24}"/>
              </a:ext>
            </a:extLst>
          </p:cNvPr>
          <p:cNvPicPr>
            <a:picLocks noChangeAspect="1"/>
          </p:cNvPicPr>
          <p:nvPr/>
        </p:nvPicPr>
        <p:blipFill>
          <a:blip r:embed="rId4"/>
          <a:stretch>
            <a:fillRect/>
          </a:stretch>
        </p:blipFill>
        <p:spPr>
          <a:xfrm>
            <a:off x="6915274" y="3501009"/>
            <a:ext cx="3717230" cy="2872125"/>
          </a:xfrm>
          <a:prstGeom prst="rect">
            <a:avLst/>
          </a:prstGeom>
        </p:spPr>
      </p:pic>
      <p:cxnSp>
        <p:nvCxnSpPr>
          <p:cNvPr id="6" name="Straight Arrow Connector 5">
            <a:extLst>
              <a:ext uri="{FF2B5EF4-FFF2-40B4-BE49-F238E27FC236}">
                <a16:creationId xmlns:a16="http://schemas.microsoft.com/office/drawing/2014/main" id="{1D984CE4-AA73-4332-AD93-BCCCEA77AF50}"/>
              </a:ext>
            </a:extLst>
          </p:cNvPr>
          <p:cNvCxnSpPr/>
          <p:nvPr/>
        </p:nvCxnSpPr>
        <p:spPr bwMode="auto">
          <a:xfrm flipV="1">
            <a:off x="2999656" y="4293096"/>
            <a:ext cx="0" cy="1224136"/>
          </a:xfrm>
          <a:prstGeom prst="straightConnector1">
            <a:avLst/>
          </a:prstGeom>
          <a:solidFill>
            <a:srgbClr val="00B8FF"/>
          </a:solidFill>
          <a:ln w="31750" cap="flat" cmpd="sng" algn="ctr">
            <a:solidFill>
              <a:schemeClr val="tx1"/>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8">
            <a:extLst>
              <a:ext uri="{FF2B5EF4-FFF2-40B4-BE49-F238E27FC236}">
                <a16:creationId xmlns:a16="http://schemas.microsoft.com/office/drawing/2014/main" id="{515E150D-7D8C-4CC3-9CAB-8B5563FDBB42}"/>
              </a:ext>
            </a:extLst>
          </p:cNvPr>
          <p:cNvSpPr txBox="1"/>
          <p:nvPr/>
        </p:nvSpPr>
        <p:spPr>
          <a:xfrm>
            <a:off x="2452187" y="4653136"/>
            <a:ext cx="619477" cy="400110"/>
          </a:xfrm>
          <a:prstGeom prst="rect">
            <a:avLst/>
          </a:prstGeom>
          <a:noFill/>
        </p:spPr>
        <p:txBody>
          <a:bodyPr wrap="square" rtlCol="0">
            <a:spAutoFit/>
          </a:bodyPr>
          <a:lstStyle/>
          <a:p>
            <a:r>
              <a:rPr lang="en-GB" sz="2000" dirty="0">
                <a:solidFill>
                  <a:schemeClr val="tx1"/>
                </a:solidFill>
                <a:latin typeface="Times New Roman" panose="02020603050405020304" pitchFamily="18" charset="0"/>
                <a:cs typeface="Times New Roman" panose="02020603050405020304" pitchFamily="18" charset="0"/>
              </a:rPr>
              <a:t>×5</a:t>
            </a:r>
          </a:p>
        </p:txBody>
      </p:sp>
      <p:sp>
        <p:nvSpPr>
          <p:cNvPr id="14" name="TextBox 13">
            <a:extLst>
              <a:ext uri="{FF2B5EF4-FFF2-40B4-BE49-F238E27FC236}">
                <a16:creationId xmlns:a16="http://schemas.microsoft.com/office/drawing/2014/main" id="{78C520A9-AA6A-4A9E-996E-5CBF4B706038}"/>
              </a:ext>
            </a:extLst>
          </p:cNvPr>
          <p:cNvSpPr txBox="1"/>
          <p:nvPr/>
        </p:nvSpPr>
        <p:spPr>
          <a:xfrm>
            <a:off x="8248830" y="4221088"/>
            <a:ext cx="799498" cy="400110"/>
          </a:xfrm>
          <a:prstGeom prst="rect">
            <a:avLst/>
          </a:prstGeom>
          <a:noFill/>
        </p:spPr>
        <p:txBody>
          <a:bodyPr wrap="square" rtlCol="0">
            <a:spAutoFit/>
          </a:bodyPr>
          <a:lstStyle/>
          <a:p>
            <a:r>
              <a:rPr lang="en-GB" sz="2000" dirty="0">
                <a:solidFill>
                  <a:schemeClr val="tx1"/>
                </a:solidFill>
                <a:latin typeface="Times New Roman" panose="02020603050405020304" pitchFamily="18" charset="0"/>
                <a:cs typeface="Times New Roman" panose="02020603050405020304" pitchFamily="18" charset="0"/>
              </a:rPr>
              <a:t>×2.5</a:t>
            </a:r>
          </a:p>
        </p:txBody>
      </p:sp>
      <p:cxnSp>
        <p:nvCxnSpPr>
          <p:cNvPr id="15" name="Straight Arrow Connector 14">
            <a:extLst>
              <a:ext uri="{FF2B5EF4-FFF2-40B4-BE49-F238E27FC236}">
                <a16:creationId xmlns:a16="http://schemas.microsoft.com/office/drawing/2014/main" id="{4A80D551-B852-4D9A-9F0A-2C2EDBEDAB87}"/>
              </a:ext>
            </a:extLst>
          </p:cNvPr>
          <p:cNvCxnSpPr/>
          <p:nvPr/>
        </p:nvCxnSpPr>
        <p:spPr bwMode="auto">
          <a:xfrm flipV="1">
            <a:off x="8184232" y="4221088"/>
            <a:ext cx="0" cy="792088"/>
          </a:xfrm>
          <a:prstGeom prst="straightConnector1">
            <a:avLst/>
          </a:prstGeom>
          <a:solidFill>
            <a:srgbClr val="00B8FF"/>
          </a:solidFill>
          <a:ln w="31750" cap="flat" cmpd="sng" algn="ctr">
            <a:solidFill>
              <a:schemeClr val="tx1"/>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6" name="Picture 4">
            <a:extLst>
              <a:ext uri="{FF2B5EF4-FFF2-40B4-BE49-F238E27FC236}">
                <a16:creationId xmlns:a16="http://schemas.microsoft.com/office/drawing/2014/main" id="{E86CE5F8-9C80-4E8F-9DD0-54EEDEFA03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78319" y="98425"/>
            <a:ext cx="922337" cy="927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8591340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a:extLst>
              <a:ext uri="{FF2B5EF4-FFF2-40B4-BE49-F238E27FC236}">
                <a16:creationId xmlns:a16="http://schemas.microsoft.com/office/drawing/2014/main" id="{D6FA57F1-7D32-4ECD-84CE-569DC6579C2E}"/>
              </a:ext>
            </a:extLst>
          </p:cNvPr>
          <p:cNvSpPr>
            <a:spLocks noGrp="1"/>
          </p:cNvSpPr>
          <p:nvPr>
            <p:ph type="sldNum" sz="quarter" idx="12"/>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723900" algn="l"/>
                <a:tab pos="1447800" algn="l"/>
              </a:tabLst>
              <a:defRPr>
                <a:solidFill>
                  <a:schemeClr val="bg1"/>
                </a:solidFill>
                <a:latin typeface="Arial" panose="020B0604020202020204" pitchFamily="34" charset="0"/>
                <a:cs typeface="DejaVu Sans" charset="0"/>
              </a:defRPr>
            </a:lvl1pPr>
            <a:lvl2pPr>
              <a:tabLst>
                <a:tab pos="723900" algn="l"/>
                <a:tab pos="1447800" algn="l"/>
              </a:tabLst>
              <a:defRPr>
                <a:solidFill>
                  <a:schemeClr val="bg1"/>
                </a:solidFill>
                <a:latin typeface="Arial" panose="020B0604020202020204" pitchFamily="34" charset="0"/>
                <a:cs typeface="DejaVu Sans" charset="0"/>
              </a:defRPr>
            </a:lvl2pPr>
            <a:lvl3pPr>
              <a:tabLst>
                <a:tab pos="723900" algn="l"/>
                <a:tab pos="1447800" algn="l"/>
              </a:tabLst>
              <a:defRPr>
                <a:solidFill>
                  <a:schemeClr val="bg1"/>
                </a:solidFill>
                <a:latin typeface="Arial" panose="020B0604020202020204" pitchFamily="34" charset="0"/>
                <a:cs typeface="DejaVu Sans" charset="0"/>
              </a:defRPr>
            </a:lvl3pPr>
            <a:lvl4pPr>
              <a:tabLst>
                <a:tab pos="723900" algn="l"/>
                <a:tab pos="1447800" algn="l"/>
              </a:tabLst>
              <a:defRPr>
                <a:solidFill>
                  <a:schemeClr val="bg1"/>
                </a:solidFill>
                <a:latin typeface="Arial" panose="020B0604020202020204" pitchFamily="34" charset="0"/>
                <a:cs typeface="DejaVu Sans" charset="0"/>
              </a:defRPr>
            </a:lvl4pPr>
            <a:lvl5pPr>
              <a:tabLst>
                <a:tab pos="723900" algn="l"/>
                <a:tab pos="1447800" algn="l"/>
              </a:tabLst>
              <a:defRPr>
                <a:solidFill>
                  <a:schemeClr val="bg1"/>
                </a:solidFill>
                <a:latin typeface="Arial" panose="020B0604020202020204" pitchFamily="34" charset="0"/>
                <a:cs typeface="DejaVu Sans" charset="0"/>
              </a:defRPr>
            </a:lvl5pPr>
            <a:lvl6pPr marL="25146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6pPr>
            <a:lvl7pPr marL="29718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7pPr>
            <a:lvl8pPr marL="34290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8pPr>
            <a:lvl9pPr marL="38862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9pPr>
          </a:lstStyle>
          <a:p>
            <a:fld id="{93168370-D4B1-4095-80D6-4F38897A27DB}" type="slidenum">
              <a:rPr lang="en-GB" altLang="en-US" smtClean="0">
                <a:solidFill>
                  <a:srgbClr val="000000"/>
                </a:solidFill>
                <a:latin typeface="Gill Sans MT" panose="020B0502020104020203" pitchFamily="34" charset="0"/>
                <a:cs typeface="Arial" panose="020B0604020202020204" pitchFamily="34" charset="0"/>
              </a:rPr>
              <a:pPr/>
              <a:t>6</a:t>
            </a:fld>
            <a:endParaRPr lang="en-GB" altLang="en-US">
              <a:solidFill>
                <a:srgbClr val="000000"/>
              </a:solidFill>
              <a:latin typeface="Gill Sans MT" panose="020B0502020104020203" pitchFamily="34" charset="0"/>
              <a:cs typeface="Arial" panose="020B0604020202020204" pitchFamily="34" charset="0"/>
            </a:endParaRPr>
          </a:p>
        </p:txBody>
      </p:sp>
      <p:sp>
        <p:nvSpPr>
          <p:cNvPr id="6147" name="Text Box 1">
            <a:extLst>
              <a:ext uri="{FF2B5EF4-FFF2-40B4-BE49-F238E27FC236}">
                <a16:creationId xmlns:a16="http://schemas.microsoft.com/office/drawing/2014/main" id="{D64A7C9B-FBE9-4355-8B04-4D9DD31972E5}"/>
              </a:ext>
            </a:extLst>
          </p:cNvPr>
          <p:cNvSpPr txBox="1">
            <a:spLocks noChangeArrowheads="1"/>
          </p:cNvSpPr>
          <p:nvPr/>
        </p:nvSpPr>
        <p:spPr bwMode="auto">
          <a:xfrm>
            <a:off x="911424" y="1196752"/>
            <a:ext cx="10513168" cy="26510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68288" indent="-268288">
              <a:spcBef>
                <a:spcPts val="6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600">
                <a:solidFill>
                  <a:srgbClr val="000000"/>
                </a:solidFill>
                <a:latin typeface="Gill Sans MT" panose="020B0502020104020203" pitchFamily="34" charset="0"/>
                <a:cs typeface="DejaVu Sans" charset="0"/>
              </a:defRPr>
            </a:lvl1pPr>
            <a:lvl2pPr>
              <a:spcBef>
                <a:spcPts val="5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300">
                <a:solidFill>
                  <a:srgbClr val="464653"/>
                </a:solidFill>
                <a:latin typeface="Gill Sans MT" panose="020B0502020104020203" pitchFamily="34" charset="0"/>
                <a:cs typeface="DejaVu Sans" charset="0"/>
              </a:defRPr>
            </a:lvl2pPr>
            <a:lvl3pPr>
              <a:spcBef>
                <a:spcPts val="5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000000"/>
                </a:solidFill>
                <a:latin typeface="Gill Sans MT" panose="020B0502020104020203" pitchFamily="34" charset="0"/>
                <a:cs typeface="DejaVu Sans" charset="0"/>
              </a:defRPr>
            </a:lvl3pPr>
            <a:lvl4pPr>
              <a:spcBef>
                <a:spcPts val="4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rgbClr val="000000"/>
                </a:solidFill>
                <a:latin typeface="Gill Sans MT" panose="020B0502020104020203" pitchFamily="34" charset="0"/>
                <a:cs typeface="DejaVu Sans" charset="0"/>
              </a:defRPr>
            </a:lvl4pPr>
            <a:lvl5pPr>
              <a:spcBef>
                <a:spcPts val="3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000000"/>
                </a:solidFill>
                <a:latin typeface="Gill Sans MT" panose="020B0502020104020203" pitchFamily="34" charset="0"/>
                <a:cs typeface="DejaVu Sans" charset="0"/>
              </a:defRPr>
            </a:lvl5pPr>
            <a:lvl6pPr marL="2514600" indent="-228600" defTabSz="449263" eaLnBrk="0" fontAlgn="base" hangingPunct="0">
              <a:spcBef>
                <a:spcPts val="30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000000"/>
                </a:solidFill>
                <a:latin typeface="Gill Sans MT" panose="020B0502020104020203" pitchFamily="34" charset="0"/>
                <a:cs typeface="DejaVu Sans" charset="0"/>
              </a:defRPr>
            </a:lvl6pPr>
            <a:lvl7pPr marL="2971800" indent="-228600" defTabSz="449263" eaLnBrk="0" fontAlgn="base" hangingPunct="0">
              <a:spcBef>
                <a:spcPts val="30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000000"/>
                </a:solidFill>
                <a:latin typeface="Gill Sans MT" panose="020B0502020104020203" pitchFamily="34" charset="0"/>
                <a:cs typeface="DejaVu Sans" charset="0"/>
              </a:defRPr>
            </a:lvl7pPr>
            <a:lvl8pPr marL="3429000" indent="-228600" defTabSz="449263" eaLnBrk="0" fontAlgn="base" hangingPunct="0">
              <a:spcBef>
                <a:spcPts val="30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000000"/>
                </a:solidFill>
                <a:latin typeface="Gill Sans MT" panose="020B0502020104020203" pitchFamily="34" charset="0"/>
                <a:cs typeface="DejaVu Sans" charset="0"/>
              </a:defRPr>
            </a:lvl8pPr>
            <a:lvl9pPr marL="3886200" indent="-228600" defTabSz="449263" eaLnBrk="0" fontAlgn="base" hangingPunct="0">
              <a:spcBef>
                <a:spcPts val="30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000000"/>
                </a:solidFill>
                <a:latin typeface="Gill Sans MT" panose="020B0502020104020203" pitchFamily="34" charset="0"/>
                <a:cs typeface="DejaVu Sans" charset="0"/>
              </a:defRPr>
            </a:lvl9pPr>
          </a:lstStyle>
          <a:p>
            <a:pPr lvl="1" eaLnBrk="1" hangingPunct="1">
              <a:spcBef>
                <a:spcPct val="0"/>
              </a:spcBef>
              <a:buClr>
                <a:srgbClr val="727CA3"/>
              </a:buClr>
              <a:buSzPct val="76000"/>
              <a:buFont typeface="Wingdings 3" panose="05040102010807070707" pitchFamily="18" charset="2"/>
              <a:buChar char=""/>
            </a:pPr>
            <a:r>
              <a:rPr lang="en-GB" altLang="en-US" sz="2500" dirty="0">
                <a:solidFill>
                  <a:schemeClr val="tx1"/>
                </a:solidFill>
                <a:latin typeface="Arial" panose="020B0604020202020204" pitchFamily="34" charset="0"/>
              </a:rPr>
              <a:t>Around 2010, several projects (</a:t>
            </a:r>
            <a:r>
              <a:rPr lang="en-GB" altLang="en-US" sz="2500" b="1" dirty="0">
                <a:solidFill>
                  <a:schemeClr val="accent1">
                    <a:lumMod val="75000"/>
                  </a:schemeClr>
                </a:solidFill>
                <a:latin typeface="Arial" panose="020B0604020202020204" pitchFamily="34" charset="0"/>
              </a:rPr>
              <a:t>Green Radio</a:t>
            </a:r>
            <a:r>
              <a:rPr lang="en-GB" altLang="en-US" sz="2500" dirty="0">
                <a:solidFill>
                  <a:schemeClr val="tx1"/>
                </a:solidFill>
                <a:latin typeface="Arial" panose="020B0604020202020204" pitchFamily="34" charset="0"/>
              </a:rPr>
              <a:t>, EARTH, </a:t>
            </a:r>
            <a:r>
              <a:rPr lang="en-GB" altLang="en-US" sz="2500" dirty="0" err="1">
                <a:solidFill>
                  <a:schemeClr val="tx1"/>
                </a:solidFill>
                <a:latin typeface="Arial" panose="020B0604020202020204" pitchFamily="34" charset="0"/>
              </a:rPr>
              <a:t>GreenTouch</a:t>
            </a:r>
            <a:r>
              <a:rPr lang="en-GB" altLang="en-US" sz="2500" dirty="0">
                <a:solidFill>
                  <a:schemeClr val="tx1"/>
                </a:solidFill>
                <a:latin typeface="Arial" panose="020B0604020202020204" pitchFamily="34" charset="0"/>
              </a:rPr>
              <a:t>) studied wireless energy efficiency</a:t>
            </a:r>
          </a:p>
          <a:p>
            <a:pPr lvl="1" eaLnBrk="1" hangingPunct="1">
              <a:spcBef>
                <a:spcPct val="0"/>
              </a:spcBef>
              <a:buClr>
                <a:srgbClr val="727CA3"/>
              </a:buClr>
              <a:buSzPct val="76000"/>
              <a:buFont typeface="Wingdings 3" panose="05040102010807070707" pitchFamily="18" charset="2"/>
              <a:buChar char=""/>
            </a:pPr>
            <a:r>
              <a:rPr lang="en-GB" altLang="en-US" sz="2500" dirty="0">
                <a:solidFill>
                  <a:schemeClr val="tx1"/>
                </a:solidFill>
                <a:latin typeface="Arial" panose="020B0604020202020204" pitchFamily="34" charset="0"/>
              </a:rPr>
              <a:t>Some key findings:</a:t>
            </a:r>
          </a:p>
          <a:p>
            <a:pPr lvl="2" eaLnBrk="1" hangingPunct="1">
              <a:spcBef>
                <a:spcPct val="0"/>
              </a:spcBef>
              <a:buClr>
                <a:srgbClr val="727CA3"/>
              </a:buClr>
              <a:buSzPct val="76000"/>
              <a:buFont typeface="Wingdings 3" panose="05040102010807070707" pitchFamily="18" charset="2"/>
              <a:buChar char=""/>
            </a:pPr>
            <a:r>
              <a:rPr lang="en-GB" altLang="en-US" dirty="0">
                <a:solidFill>
                  <a:schemeClr val="tx1"/>
                </a:solidFill>
                <a:latin typeface="Arial" panose="020B0604020202020204" pitchFamily="34" charset="0"/>
              </a:rPr>
              <a:t>Not a simple single solution to achieve significant reductions</a:t>
            </a:r>
          </a:p>
          <a:p>
            <a:pPr lvl="2" eaLnBrk="1" hangingPunct="1">
              <a:spcBef>
                <a:spcPct val="0"/>
              </a:spcBef>
              <a:buClr>
                <a:srgbClr val="727CA3"/>
              </a:buClr>
              <a:buSzPct val="76000"/>
              <a:buFont typeface="Wingdings 3" panose="05040102010807070707" pitchFamily="18" charset="2"/>
              <a:buChar char=""/>
            </a:pPr>
            <a:r>
              <a:rPr lang="en-GB" altLang="en-US" dirty="0">
                <a:solidFill>
                  <a:schemeClr val="tx1"/>
                </a:solidFill>
                <a:latin typeface="Arial" panose="020B0604020202020204" pitchFamily="34" charset="0"/>
              </a:rPr>
              <a:t>Need to study the energy consumption of the whole system</a:t>
            </a:r>
          </a:p>
          <a:p>
            <a:pPr lvl="2" eaLnBrk="1" hangingPunct="1">
              <a:spcBef>
                <a:spcPct val="0"/>
              </a:spcBef>
              <a:buClr>
                <a:srgbClr val="727CA3"/>
              </a:buClr>
              <a:buSzPct val="76000"/>
              <a:buFont typeface="Wingdings 3" panose="05040102010807070707" pitchFamily="18" charset="2"/>
              <a:buChar char=""/>
            </a:pPr>
            <a:r>
              <a:rPr lang="en-GB" altLang="en-US" dirty="0">
                <a:solidFill>
                  <a:schemeClr val="tx1"/>
                </a:solidFill>
                <a:latin typeface="Arial" panose="020B0604020202020204" pitchFamily="34" charset="0"/>
              </a:rPr>
              <a:t>In cellular networks, data traffic is very non-uniform in time and in area, so we need flexible/adaptive solutions</a:t>
            </a:r>
          </a:p>
          <a:p>
            <a:pPr lvl="2" eaLnBrk="1" hangingPunct="1">
              <a:spcBef>
                <a:spcPct val="0"/>
              </a:spcBef>
              <a:buClr>
                <a:srgbClr val="727CA3"/>
              </a:buClr>
              <a:buSzPct val="76000"/>
              <a:buFont typeface="Wingdings 3" panose="05040102010807070707" pitchFamily="18" charset="2"/>
              <a:buChar char=""/>
            </a:pPr>
            <a:endParaRPr lang="en-GB" altLang="en-US" sz="2200" dirty="0">
              <a:solidFill>
                <a:schemeClr val="tx1"/>
              </a:solidFill>
              <a:latin typeface="Arial" panose="020B0604020202020204" pitchFamily="34" charset="0"/>
            </a:endParaRPr>
          </a:p>
          <a:p>
            <a:pPr lvl="2" eaLnBrk="1" hangingPunct="1">
              <a:spcBef>
                <a:spcPct val="0"/>
              </a:spcBef>
              <a:buClr>
                <a:srgbClr val="727CA3"/>
              </a:buClr>
              <a:buSzPct val="76000"/>
              <a:buFont typeface="Wingdings 3" panose="05040102010807070707" pitchFamily="18" charset="2"/>
              <a:buChar char=""/>
            </a:pPr>
            <a:endParaRPr lang="en-GB" altLang="en-US" sz="2200" dirty="0">
              <a:solidFill>
                <a:schemeClr val="tx1"/>
              </a:solidFill>
              <a:latin typeface="Arial" panose="020B0604020202020204" pitchFamily="34" charset="0"/>
            </a:endParaRPr>
          </a:p>
          <a:p>
            <a:pPr lvl="1" eaLnBrk="1" hangingPunct="1">
              <a:spcBef>
                <a:spcPct val="0"/>
              </a:spcBef>
              <a:buClr>
                <a:srgbClr val="727CA3"/>
              </a:buClr>
              <a:buSzPct val="76000"/>
              <a:buFont typeface="Wingdings 3" panose="05040102010807070707" pitchFamily="18" charset="2"/>
              <a:buChar char=""/>
            </a:pPr>
            <a:endParaRPr lang="en-GB" altLang="en-US" sz="2500" dirty="0">
              <a:latin typeface="Arial" panose="020B0604020202020204" pitchFamily="34" charset="0"/>
            </a:endParaRPr>
          </a:p>
          <a:p>
            <a:pPr lvl="1" eaLnBrk="1" hangingPunct="1">
              <a:spcBef>
                <a:spcPct val="0"/>
              </a:spcBef>
              <a:buClr>
                <a:srgbClr val="727CA3"/>
              </a:buClr>
              <a:buSzPct val="76000"/>
              <a:buFont typeface="Wingdings 3" panose="05040102010807070707" pitchFamily="18" charset="2"/>
              <a:buChar char=""/>
            </a:pPr>
            <a:endParaRPr lang="en-GB" altLang="en-US" sz="2500" dirty="0">
              <a:latin typeface="Arial" panose="020B0604020202020204" pitchFamily="34" charset="0"/>
            </a:endParaRPr>
          </a:p>
          <a:p>
            <a:pPr marL="457200" lvl="1" indent="0" eaLnBrk="1" hangingPunct="1">
              <a:spcBef>
                <a:spcPct val="0"/>
              </a:spcBef>
              <a:buClr>
                <a:srgbClr val="727CA3"/>
              </a:buClr>
              <a:buSzPct val="76000"/>
            </a:pPr>
            <a:endParaRPr lang="en-GB" altLang="en-US" sz="2500" dirty="0">
              <a:latin typeface="Arial" panose="020B0604020202020204" pitchFamily="34" charset="0"/>
            </a:endParaRPr>
          </a:p>
          <a:p>
            <a:pPr eaLnBrk="1" hangingPunct="1">
              <a:spcBef>
                <a:spcPct val="0"/>
              </a:spcBef>
              <a:buClr>
                <a:srgbClr val="727CA3"/>
              </a:buClr>
              <a:buSzPct val="76000"/>
              <a:buFont typeface="Wingdings 3" panose="05040102010807070707" pitchFamily="18" charset="2"/>
              <a:buChar char=""/>
            </a:pPr>
            <a:endParaRPr lang="en-GB" altLang="en-US" sz="2800" dirty="0">
              <a:latin typeface="Arial" panose="020B0604020202020204" pitchFamily="34" charset="0"/>
            </a:endParaRPr>
          </a:p>
        </p:txBody>
      </p:sp>
      <p:sp>
        <p:nvSpPr>
          <p:cNvPr id="6148" name="Text Box 2">
            <a:extLst>
              <a:ext uri="{FF2B5EF4-FFF2-40B4-BE49-F238E27FC236}">
                <a16:creationId xmlns:a16="http://schemas.microsoft.com/office/drawing/2014/main" id="{B49A9692-FBED-46EC-AE2D-502336F77437}"/>
              </a:ext>
            </a:extLst>
          </p:cNvPr>
          <p:cNvSpPr txBox="1">
            <a:spLocks noChangeArrowheads="1"/>
          </p:cNvSpPr>
          <p:nvPr/>
        </p:nvSpPr>
        <p:spPr bwMode="auto">
          <a:xfrm>
            <a:off x="1322784" y="152400"/>
            <a:ext cx="82296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Gill Sans MT" panose="020B0502020104020203" pitchFamily="34" charset="0"/>
                <a:cs typeface="DejaVu Sans" charset="0"/>
              </a:defRPr>
            </a:lvl1pPr>
            <a:lvl2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464653"/>
                </a:solidFill>
                <a:latin typeface="Gill Sans MT" panose="020B0502020104020203" pitchFamily="34" charset="0"/>
                <a:cs typeface="DejaVu Sans" charset="0"/>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ill Sans MT" panose="020B0502020104020203" pitchFamily="34" charset="0"/>
                <a:cs typeface="DejaVu Sans" charset="0"/>
              </a:defRPr>
            </a:lvl3pPr>
            <a:lvl4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Gill Sans MT" panose="020B0502020104020203" pitchFamily="34" charset="0"/>
                <a:cs typeface="DejaVu Sans" charset="0"/>
              </a:defRPr>
            </a:lvl4pPr>
            <a:lvl5pPr>
              <a:spcBef>
                <a:spcPts val="3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5pPr>
            <a:lvl6pPr marL="25146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6pPr>
            <a:lvl7pPr marL="29718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7pPr>
            <a:lvl8pPr marL="34290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8pPr>
            <a:lvl9pPr marL="38862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9pPr>
          </a:lstStyle>
          <a:p>
            <a:pPr eaLnBrk="1" hangingPunct="1">
              <a:spcBef>
                <a:spcPct val="0"/>
              </a:spcBef>
              <a:buClrTx/>
              <a:buFontTx/>
              <a:buNone/>
            </a:pPr>
            <a:r>
              <a:rPr lang="en-GB" altLang="en-US" sz="3200" dirty="0">
                <a:solidFill>
                  <a:srgbClr val="464653"/>
                </a:solidFill>
                <a:latin typeface="Bookman Old Style" panose="02050604050505020204" pitchFamily="18" charset="0"/>
              </a:rPr>
              <a:t>Wireless 2030: Energy Efficiency</a:t>
            </a:r>
          </a:p>
        </p:txBody>
      </p:sp>
      <p:grpSp>
        <p:nvGrpSpPr>
          <p:cNvPr id="6" name="Group 5"/>
          <p:cNvGrpSpPr/>
          <p:nvPr/>
        </p:nvGrpSpPr>
        <p:grpSpPr>
          <a:xfrm>
            <a:off x="6600056" y="3824468"/>
            <a:ext cx="5544591" cy="2556985"/>
            <a:chOff x="4829175" y="3392965"/>
            <a:chExt cx="5544591" cy="2556985"/>
          </a:xfrm>
        </p:grpSpPr>
        <p:pic>
          <p:nvPicPr>
            <p:cNvPr id="7" name="Picture 2">
              <a:extLst>
                <a:ext uri="{FF2B5EF4-FFF2-40B4-BE49-F238E27FC236}">
                  <a16:creationId xmlns:a16="http://schemas.microsoft.com/office/drawing/2014/main" id="{2C56E74A-0485-4F12-B272-C118E82918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9175" y="3632200"/>
              <a:ext cx="3990975"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
              <a:extLst>
                <a:ext uri="{FF2B5EF4-FFF2-40B4-BE49-F238E27FC236}">
                  <a16:creationId xmlns:a16="http://schemas.microsoft.com/office/drawing/2014/main" id="{7A09E1A5-F2F0-446E-8A23-81B0626B86FA}"/>
                </a:ext>
              </a:extLst>
            </p:cNvPr>
            <p:cNvSpPr txBox="1">
              <a:spLocks noChangeArrowheads="1"/>
            </p:cNvSpPr>
            <p:nvPr/>
          </p:nvSpPr>
          <p:spPr bwMode="auto">
            <a:xfrm>
              <a:off x="7565479" y="3392965"/>
              <a:ext cx="28082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ltLang="en-US" sz="1200" dirty="0">
                  <a:solidFill>
                    <a:schemeClr val="tx1"/>
                  </a:solidFill>
                </a:rPr>
                <a:t>Source: Ericsson </a:t>
              </a:r>
            </a:p>
          </p:txBody>
        </p:sp>
        <p:pic>
          <p:nvPicPr>
            <p:cNvPr id="9" name="Picture 2">
              <a:extLst>
                <a:ext uri="{FF2B5EF4-FFF2-40B4-BE49-F238E27FC236}">
                  <a16:creationId xmlns:a16="http://schemas.microsoft.com/office/drawing/2014/main" id="{6B4CEC2C-8717-4D89-8654-DAB9AD7FF58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65800" y="3622675"/>
              <a:ext cx="3127375" cy="153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 Box 1">
            <a:extLst>
              <a:ext uri="{FF2B5EF4-FFF2-40B4-BE49-F238E27FC236}">
                <a16:creationId xmlns:a16="http://schemas.microsoft.com/office/drawing/2014/main" id="{D64A7C9B-FBE9-4355-8B04-4D9DD31972E5}"/>
              </a:ext>
            </a:extLst>
          </p:cNvPr>
          <p:cNvSpPr txBox="1">
            <a:spLocks noChangeArrowheads="1"/>
          </p:cNvSpPr>
          <p:nvPr/>
        </p:nvSpPr>
        <p:spPr bwMode="auto">
          <a:xfrm>
            <a:off x="839417" y="3586262"/>
            <a:ext cx="5731942" cy="26510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68288" indent="-268288">
              <a:spcBef>
                <a:spcPts val="6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600">
                <a:solidFill>
                  <a:srgbClr val="000000"/>
                </a:solidFill>
                <a:latin typeface="Gill Sans MT" panose="020B0502020104020203" pitchFamily="34" charset="0"/>
                <a:cs typeface="DejaVu Sans" charset="0"/>
              </a:defRPr>
            </a:lvl1pPr>
            <a:lvl2pPr>
              <a:spcBef>
                <a:spcPts val="5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300">
                <a:solidFill>
                  <a:srgbClr val="464653"/>
                </a:solidFill>
                <a:latin typeface="Gill Sans MT" panose="020B0502020104020203" pitchFamily="34" charset="0"/>
                <a:cs typeface="DejaVu Sans" charset="0"/>
              </a:defRPr>
            </a:lvl2pPr>
            <a:lvl3pPr>
              <a:spcBef>
                <a:spcPts val="5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000000"/>
                </a:solidFill>
                <a:latin typeface="Gill Sans MT" panose="020B0502020104020203" pitchFamily="34" charset="0"/>
                <a:cs typeface="DejaVu Sans" charset="0"/>
              </a:defRPr>
            </a:lvl3pPr>
            <a:lvl4pPr>
              <a:spcBef>
                <a:spcPts val="4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rgbClr val="000000"/>
                </a:solidFill>
                <a:latin typeface="Gill Sans MT" panose="020B0502020104020203" pitchFamily="34" charset="0"/>
                <a:cs typeface="DejaVu Sans" charset="0"/>
              </a:defRPr>
            </a:lvl4pPr>
            <a:lvl5pPr>
              <a:spcBef>
                <a:spcPts val="3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000000"/>
                </a:solidFill>
                <a:latin typeface="Gill Sans MT" panose="020B0502020104020203" pitchFamily="34" charset="0"/>
                <a:cs typeface="DejaVu Sans" charset="0"/>
              </a:defRPr>
            </a:lvl5pPr>
            <a:lvl6pPr marL="2514600" indent="-228600" defTabSz="449263" eaLnBrk="0" fontAlgn="base" hangingPunct="0">
              <a:spcBef>
                <a:spcPts val="30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000000"/>
                </a:solidFill>
                <a:latin typeface="Gill Sans MT" panose="020B0502020104020203" pitchFamily="34" charset="0"/>
                <a:cs typeface="DejaVu Sans" charset="0"/>
              </a:defRPr>
            </a:lvl6pPr>
            <a:lvl7pPr marL="2971800" indent="-228600" defTabSz="449263" eaLnBrk="0" fontAlgn="base" hangingPunct="0">
              <a:spcBef>
                <a:spcPts val="30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000000"/>
                </a:solidFill>
                <a:latin typeface="Gill Sans MT" panose="020B0502020104020203" pitchFamily="34" charset="0"/>
                <a:cs typeface="DejaVu Sans" charset="0"/>
              </a:defRPr>
            </a:lvl7pPr>
            <a:lvl8pPr marL="3429000" indent="-228600" defTabSz="449263" eaLnBrk="0" fontAlgn="base" hangingPunct="0">
              <a:spcBef>
                <a:spcPts val="30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000000"/>
                </a:solidFill>
                <a:latin typeface="Gill Sans MT" panose="020B0502020104020203" pitchFamily="34" charset="0"/>
                <a:cs typeface="DejaVu Sans" charset="0"/>
              </a:defRPr>
            </a:lvl8pPr>
            <a:lvl9pPr marL="3886200" indent="-228600" defTabSz="449263" eaLnBrk="0" fontAlgn="base" hangingPunct="0">
              <a:spcBef>
                <a:spcPts val="30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000000"/>
                </a:solidFill>
                <a:latin typeface="Gill Sans MT" panose="020B0502020104020203" pitchFamily="34" charset="0"/>
                <a:cs typeface="DejaVu Sans" charset="0"/>
              </a:defRPr>
            </a:lvl9pPr>
          </a:lstStyle>
          <a:p>
            <a:pPr lvl="1" eaLnBrk="1" hangingPunct="1">
              <a:spcBef>
                <a:spcPct val="0"/>
              </a:spcBef>
              <a:buClr>
                <a:srgbClr val="727CA3"/>
              </a:buClr>
              <a:buSzPct val="76000"/>
              <a:buFont typeface="Wingdings 3" panose="05040102010807070707" pitchFamily="18" charset="2"/>
              <a:buChar char=""/>
            </a:pPr>
            <a:r>
              <a:rPr lang="en-GB" altLang="en-US" sz="2500" dirty="0">
                <a:solidFill>
                  <a:schemeClr val="tx1"/>
                </a:solidFill>
                <a:latin typeface="Arial" panose="020B0604020202020204" pitchFamily="34" charset="0"/>
              </a:rPr>
              <a:t>5G can reduce energy over 4G as follows </a:t>
            </a:r>
            <a:r>
              <a:rPr lang="en-GB" altLang="en-US" sz="2500" dirty="0" smtClean="0">
                <a:solidFill>
                  <a:schemeClr val="tx1"/>
                </a:solidFill>
                <a:latin typeface="Arial" panose="020B0604020202020204" pitchFamily="34" charset="0"/>
              </a:rPr>
              <a:t>[2]:</a:t>
            </a:r>
            <a:endParaRPr lang="en-GB" altLang="en-US" sz="2500" dirty="0">
              <a:solidFill>
                <a:schemeClr val="tx1"/>
              </a:solidFill>
              <a:latin typeface="Arial" panose="020B0604020202020204" pitchFamily="34" charset="0"/>
            </a:endParaRPr>
          </a:p>
          <a:p>
            <a:pPr lvl="2" eaLnBrk="1" hangingPunct="1">
              <a:spcBef>
                <a:spcPct val="0"/>
              </a:spcBef>
              <a:buClr>
                <a:srgbClr val="727CA3"/>
              </a:buClr>
              <a:buSzPct val="76000"/>
              <a:buFont typeface="Wingdings 3" panose="05040102010807070707" pitchFamily="18" charset="2"/>
              <a:buChar char=""/>
            </a:pPr>
            <a:r>
              <a:rPr lang="en-GB" altLang="en-US" dirty="0">
                <a:solidFill>
                  <a:schemeClr val="tx1"/>
                </a:solidFill>
                <a:latin typeface="Arial" panose="020B0604020202020204" pitchFamily="34" charset="0"/>
              </a:rPr>
              <a:t>Minimal base station signalling enables “deep sleep”</a:t>
            </a:r>
          </a:p>
          <a:p>
            <a:pPr lvl="2" eaLnBrk="1" hangingPunct="1">
              <a:spcBef>
                <a:spcPct val="0"/>
              </a:spcBef>
              <a:buClr>
                <a:srgbClr val="727CA3"/>
              </a:buClr>
              <a:buSzPct val="76000"/>
              <a:buFont typeface="Wingdings 3" panose="05040102010807070707" pitchFamily="18" charset="2"/>
              <a:buChar char=""/>
            </a:pPr>
            <a:r>
              <a:rPr lang="en-GB" altLang="en-US" dirty="0">
                <a:solidFill>
                  <a:schemeClr val="tx1"/>
                </a:solidFill>
                <a:latin typeface="Arial" panose="020B0604020202020204" pitchFamily="34" charset="0"/>
              </a:rPr>
              <a:t>Massive MIMO improves link energy efficiency </a:t>
            </a:r>
          </a:p>
          <a:p>
            <a:pPr lvl="2" eaLnBrk="1" hangingPunct="1">
              <a:spcBef>
                <a:spcPct val="0"/>
              </a:spcBef>
              <a:buClr>
                <a:srgbClr val="727CA3"/>
              </a:buClr>
              <a:buSzPct val="76000"/>
              <a:buFont typeface="Wingdings 3" panose="05040102010807070707" pitchFamily="18" charset="2"/>
              <a:buChar char=""/>
            </a:pPr>
            <a:r>
              <a:rPr lang="en-GB" altLang="en-US" dirty="0">
                <a:solidFill>
                  <a:schemeClr val="tx1"/>
                </a:solidFill>
                <a:latin typeface="Arial" panose="020B0604020202020204" pitchFamily="34" charset="0"/>
              </a:rPr>
              <a:t>Small cells can provide high capacity where needed </a:t>
            </a:r>
          </a:p>
          <a:p>
            <a:pPr lvl="2" eaLnBrk="1" hangingPunct="1">
              <a:spcBef>
                <a:spcPct val="0"/>
              </a:spcBef>
              <a:buClr>
                <a:srgbClr val="727CA3"/>
              </a:buClr>
              <a:buSzPct val="76000"/>
              <a:buFont typeface="Wingdings 3" panose="05040102010807070707" pitchFamily="18" charset="2"/>
              <a:buChar char=""/>
            </a:pPr>
            <a:endParaRPr lang="en-GB" altLang="en-US" sz="2200" dirty="0">
              <a:solidFill>
                <a:schemeClr val="tx1"/>
              </a:solidFill>
              <a:latin typeface="Arial" panose="020B0604020202020204" pitchFamily="34" charset="0"/>
            </a:endParaRPr>
          </a:p>
          <a:p>
            <a:pPr lvl="1" eaLnBrk="1" hangingPunct="1">
              <a:spcBef>
                <a:spcPct val="0"/>
              </a:spcBef>
              <a:buClr>
                <a:srgbClr val="727CA3"/>
              </a:buClr>
              <a:buSzPct val="76000"/>
              <a:buFont typeface="Wingdings 3" panose="05040102010807070707" pitchFamily="18" charset="2"/>
              <a:buChar char=""/>
            </a:pPr>
            <a:endParaRPr lang="en-GB" altLang="en-US" sz="2500" dirty="0">
              <a:latin typeface="Arial" panose="020B0604020202020204" pitchFamily="34" charset="0"/>
            </a:endParaRPr>
          </a:p>
          <a:p>
            <a:pPr lvl="1" eaLnBrk="1" hangingPunct="1">
              <a:spcBef>
                <a:spcPct val="0"/>
              </a:spcBef>
              <a:buClr>
                <a:srgbClr val="727CA3"/>
              </a:buClr>
              <a:buSzPct val="76000"/>
              <a:buFont typeface="Wingdings 3" panose="05040102010807070707" pitchFamily="18" charset="2"/>
              <a:buChar char=""/>
            </a:pPr>
            <a:endParaRPr lang="en-GB" altLang="en-US" sz="2500" dirty="0">
              <a:latin typeface="Arial" panose="020B0604020202020204" pitchFamily="34" charset="0"/>
            </a:endParaRPr>
          </a:p>
          <a:p>
            <a:pPr marL="457200" lvl="1" indent="0" eaLnBrk="1" hangingPunct="1">
              <a:spcBef>
                <a:spcPct val="0"/>
              </a:spcBef>
              <a:buClr>
                <a:srgbClr val="727CA3"/>
              </a:buClr>
              <a:buSzPct val="76000"/>
            </a:pPr>
            <a:endParaRPr lang="en-GB" altLang="en-US" sz="2500" dirty="0">
              <a:latin typeface="Arial" panose="020B0604020202020204" pitchFamily="34" charset="0"/>
            </a:endParaRPr>
          </a:p>
          <a:p>
            <a:pPr eaLnBrk="1" hangingPunct="1">
              <a:spcBef>
                <a:spcPct val="0"/>
              </a:spcBef>
              <a:buClr>
                <a:srgbClr val="727CA3"/>
              </a:buClr>
              <a:buSzPct val="76000"/>
              <a:buFont typeface="Wingdings 3" panose="05040102010807070707" pitchFamily="18" charset="2"/>
              <a:buChar char=""/>
            </a:pPr>
            <a:endParaRPr lang="en-GB" altLang="en-US" sz="2800" dirty="0">
              <a:latin typeface="Arial" panose="020B0604020202020204" pitchFamily="34" charset="0"/>
            </a:endParaRPr>
          </a:p>
        </p:txBody>
      </p:sp>
      <p:sp>
        <p:nvSpPr>
          <p:cNvPr id="13" name="TextBox 12">
            <a:extLst>
              <a:ext uri="{FF2B5EF4-FFF2-40B4-BE49-F238E27FC236}">
                <a16:creationId xmlns:a16="http://schemas.microsoft.com/office/drawing/2014/main" id="{F8043CC4-A104-4ACF-81B1-E51FA2A7466A}"/>
              </a:ext>
            </a:extLst>
          </p:cNvPr>
          <p:cNvSpPr txBox="1"/>
          <p:nvPr/>
        </p:nvSpPr>
        <p:spPr>
          <a:xfrm>
            <a:off x="2351584" y="6413267"/>
            <a:ext cx="7992888" cy="246221"/>
          </a:xfrm>
          <a:prstGeom prst="rect">
            <a:avLst/>
          </a:prstGeom>
          <a:noFill/>
        </p:spPr>
        <p:txBody>
          <a:bodyPr wrap="square" rtlCol="0">
            <a:spAutoFit/>
          </a:bodyPr>
          <a:lstStyle/>
          <a:p>
            <a:pPr algn="ctr"/>
            <a:r>
              <a:rPr lang="en-GB" sz="1000" dirty="0" smtClean="0">
                <a:solidFill>
                  <a:schemeClr val="tx1"/>
                </a:solidFill>
              </a:rPr>
              <a:t>[2] </a:t>
            </a:r>
            <a:r>
              <a:rPr lang="en-GB" sz="1000" dirty="0" err="1">
                <a:solidFill>
                  <a:schemeClr val="tx1"/>
                </a:solidFill>
              </a:rPr>
              <a:t>Ericcson</a:t>
            </a:r>
            <a:r>
              <a:rPr lang="en-GB" sz="1000" dirty="0">
                <a:solidFill>
                  <a:schemeClr val="tx1"/>
                </a:solidFill>
              </a:rPr>
              <a:t> Blog: https://www.ericsson.com/en/blog/2019/9/energy-consumption-5g-nr </a:t>
            </a:r>
          </a:p>
        </p:txBody>
      </p:sp>
      <p:pic>
        <p:nvPicPr>
          <p:cNvPr id="14" name="Picture 4">
            <a:extLst>
              <a:ext uri="{FF2B5EF4-FFF2-40B4-BE49-F238E27FC236}">
                <a16:creationId xmlns:a16="http://schemas.microsoft.com/office/drawing/2014/main" id="{E86CE5F8-9C80-4E8F-9DD0-54EEDEFA03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78319" y="98425"/>
            <a:ext cx="922337" cy="927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9896183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a:extLst>
              <a:ext uri="{FF2B5EF4-FFF2-40B4-BE49-F238E27FC236}">
                <a16:creationId xmlns:a16="http://schemas.microsoft.com/office/drawing/2014/main" id="{D6FA57F1-7D32-4ECD-84CE-569DC6579C2E}"/>
              </a:ext>
            </a:extLst>
          </p:cNvPr>
          <p:cNvSpPr>
            <a:spLocks noGrp="1"/>
          </p:cNvSpPr>
          <p:nvPr>
            <p:ph type="sldNum" sz="quarter" idx="12"/>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723900" algn="l"/>
                <a:tab pos="1447800" algn="l"/>
              </a:tabLst>
              <a:defRPr>
                <a:solidFill>
                  <a:schemeClr val="bg1"/>
                </a:solidFill>
                <a:latin typeface="Arial" panose="020B0604020202020204" pitchFamily="34" charset="0"/>
                <a:cs typeface="DejaVu Sans" charset="0"/>
              </a:defRPr>
            </a:lvl1pPr>
            <a:lvl2pPr>
              <a:tabLst>
                <a:tab pos="723900" algn="l"/>
                <a:tab pos="1447800" algn="l"/>
              </a:tabLst>
              <a:defRPr>
                <a:solidFill>
                  <a:schemeClr val="bg1"/>
                </a:solidFill>
                <a:latin typeface="Arial" panose="020B0604020202020204" pitchFamily="34" charset="0"/>
                <a:cs typeface="DejaVu Sans" charset="0"/>
              </a:defRPr>
            </a:lvl2pPr>
            <a:lvl3pPr>
              <a:tabLst>
                <a:tab pos="723900" algn="l"/>
                <a:tab pos="1447800" algn="l"/>
              </a:tabLst>
              <a:defRPr>
                <a:solidFill>
                  <a:schemeClr val="bg1"/>
                </a:solidFill>
                <a:latin typeface="Arial" panose="020B0604020202020204" pitchFamily="34" charset="0"/>
                <a:cs typeface="DejaVu Sans" charset="0"/>
              </a:defRPr>
            </a:lvl3pPr>
            <a:lvl4pPr>
              <a:tabLst>
                <a:tab pos="723900" algn="l"/>
                <a:tab pos="1447800" algn="l"/>
              </a:tabLst>
              <a:defRPr>
                <a:solidFill>
                  <a:schemeClr val="bg1"/>
                </a:solidFill>
                <a:latin typeface="Arial" panose="020B0604020202020204" pitchFamily="34" charset="0"/>
                <a:cs typeface="DejaVu Sans" charset="0"/>
              </a:defRPr>
            </a:lvl4pPr>
            <a:lvl5pPr>
              <a:tabLst>
                <a:tab pos="723900" algn="l"/>
                <a:tab pos="1447800" algn="l"/>
              </a:tabLst>
              <a:defRPr>
                <a:solidFill>
                  <a:schemeClr val="bg1"/>
                </a:solidFill>
                <a:latin typeface="Arial" panose="020B0604020202020204" pitchFamily="34" charset="0"/>
                <a:cs typeface="DejaVu Sans" charset="0"/>
              </a:defRPr>
            </a:lvl5pPr>
            <a:lvl6pPr marL="25146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6pPr>
            <a:lvl7pPr marL="29718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7pPr>
            <a:lvl8pPr marL="34290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8pPr>
            <a:lvl9pPr marL="38862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9pPr>
          </a:lstStyle>
          <a:p>
            <a:fld id="{93168370-D4B1-4095-80D6-4F38897A27DB}" type="slidenum">
              <a:rPr lang="en-GB" altLang="en-US" smtClean="0">
                <a:solidFill>
                  <a:srgbClr val="000000"/>
                </a:solidFill>
                <a:latin typeface="Gill Sans MT" panose="020B0502020104020203" pitchFamily="34" charset="0"/>
                <a:cs typeface="Arial" panose="020B0604020202020204" pitchFamily="34" charset="0"/>
              </a:rPr>
              <a:pPr/>
              <a:t>7</a:t>
            </a:fld>
            <a:endParaRPr lang="en-GB" altLang="en-US">
              <a:solidFill>
                <a:srgbClr val="000000"/>
              </a:solidFill>
              <a:latin typeface="Gill Sans MT" panose="020B0502020104020203" pitchFamily="34" charset="0"/>
              <a:cs typeface="Arial" panose="020B0604020202020204" pitchFamily="34" charset="0"/>
            </a:endParaRPr>
          </a:p>
        </p:txBody>
      </p:sp>
      <p:sp>
        <p:nvSpPr>
          <p:cNvPr id="6147" name="Text Box 1">
            <a:extLst>
              <a:ext uri="{FF2B5EF4-FFF2-40B4-BE49-F238E27FC236}">
                <a16:creationId xmlns:a16="http://schemas.microsoft.com/office/drawing/2014/main" id="{D64A7C9B-FBE9-4355-8B04-4D9DD31972E5}"/>
              </a:ext>
            </a:extLst>
          </p:cNvPr>
          <p:cNvSpPr txBox="1">
            <a:spLocks noChangeArrowheads="1"/>
          </p:cNvSpPr>
          <p:nvPr/>
        </p:nvSpPr>
        <p:spPr bwMode="auto">
          <a:xfrm>
            <a:off x="263352" y="1196753"/>
            <a:ext cx="11377263" cy="1008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68288" indent="-268288">
              <a:spcBef>
                <a:spcPts val="6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600">
                <a:solidFill>
                  <a:srgbClr val="000000"/>
                </a:solidFill>
                <a:latin typeface="Gill Sans MT" panose="020B0502020104020203" pitchFamily="34" charset="0"/>
                <a:cs typeface="DejaVu Sans" charset="0"/>
              </a:defRPr>
            </a:lvl1pPr>
            <a:lvl2pPr>
              <a:spcBef>
                <a:spcPts val="5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300">
                <a:solidFill>
                  <a:srgbClr val="464653"/>
                </a:solidFill>
                <a:latin typeface="Gill Sans MT" panose="020B0502020104020203" pitchFamily="34" charset="0"/>
                <a:cs typeface="DejaVu Sans" charset="0"/>
              </a:defRPr>
            </a:lvl2pPr>
            <a:lvl3pPr>
              <a:spcBef>
                <a:spcPts val="5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000000"/>
                </a:solidFill>
                <a:latin typeface="Gill Sans MT" panose="020B0502020104020203" pitchFamily="34" charset="0"/>
                <a:cs typeface="DejaVu Sans" charset="0"/>
              </a:defRPr>
            </a:lvl3pPr>
            <a:lvl4pPr>
              <a:spcBef>
                <a:spcPts val="4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rgbClr val="000000"/>
                </a:solidFill>
                <a:latin typeface="Gill Sans MT" panose="020B0502020104020203" pitchFamily="34" charset="0"/>
                <a:cs typeface="DejaVu Sans" charset="0"/>
              </a:defRPr>
            </a:lvl4pPr>
            <a:lvl5pPr>
              <a:spcBef>
                <a:spcPts val="3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000000"/>
                </a:solidFill>
                <a:latin typeface="Gill Sans MT" panose="020B0502020104020203" pitchFamily="34" charset="0"/>
                <a:cs typeface="DejaVu Sans" charset="0"/>
              </a:defRPr>
            </a:lvl5pPr>
            <a:lvl6pPr marL="2514600" indent="-228600" defTabSz="449263" eaLnBrk="0" fontAlgn="base" hangingPunct="0">
              <a:spcBef>
                <a:spcPts val="30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000000"/>
                </a:solidFill>
                <a:latin typeface="Gill Sans MT" panose="020B0502020104020203" pitchFamily="34" charset="0"/>
                <a:cs typeface="DejaVu Sans" charset="0"/>
              </a:defRPr>
            </a:lvl6pPr>
            <a:lvl7pPr marL="2971800" indent="-228600" defTabSz="449263" eaLnBrk="0" fontAlgn="base" hangingPunct="0">
              <a:spcBef>
                <a:spcPts val="30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000000"/>
                </a:solidFill>
                <a:latin typeface="Gill Sans MT" panose="020B0502020104020203" pitchFamily="34" charset="0"/>
                <a:cs typeface="DejaVu Sans" charset="0"/>
              </a:defRPr>
            </a:lvl7pPr>
            <a:lvl8pPr marL="3429000" indent="-228600" defTabSz="449263" eaLnBrk="0" fontAlgn="base" hangingPunct="0">
              <a:spcBef>
                <a:spcPts val="30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000000"/>
                </a:solidFill>
                <a:latin typeface="Gill Sans MT" panose="020B0502020104020203" pitchFamily="34" charset="0"/>
                <a:cs typeface="DejaVu Sans" charset="0"/>
              </a:defRPr>
            </a:lvl8pPr>
            <a:lvl9pPr marL="3886200" indent="-228600" defTabSz="449263" eaLnBrk="0" fontAlgn="base" hangingPunct="0">
              <a:spcBef>
                <a:spcPts val="30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000000"/>
                </a:solidFill>
                <a:latin typeface="Gill Sans MT" panose="020B0502020104020203" pitchFamily="34" charset="0"/>
                <a:cs typeface="DejaVu Sans" charset="0"/>
              </a:defRPr>
            </a:lvl9pPr>
          </a:lstStyle>
          <a:p>
            <a:pPr lvl="1" eaLnBrk="1" hangingPunct="1">
              <a:spcBef>
                <a:spcPct val="0"/>
              </a:spcBef>
              <a:buClr>
                <a:srgbClr val="727CA3"/>
              </a:buClr>
              <a:buSzPct val="76000"/>
              <a:buFont typeface="Wingdings 3" panose="05040102010807070707" pitchFamily="18" charset="2"/>
              <a:buChar char=""/>
            </a:pPr>
            <a:r>
              <a:rPr lang="en-GB" altLang="en-US" sz="2400" dirty="0" smtClean="0">
                <a:latin typeface="Arial" panose="020B0604020202020204" pitchFamily="34" charset="0"/>
              </a:rPr>
              <a:t>In June 2022 issue of </a:t>
            </a:r>
            <a:r>
              <a:rPr lang="en-GB" altLang="en-US" sz="2400" b="1" dirty="0" smtClean="0">
                <a:solidFill>
                  <a:schemeClr val="accent6">
                    <a:lumMod val="75000"/>
                  </a:schemeClr>
                </a:solidFill>
                <a:latin typeface="Arial" panose="020B0604020202020204" pitchFamily="34" charset="0"/>
              </a:rPr>
              <a:t>IEEE Trans Green </a:t>
            </a:r>
            <a:r>
              <a:rPr lang="en-GB" altLang="en-US" sz="2400" b="1" dirty="0" err="1" smtClean="0">
                <a:solidFill>
                  <a:schemeClr val="accent6">
                    <a:lumMod val="75000"/>
                  </a:schemeClr>
                </a:solidFill>
                <a:latin typeface="Arial" panose="020B0604020202020204" pitchFamily="34" charset="0"/>
              </a:rPr>
              <a:t>Comms</a:t>
            </a:r>
            <a:r>
              <a:rPr lang="en-GB" altLang="en-US" sz="2400" b="1" dirty="0" smtClean="0">
                <a:solidFill>
                  <a:schemeClr val="accent6">
                    <a:lumMod val="75000"/>
                  </a:schemeClr>
                </a:solidFill>
                <a:latin typeface="Arial" panose="020B0604020202020204" pitchFamily="34" charset="0"/>
              </a:rPr>
              <a:t> &amp; Networking</a:t>
            </a:r>
            <a:r>
              <a:rPr lang="en-GB" altLang="en-US" sz="2400" dirty="0" smtClean="0">
                <a:latin typeface="Arial" panose="020B0604020202020204" pitchFamily="34" charset="0"/>
              </a:rPr>
              <a:t>, published an editorial article on </a:t>
            </a:r>
            <a:r>
              <a:rPr lang="en-GB" altLang="en-US" sz="2400" b="1" dirty="0" smtClean="0">
                <a:solidFill>
                  <a:schemeClr val="tx1"/>
                </a:solidFill>
                <a:latin typeface="Arial" panose="020B0604020202020204" pitchFamily="34" charset="0"/>
              </a:rPr>
              <a:t>current status </a:t>
            </a:r>
            <a:r>
              <a:rPr lang="en-GB" altLang="en-US" sz="2400" dirty="0" smtClean="0">
                <a:latin typeface="Arial" panose="020B0604020202020204" pitchFamily="34" charset="0"/>
              </a:rPr>
              <a:t>and future research topics</a:t>
            </a:r>
            <a:endParaRPr lang="en-GB" altLang="en-US" sz="2400" dirty="0">
              <a:latin typeface="Arial" panose="020B0604020202020204" pitchFamily="34" charset="0"/>
            </a:endParaRPr>
          </a:p>
          <a:p>
            <a:pPr lvl="1" eaLnBrk="1" hangingPunct="1">
              <a:spcBef>
                <a:spcPct val="0"/>
              </a:spcBef>
              <a:buClr>
                <a:srgbClr val="727CA3"/>
              </a:buClr>
              <a:buSzPct val="76000"/>
              <a:buFont typeface="Wingdings 3" panose="05040102010807070707" pitchFamily="18" charset="2"/>
              <a:buChar char=""/>
            </a:pPr>
            <a:endParaRPr lang="en-GB" altLang="en-US" sz="2400" dirty="0" smtClean="0">
              <a:latin typeface="Arial" panose="020B0604020202020204" pitchFamily="34" charset="0"/>
            </a:endParaRPr>
          </a:p>
          <a:p>
            <a:pPr lvl="1" eaLnBrk="1" hangingPunct="1">
              <a:spcBef>
                <a:spcPct val="0"/>
              </a:spcBef>
              <a:buClr>
                <a:srgbClr val="727CA3"/>
              </a:buClr>
              <a:buSzPct val="76000"/>
              <a:buFont typeface="Wingdings 3" panose="05040102010807070707" pitchFamily="18" charset="2"/>
              <a:buChar char=""/>
            </a:pPr>
            <a:endParaRPr lang="en-GB" altLang="en-US" sz="2400" dirty="0">
              <a:latin typeface="Arial" panose="020B0604020202020204" pitchFamily="34" charset="0"/>
            </a:endParaRPr>
          </a:p>
          <a:p>
            <a:pPr lvl="1" eaLnBrk="1" hangingPunct="1">
              <a:spcBef>
                <a:spcPct val="0"/>
              </a:spcBef>
              <a:buClr>
                <a:srgbClr val="727CA3"/>
              </a:buClr>
              <a:buSzPct val="76000"/>
              <a:buFont typeface="Wingdings 3" panose="05040102010807070707" pitchFamily="18" charset="2"/>
              <a:buChar char=""/>
            </a:pPr>
            <a:endParaRPr lang="en-GB" altLang="en-US" sz="2400" dirty="0">
              <a:latin typeface="Arial" panose="020B0604020202020204" pitchFamily="34" charset="0"/>
            </a:endParaRPr>
          </a:p>
          <a:p>
            <a:pPr lvl="1" eaLnBrk="1" hangingPunct="1">
              <a:spcBef>
                <a:spcPct val="0"/>
              </a:spcBef>
              <a:buClr>
                <a:srgbClr val="727CA3"/>
              </a:buClr>
              <a:buSzPct val="76000"/>
              <a:buFont typeface="Wingdings 3" panose="05040102010807070707" pitchFamily="18" charset="2"/>
              <a:buChar char=""/>
            </a:pPr>
            <a:endParaRPr lang="en-GB" altLang="en-US" sz="2400" dirty="0">
              <a:latin typeface="Arial" panose="020B0604020202020204" pitchFamily="34" charset="0"/>
            </a:endParaRPr>
          </a:p>
          <a:p>
            <a:pPr lvl="1" eaLnBrk="1" hangingPunct="1">
              <a:spcBef>
                <a:spcPct val="0"/>
              </a:spcBef>
              <a:buClr>
                <a:srgbClr val="727CA3"/>
              </a:buClr>
              <a:buSzPct val="76000"/>
              <a:buFont typeface="Wingdings 3" panose="05040102010807070707" pitchFamily="18" charset="2"/>
              <a:buChar char=""/>
            </a:pPr>
            <a:endParaRPr lang="en-GB" altLang="en-US" sz="2400" dirty="0">
              <a:latin typeface="Arial" panose="020B0604020202020204" pitchFamily="34" charset="0"/>
            </a:endParaRPr>
          </a:p>
          <a:p>
            <a:pPr lvl="1" eaLnBrk="1" hangingPunct="1">
              <a:spcBef>
                <a:spcPct val="0"/>
              </a:spcBef>
              <a:buClr>
                <a:srgbClr val="727CA3"/>
              </a:buClr>
              <a:buSzPct val="76000"/>
              <a:buFont typeface="Wingdings 3" panose="05040102010807070707" pitchFamily="18" charset="2"/>
              <a:buChar char=""/>
            </a:pPr>
            <a:endParaRPr lang="en-GB" altLang="en-US" sz="2400" dirty="0">
              <a:latin typeface="Arial" panose="020B0604020202020204" pitchFamily="34" charset="0"/>
            </a:endParaRPr>
          </a:p>
          <a:p>
            <a:pPr lvl="1" eaLnBrk="1" hangingPunct="1">
              <a:spcBef>
                <a:spcPct val="0"/>
              </a:spcBef>
              <a:buClr>
                <a:srgbClr val="727CA3"/>
              </a:buClr>
              <a:buSzPct val="76000"/>
              <a:buFont typeface="Wingdings 3" panose="05040102010807070707" pitchFamily="18" charset="2"/>
              <a:buChar char=""/>
            </a:pPr>
            <a:endParaRPr lang="en-GB" altLang="en-US" sz="1800" b="1" dirty="0">
              <a:latin typeface="Arial" panose="020B0604020202020204" pitchFamily="34" charset="0"/>
            </a:endParaRPr>
          </a:p>
          <a:p>
            <a:pPr lvl="1" eaLnBrk="1" hangingPunct="1">
              <a:spcBef>
                <a:spcPct val="0"/>
              </a:spcBef>
              <a:buClr>
                <a:srgbClr val="727CA3"/>
              </a:buClr>
              <a:buSzPct val="76000"/>
              <a:buFont typeface="Wingdings 3" panose="05040102010807070707" pitchFamily="18" charset="2"/>
              <a:buChar char=""/>
            </a:pPr>
            <a:endParaRPr lang="en-GB" altLang="en-US" sz="1800" b="1" dirty="0">
              <a:latin typeface="Arial" panose="020B0604020202020204" pitchFamily="34" charset="0"/>
            </a:endParaRPr>
          </a:p>
          <a:p>
            <a:pPr lvl="1" eaLnBrk="1" hangingPunct="1">
              <a:spcBef>
                <a:spcPct val="0"/>
              </a:spcBef>
              <a:buClr>
                <a:srgbClr val="727CA3"/>
              </a:buClr>
              <a:buSzPct val="76000"/>
              <a:buFont typeface="Wingdings 3" panose="05040102010807070707" pitchFamily="18" charset="2"/>
              <a:buChar char=""/>
            </a:pPr>
            <a:endParaRPr lang="en-GB" altLang="en-US" sz="1800" b="1" dirty="0">
              <a:latin typeface="Arial" panose="020B0604020202020204" pitchFamily="34" charset="0"/>
            </a:endParaRPr>
          </a:p>
          <a:p>
            <a:pPr marL="457200" lvl="1" indent="0" eaLnBrk="1" hangingPunct="1">
              <a:spcBef>
                <a:spcPct val="0"/>
              </a:spcBef>
              <a:buClr>
                <a:srgbClr val="727CA3"/>
              </a:buClr>
              <a:buSzPct val="76000"/>
            </a:pPr>
            <a:endParaRPr lang="en-GB" altLang="en-US" sz="1800" dirty="0">
              <a:latin typeface="Arial" panose="020B0604020202020204" pitchFamily="34" charset="0"/>
            </a:endParaRPr>
          </a:p>
          <a:p>
            <a:pPr lvl="1" eaLnBrk="1" hangingPunct="1">
              <a:spcBef>
                <a:spcPct val="0"/>
              </a:spcBef>
              <a:buClr>
                <a:srgbClr val="727CA3"/>
              </a:buClr>
              <a:buSzPct val="76000"/>
              <a:buFont typeface="Wingdings 3" panose="05040102010807070707" pitchFamily="18" charset="2"/>
              <a:buChar char=""/>
            </a:pPr>
            <a:endParaRPr lang="en-GB" altLang="en-US" sz="1800" dirty="0">
              <a:latin typeface="Arial" panose="020B0604020202020204" pitchFamily="34" charset="0"/>
            </a:endParaRPr>
          </a:p>
          <a:p>
            <a:pPr lvl="1" eaLnBrk="1" hangingPunct="1">
              <a:spcBef>
                <a:spcPct val="0"/>
              </a:spcBef>
              <a:buClr>
                <a:srgbClr val="727CA3"/>
              </a:buClr>
              <a:buSzPct val="76000"/>
              <a:buFont typeface="Wingdings 3" panose="05040102010807070707" pitchFamily="18" charset="2"/>
              <a:buChar char=""/>
            </a:pPr>
            <a:endParaRPr lang="en-GB" altLang="en-US" sz="1800" dirty="0">
              <a:latin typeface="Arial" panose="020B0604020202020204" pitchFamily="34" charset="0"/>
            </a:endParaRPr>
          </a:p>
          <a:p>
            <a:pPr lvl="1" eaLnBrk="1" hangingPunct="1">
              <a:spcBef>
                <a:spcPct val="0"/>
              </a:spcBef>
              <a:buClr>
                <a:srgbClr val="727CA3"/>
              </a:buClr>
              <a:buSzPct val="76000"/>
              <a:buFont typeface="Wingdings 3" panose="05040102010807070707" pitchFamily="18" charset="2"/>
              <a:buChar char=""/>
            </a:pPr>
            <a:endParaRPr lang="en-GB" altLang="en-US" sz="2500" dirty="0">
              <a:latin typeface="Arial" panose="020B0604020202020204" pitchFamily="34" charset="0"/>
            </a:endParaRPr>
          </a:p>
          <a:p>
            <a:pPr lvl="1" eaLnBrk="1" hangingPunct="1">
              <a:spcBef>
                <a:spcPct val="0"/>
              </a:spcBef>
              <a:buClr>
                <a:srgbClr val="727CA3"/>
              </a:buClr>
              <a:buSzPct val="76000"/>
              <a:buFont typeface="Wingdings 3" panose="05040102010807070707" pitchFamily="18" charset="2"/>
              <a:buChar char=""/>
            </a:pPr>
            <a:endParaRPr lang="en-GB" altLang="en-US" sz="2500" dirty="0">
              <a:latin typeface="Arial" panose="020B0604020202020204" pitchFamily="34" charset="0"/>
            </a:endParaRPr>
          </a:p>
          <a:p>
            <a:pPr lvl="1" eaLnBrk="1" hangingPunct="1">
              <a:spcBef>
                <a:spcPct val="0"/>
              </a:spcBef>
              <a:buClr>
                <a:srgbClr val="727CA3"/>
              </a:buClr>
              <a:buSzPct val="76000"/>
              <a:buFont typeface="Wingdings 3" panose="05040102010807070707" pitchFamily="18" charset="2"/>
              <a:buChar char=""/>
            </a:pPr>
            <a:endParaRPr lang="en-GB" altLang="en-US" sz="2500" dirty="0">
              <a:latin typeface="Arial" panose="020B0604020202020204" pitchFamily="34" charset="0"/>
            </a:endParaRPr>
          </a:p>
          <a:p>
            <a:pPr marL="457200" lvl="1" indent="0" eaLnBrk="1" hangingPunct="1">
              <a:spcBef>
                <a:spcPct val="0"/>
              </a:spcBef>
              <a:buClr>
                <a:srgbClr val="727CA3"/>
              </a:buClr>
              <a:buSzPct val="76000"/>
            </a:pPr>
            <a:endParaRPr lang="en-GB" altLang="en-US" sz="2500" dirty="0">
              <a:latin typeface="Arial" panose="020B0604020202020204" pitchFamily="34" charset="0"/>
            </a:endParaRPr>
          </a:p>
          <a:p>
            <a:pPr eaLnBrk="1" hangingPunct="1">
              <a:spcBef>
                <a:spcPct val="0"/>
              </a:spcBef>
              <a:buClr>
                <a:srgbClr val="727CA3"/>
              </a:buClr>
              <a:buSzPct val="76000"/>
              <a:buFont typeface="Wingdings 3" panose="05040102010807070707" pitchFamily="18" charset="2"/>
              <a:buChar char=""/>
            </a:pPr>
            <a:endParaRPr lang="en-GB" altLang="en-US" sz="2800" dirty="0">
              <a:latin typeface="Arial" panose="020B0604020202020204" pitchFamily="34" charset="0"/>
            </a:endParaRPr>
          </a:p>
        </p:txBody>
      </p:sp>
      <p:sp>
        <p:nvSpPr>
          <p:cNvPr id="6148" name="Text Box 2">
            <a:extLst>
              <a:ext uri="{FF2B5EF4-FFF2-40B4-BE49-F238E27FC236}">
                <a16:creationId xmlns:a16="http://schemas.microsoft.com/office/drawing/2014/main" id="{B49A9692-FBED-46EC-AE2D-502336F77437}"/>
              </a:ext>
            </a:extLst>
          </p:cNvPr>
          <p:cNvSpPr txBox="1">
            <a:spLocks noChangeArrowheads="1"/>
          </p:cNvSpPr>
          <p:nvPr/>
        </p:nvSpPr>
        <p:spPr bwMode="auto">
          <a:xfrm>
            <a:off x="623392" y="44624"/>
            <a:ext cx="9587408"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Gill Sans MT" panose="020B0502020104020203" pitchFamily="34" charset="0"/>
                <a:cs typeface="DejaVu Sans" charset="0"/>
              </a:defRPr>
            </a:lvl1pPr>
            <a:lvl2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464653"/>
                </a:solidFill>
                <a:latin typeface="Gill Sans MT" panose="020B0502020104020203" pitchFamily="34" charset="0"/>
                <a:cs typeface="DejaVu Sans" charset="0"/>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ill Sans MT" panose="020B0502020104020203" pitchFamily="34" charset="0"/>
                <a:cs typeface="DejaVu Sans" charset="0"/>
              </a:defRPr>
            </a:lvl3pPr>
            <a:lvl4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Gill Sans MT" panose="020B0502020104020203" pitchFamily="34" charset="0"/>
                <a:cs typeface="DejaVu Sans" charset="0"/>
              </a:defRPr>
            </a:lvl4pPr>
            <a:lvl5pPr>
              <a:spcBef>
                <a:spcPts val="3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5pPr>
            <a:lvl6pPr marL="25146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6pPr>
            <a:lvl7pPr marL="29718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7pPr>
            <a:lvl8pPr marL="34290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8pPr>
            <a:lvl9pPr marL="38862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9pPr>
          </a:lstStyle>
          <a:p>
            <a:pPr eaLnBrk="1" hangingPunct="1">
              <a:spcBef>
                <a:spcPct val="0"/>
              </a:spcBef>
              <a:buClrTx/>
              <a:buFontTx/>
              <a:buNone/>
            </a:pPr>
            <a:r>
              <a:rPr lang="en-GB" altLang="en-US" sz="3200" dirty="0" smtClean="0">
                <a:solidFill>
                  <a:srgbClr val="464653"/>
                </a:solidFill>
                <a:latin typeface="Bookman Old Style" panose="02050604050505020204" pitchFamily="18" charset="0"/>
              </a:rPr>
              <a:t>Ten Years of Green Radio – Network Evolution</a:t>
            </a:r>
            <a:endParaRPr lang="en-GB" altLang="en-US" sz="3200" dirty="0">
              <a:solidFill>
                <a:srgbClr val="464653"/>
              </a:solidFill>
              <a:latin typeface="Bookman Old Style" panose="02050604050505020204" pitchFamily="18" charset="0"/>
            </a:endParaRPr>
          </a:p>
        </p:txBody>
      </p:sp>
      <p:pic>
        <p:nvPicPr>
          <p:cNvPr id="6149" name="Picture 4">
            <a:extLst>
              <a:ext uri="{FF2B5EF4-FFF2-40B4-BE49-F238E27FC236}">
                <a16:creationId xmlns:a16="http://schemas.microsoft.com/office/drawing/2014/main" id="{E86CE5F8-9C80-4E8F-9DD0-54EEDEFA03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0327" y="98425"/>
            <a:ext cx="922337" cy="927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3" name="Table 2"/>
          <p:cNvGraphicFramePr>
            <a:graphicFrameLocks noGrp="1"/>
          </p:cNvGraphicFramePr>
          <p:nvPr>
            <p:extLst>
              <p:ext uri="{D42A27DB-BD31-4B8C-83A1-F6EECF244321}">
                <p14:modId xmlns:p14="http://schemas.microsoft.com/office/powerpoint/2010/main" val="2334181374"/>
              </p:ext>
            </p:extLst>
          </p:nvPr>
        </p:nvGraphicFramePr>
        <p:xfrm>
          <a:off x="380555" y="2780928"/>
          <a:ext cx="6264696" cy="3120866"/>
        </p:xfrm>
        <a:graphic>
          <a:graphicData uri="http://schemas.openxmlformats.org/drawingml/2006/table">
            <a:tbl>
              <a:tblPr firstRow="1" firstCol="1" bandRow="1">
                <a:tableStyleId>{5C22544A-7EE6-4342-B048-85BDC9FD1C3A}</a:tableStyleId>
              </a:tblPr>
              <a:tblGrid>
                <a:gridCol w="2391259">
                  <a:extLst>
                    <a:ext uri="{9D8B030D-6E8A-4147-A177-3AD203B41FA5}">
                      <a16:colId xmlns:a16="http://schemas.microsoft.com/office/drawing/2014/main" val="917619216"/>
                    </a:ext>
                  </a:extLst>
                </a:gridCol>
                <a:gridCol w="989860">
                  <a:extLst>
                    <a:ext uri="{9D8B030D-6E8A-4147-A177-3AD203B41FA5}">
                      <a16:colId xmlns:a16="http://schemas.microsoft.com/office/drawing/2014/main" val="2658966263"/>
                    </a:ext>
                  </a:extLst>
                </a:gridCol>
                <a:gridCol w="2883577">
                  <a:extLst>
                    <a:ext uri="{9D8B030D-6E8A-4147-A177-3AD203B41FA5}">
                      <a16:colId xmlns:a16="http://schemas.microsoft.com/office/drawing/2014/main" val="3220582066"/>
                    </a:ext>
                  </a:extLst>
                </a:gridCol>
              </a:tblGrid>
              <a:tr h="317772">
                <a:tc>
                  <a:txBody>
                    <a:bodyPr/>
                    <a:lstStyle/>
                    <a:p>
                      <a:pPr>
                        <a:lnSpc>
                          <a:spcPct val="107000"/>
                        </a:lnSpc>
                        <a:spcAft>
                          <a:spcPts val="0"/>
                        </a:spcAft>
                      </a:pPr>
                      <a:r>
                        <a:rPr lang="en-GB" sz="1600">
                          <a:effectLst/>
                        </a:rPr>
                        <a:t>Metric</a:t>
                      </a:r>
                      <a:endParaRPr lang="en-GB" sz="16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tc>
                  <a:txBody>
                    <a:bodyPr/>
                    <a:lstStyle/>
                    <a:p>
                      <a:pPr>
                        <a:lnSpc>
                          <a:spcPct val="107000"/>
                        </a:lnSpc>
                        <a:spcAft>
                          <a:spcPts val="0"/>
                        </a:spcAft>
                      </a:pPr>
                      <a:r>
                        <a:rPr lang="en-GB" sz="1600">
                          <a:effectLst/>
                        </a:rPr>
                        <a:t>2010 (UK)</a:t>
                      </a:r>
                      <a:endParaRPr lang="en-GB" sz="16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tc>
                  <a:txBody>
                    <a:bodyPr/>
                    <a:lstStyle/>
                    <a:p>
                      <a:pPr>
                        <a:lnSpc>
                          <a:spcPct val="107000"/>
                        </a:lnSpc>
                        <a:spcAft>
                          <a:spcPts val="0"/>
                        </a:spcAft>
                      </a:pPr>
                      <a:r>
                        <a:rPr lang="en-GB" sz="1600" dirty="0">
                          <a:effectLst/>
                        </a:rPr>
                        <a:t>2021 Data (28 Countries)</a:t>
                      </a:r>
                      <a:endParaRPr lang="en-GB" sz="16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2132262578"/>
                  </a:ext>
                </a:extLst>
              </a:tr>
              <a:tr h="635543">
                <a:tc>
                  <a:txBody>
                    <a:bodyPr/>
                    <a:lstStyle/>
                    <a:p>
                      <a:pPr>
                        <a:lnSpc>
                          <a:spcPct val="107000"/>
                        </a:lnSpc>
                        <a:spcAft>
                          <a:spcPts val="0"/>
                        </a:spcAft>
                      </a:pPr>
                      <a:r>
                        <a:rPr lang="en-GB" sz="1600" dirty="0">
                          <a:effectLst/>
                        </a:rPr>
                        <a:t>Base Station Energy Consumption % of total</a:t>
                      </a:r>
                      <a:endParaRPr lang="en-GB" sz="16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tc>
                  <a:txBody>
                    <a:bodyPr/>
                    <a:lstStyle/>
                    <a:p>
                      <a:pPr>
                        <a:lnSpc>
                          <a:spcPct val="107000"/>
                        </a:lnSpc>
                        <a:spcAft>
                          <a:spcPts val="0"/>
                        </a:spcAft>
                      </a:pPr>
                      <a:r>
                        <a:rPr lang="en-GB" sz="1600" dirty="0">
                          <a:effectLst/>
                        </a:rPr>
                        <a:t>57</a:t>
                      </a:r>
                      <a:r>
                        <a:rPr lang="en-GB" sz="1600" dirty="0" smtClean="0">
                          <a:effectLst/>
                        </a:rPr>
                        <a:t>%</a:t>
                      </a:r>
                      <a:endParaRPr lang="en-GB" sz="16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tc>
                  <a:txBody>
                    <a:bodyPr/>
                    <a:lstStyle/>
                    <a:p>
                      <a:pPr>
                        <a:lnSpc>
                          <a:spcPct val="107000"/>
                        </a:lnSpc>
                        <a:spcAft>
                          <a:spcPts val="0"/>
                        </a:spcAft>
                      </a:pPr>
                      <a:r>
                        <a:rPr lang="en-GB" sz="1600" dirty="0">
                          <a:effectLst/>
                        </a:rPr>
                        <a:t>73-77% </a:t>
                      </a:r>
                      <a:endParaRPr lang="en-GB" sz="16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4225468324"/>
                  </a:ext>
                </a:extLst>
              </a:tr>
              <a:tr h="635543">
                <a:tc>
                  <a:txBody>
                    <a:bodyPr/>
                    <a:lstStyle/>
                    <a:p>
                      <a:pPr>
                        <a:lnSpc>
                          <a:spcPct val="107000"/>
                        </a:lnSpc>
                        <a:spcAft>
                          <a:spcPts val="0"/>
                        </a:spcAft>
                      </a:pPr>
                      <a:r>
                        <a:rPr lang="en-GB" sz="1600" dirty="0">
                          <a:effectLst/>
                        </a:rPr>
                        <a:t>Network Power Consumed per user/link</a:t>
                      </a:r>
                      <a:endParaRPr lang="en-GB" sz="16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tc>
                  <a:txBody>
                    <a:bodyPr/>
                    <a:lstStyle/>
                    <a:p>
                      <a:pPr>
                        <a:lnSpc>
                          <a:spcPct val="107000"/>
                        </a:lnSpc>
                        <a:spcAft>
                          <a:spcPts val="0"/>
                        </a:spcAft>
                      </a:pPr>
                      <a:r>
                        <a:rPr lang="en-GB" sz="1600" dirty="0" smtClean="0">
                          <a:effectLst/>
                        </a:rPr>
                        <a:t>3W</a:t>
                      </a:r>
                      <a:endParaRPr lang="en-GB" sz="16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tc>
                  <a:txBody>
                    <a:bodyPr/>
                    <a:lstStyle/>
                    <a:p>
                      <a:pPr>
                        <a:lnSpc>
                          <a:spcPct val="107000"/>
                        </a:lnSpc>
                        <a:spcAft>
                          <a:spcPts val="0"/>
                        </a:spcAft>
                      </a:pPr>
                      <a:r>
                        <a:rPr lang="en-GB" sz="1600" dirty="0">
                          <a:effectLst/>
                        </a:rPr>
                        <a:t>1.69 </a:t>
                      </a:r>
                      <a:r>
                        <a:rPr lang="en-GB" sz="1600" dirty="0" smtClean="0">
                          <a:effectLst/>
                        </a:rPr>
                        <a:t>W</a:t>
                      </a:r>
                      <a:endParaRPr lang="en-GB" sz="16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2583600806"/>
                  </a:ext>
                </a:extLst>
              </a:tr>
              <a:tr h="635543">
                <a:tc>
                  <a:txBody>
                    <a:bodyPr/>
                    <a:lstStyle/>
                    <a:p>
                      <a:pPr>
                        <a:lnSpc>
                          <a:spcPct val="107000"/>
                        </a:lnSpc>
                        <a:spcAft>
                          <a:spcPts val="0"/>
                        </a:spcAft>
                      </a:pPr>
                      <a:r>
                        <a:rPr lang="en-GB" sz="1600">
                          <a:effectLst/>
                        </a:rPr>
                        <a:t>Power Consumption of One Base Station Site</a:t>
                      </a:r>
                      <a:endParaRPr lang="en-GB" sz="16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tc>
                  <a:txBody>
                    <a:bodyPr/>
                    <a:lstStyle/>
                    <a:p>
                      <a:pPr>
                        <a:lnSpc>
                          <a:spcPct val="107000"/>
                        </a:lnSpc>
                        <a:spcAft>
                          <a:spcPts val="0"/>
                        </a:spcAft>
                      </a:pPr>
                      <a:r>
                        <a:rPr lang="en-GB" sz="1600" dirty="0">
                          <a:effectLst/>
                        </a:rPr>
                        <a:t>7.3 </a:t>
                      </a:r>
                      <a:r>
                        <a:rPr lang="en-GB" sz="1600" dirty="0" smtClean="0">
                          <a:effectLst/>
                        </a:rPr>
                        <a:t>kW</a:t>
                      </a:r>
                      <a:endParaRPr lang="en-GB" sz="16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tc>
                  <a:txBody>
                    <a:bodyPr/>
                    <a:lstStyle/>
                    <a:p>
                      <a:pPr>
                        <a:lnSpc>
                          <a:spcPct val="107000"/>
                        </a:lnSpc>
                        <a:spcAft>
                          <a:spcPts val="0"/>
                        </a:spcAft>
                      </a:pPr>
                      <a:r>
                        <a:rPr lang="en-GB" sz="1600" dirty="0">
                          <a:effectLst/>
                        </a:rPr>
                        <a:t>3.3 </a:t>
                      </a:r>
                      <a:r>
                        <a:rPr lang="en-GB" sz="1600" dirty="0" smtClean="0">
                          <a:effectLst/>
                        </a:rPr>
                        <a:t>kW</a:t>
                      </a:r>
                      <a:endParaRPr lang="en-GB" sz="16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3817487528"/>
                  </a:ext>
                </a:extLst>
              </a:tr>
              <a:tr h="635543">
                <a:tc>
                  <a:txBody>
                    <a:bodyPr/>
                    <a:lstStyle/>
                    <a:p>
                      <a:pPr>
                        <a:lnSpc>
                          <a:spcPct val="107000"/>
                        </a:lnSpc>
                        <a:spcAft>
                          <a:spcPts val="0"/>
                        </a:spcAft>
                      </a:pPr>
                      <a:r>
                        <a:rPr lang="en-GB" sz="1600" dirty="0">
                          <a:effectLst/>
                        </a:rPr>
                        <a:t>Renewable Energy Sources Used</a:t>
                      </a:r>
                      <a:endParaRPr lang="en-GB" sz="16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tc>
                  <a:txBody>
                    <a:bodyPr/>
                    <a:lstStyle/>
                    <a:p>
                      <a:pPr>
                        <a:lnSpc>
                          <a:spcPct val="107000"/>
                        </a:lnSpc>
                        <a:spcAft>
                          <a:spcPts val="0"/>
                        </a:spcAft>
                      </a:pPr>
                      <a:r>
                        <a:rPr lang="en-GB" sz="1600" dirty="0">
                          <a:effectLst/>
                        </a:rPr>
                        <a:t>6.5</a:t>
                      </a:r>
                      <a:r>
                        <a:rPr lang="en-GB" sz="1600" dirty="0" smtClean="0">
                          <a:effectLst/>
                        </a:rPr>
                        <a:t>%</a:t>
                      </a:r>
                      <a:endParaRPr lang="en-GB" sz="16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tc>
                  <a:txBody>
                    <a:bodyPr/>
                    <a:lstStyle/>
                    <a:p>
                      <a:pPr>
                        <a:lnSpc>
                          <a:spcPct val="107000"/>
                        </a:lnSpc>
                        <a:spcAft>
                          <a:spcPts val="0"/>
                        </a:spcAft>
                      </a:pPr>
                      <a:r>
                        <a:rPr lang="en-GB" sz="1600" dirty="0">
                          <a:effectLst/>
                        </a:rPr>
                        <a:t>46</a:t>
                      </a:r>
                      <a:r>
                        <a:rPr lang="en-GB" sz="1600" dirty="0" smtClean="0">
                          <a:effectLst/>
                        </a:rPr>
                        <a:t>%</a:t>
                      </a:r>
                      <a:endParaRPr lang="en-GB" sz="16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207133134"/>
                  </a:ext>
                </a:extLst>
              </a:tr>
              <a:tr h="218473">
                <a:tc>
                  <a:txBody>
                    <a:bodyPr/>
                    <a:lstStyle/>
                    <a:p>
                      <a:pPr>
                        <a:lnSpc>
                          <a:spcPct val="107000"/>
                        </a:lnSpc>
                        <a:spcAft>
                          <a:spcPts val="0"/>
                        </a:spcAft>
                      </a:pPr>
                      <a:r>
                        <a:rPr lang="en-GB" sz="1600" dirty="0">
                          <a:effectLst/>
                        </a:rPr>
                        <a:t>Diesel Generation</a:t>
                      </a:r>
                      <a:endParaRPr lang="en-GB" sz="16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tc>
                  <a:txBody>
                    <a:bodyPr/>
                    <a:lstStyle/>
                    <a:p>
                      <a:pPr>
                        <a:lnSpc>
                          <a:spcPct val="107000"/>
                        </a:lnSpc>
                        <a:spcAft>
                          <a:spcPts val="0"/>
                        </a:spcAft>
                      </a:pPr>
                      <a:r>
                        <a:rPr lang="en-GB" sz="1600">
                          <a:effectLst/>
                        </a:rPr>
                        <a:t>N/A</a:t>
                      </a:r>
                      <a:endParaRPr lang="en-GB" sz="16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tc>
                  <a:txBody>
                    <a:bodyPr/>
                    <a:lstStyle/>
                    <a:p>
                      <a:pPr>
                        <a:lnSpc>
                          <a:spcPct val="107000"/>
                        </a:lnSpc>
                        <a:spcAft>
                          <a:spcPts val="0"/>
                        </a:spcAft>
                      </a:pPr>
                      <a:r>
                        <a:rPr lang="en-GB" sz="1600" dirty="0">
                          <a:effectLst/>
                        </a:rPr>
                        <a:t>11</a:t>
                      </a:r>
                      <a:r>
                        <a:rPr lang="en-GB" sz="1600" dirty="0" smtClean="0">
                          <a:effectLst/>
                        </a:rPr>
                        <a:t>%</a:t>
                      </a:r>
                      <a:endParaRPr lang="en-GB" sz="16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1514865554"/>
                  </a:ext>
                </a:extLst>
              </a:tr>
            </a:tbl>
          </a:graphicData>
        </a:graphic>
      </p:graphicFrame>
      <p:sp>
        <p:nvSpPr>
          <p:cNvPr id="4" name="Rectangle 1"/>
          <p:cNvSpPr>
            <a:spLocks noChangeArrowheads="1"/>
          </p:cNvSpPr>
          <p:nvPr/>
        </p:nvSpPr>
        <p:spPr bwMode="auto">
          <a:xfrm>
            <a:off x="341153" y="2276872"/>
            <a:ext cx="6304098"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chemeClr val="tx1"/>
                </a:solidFill>
                <a:effectLst/>
                <a:ea typeface="DengXian" panose="02010600030101010101" pitchFamily="2" charset="-122"/>
                <a:cs typeface="Arial" panose="020B0604020202020204" pitchFamily="34" charset="0"/>
              </a:rPr>
              <a:t>Table 1: Energy Comparisons 2010 (UK) vs 2021 (28 Countries)</a:t>
            </a:r>
            <a:endParaRPr kumimoji="0" lang="en-GB" altLang="en-US"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chemeClr val="tx1"/>
                </a:solidFill>
                <a:effectLst/>
                <a:latin typeface="Arial" panose="020B0604020202020204" pitchFamily="34" charset="0"/>
                <a:ea typeface="DengXian" panose="02010600030101010101" pitchFamily="2" charset="-122"/>
                <a:cs typeface="Arial" panose="020B0604020202020204" pitchFamily="34" charset="0"/>
              </a:rPr>
              <a:t>.</a:t>
            </a: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663666686"/>
              </p:ext>
            </p:extLst>
          </p:nvPr>
        </p:nvGraphicFramePr>
        <p:xfrm>
          <a:off x="7043420" y="3007134"/>
          <a:ext cx="4741213" cy="2870138"/>
        </p:xfrm>
        <a:graphic>
          <a:graphicData uri="http://schemas.openxmlformats.org/drawingml/2006/table">
            <a:tbl>
              <a:tblPr firstRow="1" firstCol="1" bandRow="1">
                <a:tableStyleId>{5C22544A-7EE6-4342-B048-85BDC9FD1C3A}</a:tableStyleId>
              </a:tblPr>
              <a:tblGrid>
                <a:gridCol w="1679820">
                  <a:extLst>
                    <a:ext uri="{9D8B030D-6E8A-4147-A177-3AD203B41FA5}">
                      <a16:colId xmlns:a16="http://schemas.microsoft.com/office/drawing/2014/main" val="2931350125"/>
                    </a:ext>
                  </a:extLst>
                </a:gridCol>
                <a:gridCol w="1880979">
                  <a:extLst>
                    <a:ext uri="{9D8B030D-6E8A-4147-A177-3AD203B41FA5}">
                      <a16:colId xmlns:a16="http://schemas.microsoft.com/office/drawing/2014/main" val="2831692447"/>
                    </a:ext>
                  </a:extLst>
                </a:gridCol>
                <a:gridCol w="1180414">
                  <a:extLst>
                    <a:ext uri="{9D8B030D-6E8A-4147-A177-3AD203B41FA5}">
                      <a16:colId xmlns:a16="http://schemas.microsoft.com/office/drawing/2014/main" val="1287520638"/>
                    </a:ext>
                  </a:extLst>
                </a:gridCol>
              </a:tblGrid>
              <a:tr h="0">
                <a:tc>
                  <a:txBody>
                    <a:bodyPr/>
                    <a:lstStyle/>
                    <a:p>
                      <a:pPr>
                        <a:lnSpc>
                          <a:spcPct val="107000"/>
                        </a:lnSpc>
                        <a:spcAft>
                          <a:spcPts val="0"/>
                        </a:spcAft>
                      </a:pPr>
                      <a:r>
                        <a:rPr lang="en-GB" sz="1600" dirty="0">
                          <a:effectLst/>
                        </a:rPr>
                        <a:t>Metric</a:t>
                      </a:r>
                      <a:endParaRPr lang="en-GB" sz="16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tc>
                  <a:txBody>
                    <a:bodyPr/>
                    <a:lstStyle/>
                    <a:p>
                      <a:pPr>
                        <a:lnSpc>
                          <a:spcPct val="107000"/>
                        </a:lnSpc>
                        <a:spcAft>
                          <a:spcPts val="0"/>
                        </a:spcAft>
                      </a:pPr>
                      <a:r>
                        <a:rPr lang="en-GB" sz="1600">
                          <a:effectLst/>
                        </a:rPr>
                        <a:t>2010 (UK)</a:t>
                      </a:r>
                      <a:endParaRPr lang="en-GB" sz="16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tc>
                  <a:txBody>
                    <a:bodyPr/>
                    <a:lstStyle/>
                    <a:p>
                      <a:pPr>
                        <a:lnSpc>
                          <a:spcPct val="107000"/>
                        </a:lnSpc>
                        <a:spcAft>
                          <a:spcPts val="0"/>
                        </a:spcAft>
                      </a:pPr>
                      <a:r>
                        <a:rPr lang="en-GB" sz="1600">
                          <a:effectLst/>
                        </a:rPr>
                        <a:t>2021 (UK)</a:t>
                      </a:r>
                      <a:endParaRPr lang="en-GB" sz="16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1179828171"/>
                  </a:ext>
                </a:extLst>
              </a:tr>
              <a:tr h="0">
                <a:tc>
                  <a:txBody>
                    <a:bodyPr/>
                    <a:lstStyle/>
                    <a:p>
                      <a:pPr>
                        <a:lnSpc>
                          <a:spcPct val="107000"/>
                        </a:lnSpc>
                        <a:spcAft>
                          <a:spcPts val="0"/>
                        </a:spcAft>
                      </a:pPr>
                      <a:r>
                        <a:rPr lang="en-GB" sz="1600">
                          <a:effectLst/>
                        </a:rPr>
                        <a:t>Network Types </a:t>
                      </a:r>
                      <a:endParaRPr lang="en-GB" sz="16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tc>
                  <a:txBody>
                    <a:bodyPr/>
                    <a:lstStyle/>
                    <a:p>
                      <a:pPr>
                        <a:lnSpc>
                          <a:spcPct val="107000"/>
                        </a:lnSpc>
                        <a:spcAft>
                          <a:spcPts val="0"/>
                        </a:spcAft>
                      </a:pPr>
                      <a:r>
                        <a:rPr lang="en-GB" sz="1600" dirty="0">
                          <a:effectLst/>
                        </a:rPr>
                        <a:t>2G + 3G networks</a:t>
                      </a:r>
                      <a:endParaRPr lang="en-GB" sz="16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tc>
                  <a:txBody>
                    <a:bodyPr/>
                    <a:lstStyle/>
                    <a:p>
                      <a:pPr>
                        <a:lnSpc>
                          <a:spcPct val="107000"/>
                        </a:lnSpc>
                        <a:spcAft>
                          <a:spcPts val="0"/>
                        </a:spcAft>
                      </a:pPr>
                      <a:r>
                        <a:rPr lang="en-GB" sz="1600" dirty="0">
                          <a:effectLst/>
                        </a:rPr>
                        <a:t>2G + 3G + 4G + initial 5G </a:t>
                      </a:r>
                      <a:r>
                        <a:rPr lang="en-GB" sz="1600" dirty="0" smtClean="0">
                          <a:effectLst/>
                        </a:rPr>
                        <a:t>deploy-</a:t>
                      </a:r>
                      <a:r>
                        <a:rPr lang="en-GB" sz="1600" dirty="0" err="1" smtClean="0">
                          <a:effectLst/>
                        </a:rPr>
                        <a:t>ments</a:t>
                      </a:r>
                      <a:r>
                        <a:rPr lang="en-GB" sz="1600" dirty="0" smtClean="0">
                          <a:effectLst/>
                        </a:rPr>
                        <a:t> </a:t>
                      </a:r>
                      <a:endParaRPr lang="en-GB" sz="16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1736283606"/>
                  </a:ext>
                </a:extLst>
              </a:tr>
              <a:tr h="0">
                <a:tc>
                  <a:txBody>
                    <a:bodyPr/>
                    <a:lstStyle/>
                    <a:p>
                      <a:pPr>
                        <a:lnSpc>
                          <a:spcPct val="107000"/>
                        </a:lnSpc>
                        <a:spcAft>
                          <a:spcPts val="0"/>
                        </a:spcAft>
                      </a:pPr>
                      <a:r>
                        <a:rPr lang="en-GB" sz="1600" dirty="0">
                          <a:effectLst/>
                        </a:rPr>
                        <a:t>Spectrum Ownership</a:t>
                      </a:r>
                      <a:endParaRPr lang="en-GB" sz="16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tc>
                  <a:txBody>
                    <a:bodyPr/>
                    <a:lstStyle/>
                    <a:p>
                      <a:pPr>
                        <a:lnSpc>
                          <a:spcPct val="107000"/>
                        </a:lnSpc>
                        <a:spcAft>
                          <a:spcPts val="0"/>
                        </a:spcAft>
                      </a:pPr>
                      <a:r>
                        <a:rPr lang="en-GB" sz="1600" dirty="0">
                          <a:effectLst/>
                        </a:rPr>
                        <a:t>Typical 40 </a:t>
                      </a:r>
                      <a:r>
                        <a:rPr lang="en-GB" sz="1600" dirty="0" smtClean="0">
                          <a:effectLst/>
                        </a:rPr>
                        <a:t>MHz </a:t>
                      </a:r>
                      <a:endParaRPr lang="en-GB" sz="16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tc>
                  <a:txBody>
                    <a:bodyPr/>
                    <a:lstStyle/>
                    <a:p>
                      <a:pPr>
                        <a:lnSpc>
                          <a:spcPct val="107000"/>
                        </a:lnSpc>
                        <a:spcAft>
                          <a:spcPts val="0"/>
                        </a:spcAft>
                      </a:pPr>
                      <a:r>
                        <a:rPr lang="en-GB" sz="1600" dirty="0">
                          <a:effectLst/>
                        </a:rPr>
                        <a:t>Typical 250-350 </a:t>
                      </a:r>
                      <a:r>
                        <a:rPr lang="en-GB" sz="1600" dirty="0" smtClean="0">
                          <a:effectLst/>
                        </a:rPr>
                        <a:t>MHz</a:t>
                      </a:r>
                      <a:endParaRPr lang="en-GB" sz="16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1434813540"/>
                  </a:ext>
                </a:extLst>
              </a:tr>
              <a:tr h="0">
                <a:tc>
                  <a:txBody>
                    <a:bodyPr/>
                    <a:lstStyle/>
                    <a:p>
                      <a:pPr>
                        <a:lnSpc>
                          <a:spcPct val="107000"/>
                        </a:lnSpc>
                        <a:spcAft>
                          <a:spcPts val="0"/>
                        </a:spcAft>
                      </a:pPr>
                      <a:r>
                        <a:rPr lang="en-GB" sz="1600">
                          <a:effectLst/>
                        </a:rPr>
                        <a:t>Data Volume </a:t>
                      </a:r>
                      <a:endParaRPr lang="en-GB" sz="16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tc>
                  <a:txBody>
                    <a:bodyPr/>
                    <a:lstStyle/>
                    <a:p>
                      <a:pPr>
                        <a:lnSpc>
                          <a:spcPct val="107000"/>
                        </a:lnSpc>
                        <a:spcAft>
                          <a:spcPts val="0"/>
                        </a:spcAft>
                      </a:pPr>
                      <a:r>
                        <a:rPr lang="en-GB" sz="1600">
                          <a:effectLst/>
                        </a:rPr>
                        <a:t>1x</a:t>
                      </a:r>
                      <a:endParaRPr lang="en-GB" sz="16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tc>
                  <a:txBody>
                    <a:bodyPr/>
                    <a:lstStyle/>
                    <a:p>
                      <a:pPr>
                        <a:lnSpc>
                          <a:spcPct val="107000"/>
                        </a:lnSpc>
                        <a:spcAft>
                          <a:spcPts val="0"/>
                        </a:spcAft>
                      </a:pPr>
                      <a:r>
                        <a:rPr lang="en-GB" sz="1600" dirty="0" smtClean="0">
                          <a:effectLst/>
                        </a:rPr>
                        <a:t>300x</a:t>
                      </a:r>
                      <a:endParaRPr lang="en-GB" sz="16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717743989"/>
                  </a:ext>
                </a:extLst>
              </a:tr>
              <a:tr h="0">
                <a:tc>
                  <a:txBody>
                    <a:bodyPr/>
                    <a:lstStyle/>
                    <a:p>
                      <a:pPr>
                        <a:lnSpc>
                          <a:spcPct val="107000"/>
                        </a:lnSpc>
                        <a:spcAft>
                          <a:spcPts val="0"/>
                        </a:spcAft>
                      </a:pPr>
                      <a:r>
                        <a:rPr lang="en-GB" sz="1600">
                          <a:effectLst/>
                        </a:rPr>
                        <a:t>Service Type</a:t>
                      </a:r>
                      <a:endParaRPr lang="en-GB" sz="16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tc>
                  <a:txBody>
                    <a:bodyPr/>
                    <a:lstStyle/>
                    <a:p>
                      <a:pPr>
                        <a:lnSpc>
                          <a:spcPct val="107000"/>
                        </a:lnSpc>
                        <a:spcAft>
                          <a:spcPts val="0"/>
                        </a:spcAft>
                      </a:pPr>
                      <a:r>
                        <a:rPr lang="en-GB" sz="1600" dirty="0">
                          <a:effectLst/>
                        </a:rPr>
                        <a:t>voice/short message service with some data</a:t>
                      </a:r>
                      <a:endParaRPr lang="en-GB" sz="16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tc>
                  <a:txBody>
                    <a:bodyPr/>
                    <a:lstStyle/>
                    <a:p>
                      <a:pPr>
                        <a:lnSpc>
                          <a:spcPct val="107000"/>
                        </a:lnSpc>
                        <a:spcAft>
                          <a:spcPts val="0"/>
                        </a:spcAft>
                      </a:pPr>
                      <a:r>
                        <a:rPr lang="en-GB" sz="1600" dirty="0">
                          <a:effectLst/>
                        </a:rPr>
                        <a:t>mainly data services</a:t>
                      </a:r>
                      <a:endParaRPr lang="en-GB" sz="16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3027764922"/>
                  </a:ext>
                </a:extLst>
              </a:tr>
            </a:tbl>
          </a:graphicData>
        </a:graphic>
      </p:graphicFrame>
      <p:sp>
        <p:nvSpPr>
          <p:cNvPr id="6" name="Rectangle 2"/>
          <p:cNvSpPr>
            <a:spLocks noChangeArrowheads="1"/>
          </p:cNvSpPr>
          <p:nvPr/>
        </p:nvSpPr>
        <p:spPr bwMode="auto">
          <a:xfrm>
            <a:off x="7181747" y="2268161"/>
            <a:ext cx="373845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chemeClr val="tx1"/>
                </a:solidFill>
                <a:effectLst/>
                <a:latin typeface="Arial" panose="020B0604020202020204" pitchFamily="34" charset="0"/>
                <a:ea typeface="DengXian" panose="02010600030101010101" pitchFamily="2" charset="-122"/>
                <a:cs typeface="Arial" panose="020B0604020202020204" pitchFamily="34" charset="0"/>
              </a:rPr>
              <a:t>Table 2: Typical UK Mobile Operator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chemeClr val="tx1"/>
                </a:solidFill>
                <a:effectLst/>
                <a:latin typeface="Arial" panose="020B0604020202020204" pitchFamily="34" charset="0"/>
                <a:ea typeface="DengXian" panose="02010600030101010101" pitchFamily="2" charset="-122"/>
                <a:cs typeface="Arial" panose="020B0604020202020204" pitchFamily="34" charset="0"/>
              </a:rPr>
              <a:t>Characteristics 2010 vs 2021</a:t>
            </a:r>
            <a:endParaRPr kumimoji="0" lang="en-GB" altLang="en-US" sz="1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1651820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a:extLst>
              <a:ext uri="{FF2B5EF4-FFF2-40B4-BE49-F238E27FC236}">
                <a16:creationId xmlns:a16="http://schemas.microsoft.com/office/drawing/2014/main" id="{D6FA57F1-7D32-4ECD-84CE-569DC6579C2E}"/>
              </a:ext>
            </a:extLst>
          </p:cNvPr>
          <p:cNvSpPr>
            <a:spLocks noGrp="1"/>
          </p:cNvSpPr>
          <p:nvPr>
            <p:ph type="sldNum" sz="quarter" idx="12"/>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723900" algn="l"/>
                <a:tab pos="1447800" algn="l"/>
              </a:tabLst>
              <a:defRPr>
                <a:solidFill>
                  <a:schemeClr val="bg1"/>
                </a:solidFill>
                <a:latin typeface="Arial" panose="020B0604020202020204" pitchFamily="34" charset="0"/>
                <a:cs typeface="DejaVu Sans" charset="0"/>
              </a:defRPr>
            </a:lvl1pPr>
            <a:lvl2pPr>
              <a:tabLst>
                <a:tab pos="723900" algn="l"/>
                <a:tab pos="1447800" algn="l"/>
              </a:tabLst>
              <a:defRPr>
                <a:solidFill>
                  <a:schemeClr val="bg1"/>
                </a:solidFill>
                <a:latin typeface="Arial" panose="020B0604020202020204" pitchFamily="34" charset="0"/>
                <a:cs typeface="DejaVu Sans" charset="0"/>
              </a:defRPr>
            </a:lvl2pPr>
            <a:lvl3pPr>
              <a:tabLst>
                <a:tab pos="723900" algn="l"/>
                <a:tab pos="1447800" algn="l"/>
              </a:tabLst>
              <a:defRPr>
                <a:solidFill>
                  <a:schemeClr val="bg1"/>
                </a:solidFill>
                <a:latin typeface="Arial" panose="020B0604020202020204" pitchFamily="34" charset="0"/>
                <a:cs typeface="DejaVu Sans" charset="0"/>
              </a:defRPr>
            </a:lvl3pPr>
            <a:lvl4pPr>
              <a:tabLst>
                <a:tab pos="723900" algn="l"/>
                <a:tab pos="1447800" algn="l"/>
              </a:tabLst>
              <a:defRPr>
                <a:solidFill>
                  <a:schemeClr val="bg1"/>
                </a:solidFill>
                <a:latin typeface="Arial" panose="020B0604020202020204" pitchFamily="34" charset="0"/>
                <a:cs typeface="DejaVu Sans" charset="0"/>
              </a:defRPr>
            </a:lvl4pPr>
            <a:lvl5pPr>
              <a:tabLst>
                <a:tab pos="723900" algn="l"/>
                <a:tab pos="1447800" algn="l"/>
              </a:tabLst>
              <a:defRPr>
                <a:solidFill>
                  <a:schemeClr val="bg1"/>
                </a:solidFill>
                <a:latin typeface="Arial" panose="020B0604020202020204" pitchFamily="34" charset="0"/>
                <a:cs typeface="DejaVu Sans" charset="0"/>
              </a:defRPr>
            </a:lvl5pPr>
            <a:lvl6pPr marL="25146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6pPr>
            <a:lvl7pPr marL="29718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7pPr>
            <a:lvl8pPr marL="34290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8pPr>
            <a:lvl9pPr marL="38862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9pPr>
          </a:lstStyle>
          <a:p>
            <a:fld id="{93168370-D4B1-4095-80D6-4F38897A27DB}" type="slidenum">
              <a:rPr lang="en-GB" altLang="en-US" smtClean="0">
                <a:solidFill>
                  <a:srgbClr val="000000"/>
                </a:solidFill>
                <a:latin typeface="Gill Sans MT" panose="020B0502020104020203" pitchFamily="34" charset="0"/>
                <a:cs typeface="Arial" panose="020B0604020202020204" pitchFamily="34" charset="0"/>
              </a:rPr>
              <a:pPr/>
              <a:t>8</a:t>
            </a:fld>
            <a:endParaRPr lang="en-GB" altLang="en-US">
              <a:solidFill>
                <a:srgbClr val="000000"/>
              </a:solidFill>
              <a:latin typeface="Gill Sans MT" panose="020B0502020104020203" pitchFamily="34" charset="0"/>
              <a:cs typeface="Arial" panose="020B0604020202020204" pitchFamily="34" charset="0"/>
            </a:endParaRPr>
          </a:p>
        </p:txBody>
      </p:sp>
      <p:sp>
        <p:nvSpPr>
          <p:cNvPr id="6147" name="Text Box 1">
            <a:extLst>
              <a:ext uri="{FF2B5EF4-FFF2-40B4-BE49-F238E27FC236}">
                <a16:creationId xmlns:a16="http://schemas.microsoft.com/office/drawing/2014/main" id="{D64A7C9B-FBE9-4355-8B04-4D9DD31972E5}"/>
              </a:ext>
            </a:extLst>
          </p:cNvPr>
          <p:cNvSpPr txBox="1">
            <a:spLocks noChangeArrowheads="1"/>
          </p:cNvSpPr>
          <p:nvPr/>
        </p:nvSpPr>
        <p:spPr bwMode="auto">
          <a:xfrm>
            <a:off x="263352" y="1124745"/>
            <a:ext cx="10353849" cy="3888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68288" indent="-268288">
              <a:spcBef>
                <a:spcPts val="6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600">
                <a:solidFill>
                  <a:srgbClr val="000000"/>
                </a:solidFill>
                <a:latin typeface="Gill Sans MT" panose="020B0502020104020203" pitchFamily="34" charset="0"/>
                <a:cs typeface="DejaVu Sans" charset="0"/>
              </a:defRPr>
            </a:lvl1pPr>
            <a:lvl2pPr>
              <a:spcBef>
                <a:spcPts val="5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300">
                <a:solidFill>
                  <a:srgbClr val="464653"/>
                </a:solidFill>
                <a:latin typeface="Gill Sans MT" panose="020B0502020104020203" pitchFamily="34" charset="0"/>
                <a:cs typeface="DejaVu Sans" charset="0"/>
              </a:defRPr>
            </a:lvl2pPr>
            <a:lvl3pPr>
              <a:spcBef>
                <a:spcPts val="5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000000"/>
                </a:solidFill>
                <a:latin typeface="Gill Sans MT" panose="020B0502020104020203" pitchFamily="34" charset="0"/>
                <a:cs typeface="DejaVu Sans" charset="0"/>
              </a:defRPr>
            </a:lvl3pPr>
            <a:lvl4pPr>
              <a:spcBef>
                <a:spcPts val="4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rgbClr val="000000"/>
                </a:solidFill>
                <a:latin typeface="Gill Sans MT" panose="020B0502020104020203" pitchFamily="34" charset="0"/>
                <a:cs typeface="DejaVu Sans" charset="0"/>
              </a:defRPr>
            </a:lvl4pPr>
            <a:lvl5pPr>
              <a:spcBef>
                <a:spcPts val="3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000000"/>
                </a:solidFill>
                <a:latin typeface="Gill Sans MT" panose="020B0502020104020203" pitchFamily="34" charset="0"/>
                <a:cs typeface="DejaVu Sans" charset="0"/>
              </a:defRPr>
            </a:lvl5pPr>
            <a:lvl6pPr marL="2514600" indent="-228600" defTabSz="449263" eaLnBrk="0" fontAlgn="base" hangingPunct="0">
              <a:spcBef>
                <a:spcPts val="30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000000"/>
                </a:solidFill>
                <a:latin typeface="Gill Sans MT" panose="020B0502020104020203" pitchFamily="34" charset="0"/>
                <a:cs typeface="DejaVu Sans" charset="0"/>
              </a:defRPr>
            </a:lvl6pPr>
            <a:lvl7pPr marL="2971800" indent="-228600" defTabSz="449263" eaLnBrk="0" fontAlgn="base" hangingPunct="0">
              <a:spcBef>
                <a:spcPts val="30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000000"/>
                </a:solidFill>
                <a:latin typeface="Gill Sans MT" panose="020B0502020104020203" pitchFamily="34" charset="0"/>
                <a:cs typeface="DejaVu Sans" charset="0"/>
              </a:defRPr>
            </a:lvl7pPr>
            <a:lvl8pPr marL="3429000" indent="-228600" defTabSz="449263" eaLnBrk="0" fontAlgn="base" hangingPunct="0">
              <a:spcBef>
                <a:spcPts val="30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000000"/>
                </a:solidFill>
                <a:latin typeface="Gill Sans MT" panose="020B0502020104020203" pitchFamily="34" charset="0"/>
                <a:cs typeface="DejaVu Sans" charset="0"/>
              </a:defRPr>
            </a:lvl8pPr>
            <a:lvl9pPr marL="3886200" indent="-228600" defTabSz="449263" eaLnBrk="0" fontAlgn="base" hangingPunct="0">
              <a:spcBef>
                <a:spcPts val="30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000000"/>
                </a:solidFill>
                <a:latin typeface="Gill Sans MT" panose="020B0502020104020203" pitchFamily="34" charset="0"/>
                <a:cs typeface="DejaVu Sans" charset="0"/>
              </a:defRPr>
            </a:lvl9pPr>
          </a:lstStyle>
          <a:p>
            <a:pPr lvl="1" eaLnBrk="1" hangingPunct="1">
              <a:spcBef>
                <a:spcPct val="0"/>
              </a:spcBef>
              <a:buClr>
                <a:srgbClr val="727CA3"/>
              </a:buClr>
              <a:buSzPct val="76000"/>
              <a:buFont typeface="Wingdings 3" panose="05040102010807070707" pitchFamily="18" charset="2"/>
              <a:buChar char=""/>
            </a:pPr>
            <a:r>
              <a:rPr lang="en-GB" altLang="en-US" sz="2500" dirty="0">
                <a:latin typeface="Arial" panose="020B0604020202020204" pitchFamily="34" charset="0"/>
              </a:rPr>
              <a:t>Lots of potential for application in future networks:</a:t>
            </a:r>
          </a:p>
          <a:p>
            <a:pPr lvl="2" eaLnBrk="1" hangingPunct="1">
              <a:spcBef>
                <a:spcPct val="0"/>
              </a:spcBef>
              <a:buClr>
                <a:srgbClr val="727CA3"/>
              </a:buClr>
              <a:buSzPct val="76000"/>
              <a:buFont typeface="Wingdings 3" panose="05040102010807070707" pitchFamily="18" charset="2"/>
              <a:buChar char=""/>
            </a:pPr>
            <a:r>
              <a:rPr lang="en-GB" altLang="en-US" sz="2200" dirty="0">
                <a:latin typeface="Arial" panose="020B0604020202020204" pitchFamily="34" charset="0"/>
              </a:rPr>
              <a:t>Manage the huge range of </a:t>
            </a:r>
            <a:r>
              <a:rPr lang="en-GB" altLang="en-US" sz="2200" b="1" dirty="0">
                <a:solidFill>
                  <a:schemeClr val="accent6"/>
                </a:solidFill>
                <a:latin typeface="Arial" panose="020B0604020202020204" pitchFamily="34" charset="0"/>
              </a:rPr>
              <a:t>parameter settings </a:t>
            </a:r>
            <a:r>
              <a:rPr lang="en-GB" altLang="en-US" sz="2200" dirty="0">
                <a:latin typeface="Arial" panose="020B0604020202020204" pitchFamily="34" charset="0"/>
              </a:rPr>
              <a:t>and configurations in existing wireless standards</a:t>
            </a:r>
          </a:p>
          <a:p>
            <a:pPr lvl="2" eaLnBrk="1" hangingPunct="1">
              <a:spcBef>
                <a:spcPct val="0"/>
              </a:spcBef>
              <a:buClr>
                <a:srgbClr val="727CA3"/>
              </a:buClr>
              <a:buSzPct val="76000"/>
              <a:buFont typeface="Wingdings 3" panose="05040102010807070707" pitchFamily="18" charset="2"/>
              <a:buChar char=""/>
            </a:pPr>
            <a:r>
              <a:rPr lang="en-GB" altLang="en-US" sz="2200" dirty="0">
                <a:latin typeface="Arial" panose="020B0604020202020204" pitchFamily="34" charset="0"/>
              </a:rPr>
              <a:t>Augment </a:t>
            </a:r>
            <a:r>
              <a:rPr lang="en-GB" altLang="en-US" sz="2200" b="1" dirty="0">
                <a:solidFill>
                  <a:schemeClr val="accent6"/>
                </a:solidFill>
                <a:latin typeface="Arial" panose="020B0604020202020204" pitchFamily="34" charset="0"/>
              </a:rPr>
              <a:t>physical layer </a:t>
            </a:r>
            <a:r>
              <a:rPr lang="en-GB" altLang="en-US" sz="2200" dirty="0">
                <a:latin typeface="Arial" panose="020B0604020202020204" pitchFamily="34" charset="0"/>
              </a:rPr>
              <a:t>transmission/reception</a:t>
            </a:r>
          </a:p>
          <a:p>
            <a:pPr lvl="2" eaLnBrk="1" hangingPunct="1">
              <a:spcBef>
                <a:spcPct val="0"/>
              </a:spcBef>
              <a:buClr>
                <a:srgbClr val="727CA3"/>
              </a:buClr>
              <a:buSzPct val="76000"/>
              <a:buFont typeface="Wingdings 3" panose="05040102010807070707" pitchFamily="18" charset="2"/>
              <a:buChar char=""/>
            </a:pPr>
            <a:r>
              <a:rPr lang="en-GB" altLang="en-US" sz="2200" dirty="0">
                <a:latin typeface="Arial" panose="020B0604020202020204" pitchFamily="34" charset="0"/>
              </a:rPr>
              <a:t>Help to optimize and configure entire wireless networks</a:t>
            </a:r>
          </a:p>
          <a:p>
            <a:pPr lvl="1" eaLnBrk="1" hangingPunct="1">
              <a:spcBef>
                <a:spcPct val="0"/>
              </a:spcBef>
              <a:buClr>
                <a:srgbClr val="727CA3"/>
              </a:buClr>
              <a:buSzPct val="76000"/>
              <a:buFont typeface="Wingdings 3" panose="05040102010807070707" pitchFamily="18" charset="2"/>
              <a:buChar char=""/>
            </a:pPr>
            <a:r>
              <a:rPr lang="en-GB" altLang="en-US" sz="2500" dirty="0">
                <a:latin typeface="Arial" panose="020B0604020202020204" pitchFamily="34" charset="0"/>
              </a:rPr>
              <a:t>Key issues:</a:t>
            </a:r>
          </a:p>
          <a:p>
            <a:pPr lvl="2" eaLnBrk="1" hangingPunct="1">
              <a:spcBef>
                <a:spcPct val="0"/>
              </a:spcBef>
              <a:buClr>
                <a:srgbClr val="727CA3"/>
              </a:buClr>
              <a:buSzPct val="76000"/>
              <a:buFont typeface="Wingdings 3" panose="05040102010807070707" pitchFamily="18" charset="2"/>
              <a:buChar char=""/>
            </a:pPr>
            <a:r>
              <a:rPr lang="en-GB" altLang="en-US" sz="2200" dirty="0">
                <a:latin typeface="Arial" panose="020B0604020202020204" pitchFamily="34" charset="0"/>
              </a:rPr>
              <a:t>Managing performance, scalability and complexity</a:t>
            </a:r>
          </a:p>
          <a:p>
            <a:pPr lvl="2" eaLnBrk="1" hangingPunct="1">
              <a:spcBef>
                <a:spcPct val="0"/>
              </a:spcBef>
              <a:buClr>
                <a:srgbClr val="727CA3"/>
              </a:buClr>
              <a:buSzPct val="76000"/>
              <a:buFont typeface="Wingdings 3" panose="05040102010807070707" pitchFamily="18" charset="2"/>
              <a:buChar char=""/>
            </a:pPr>
            <a:r>
              <a:rPr lang="en-GB" altLang="en-US" sz="2200" dirty="0">
                <a:latin typeface="Arial" panose="020B0604020202020204" pitchFamily="34" charset="0"/>
              </a:rPr>
              <a:t>Managing </a:t>
            </a:r>
            <a:r>
              <a:rPr lang="en-GB" altLang="en-US" sz="2200" b="1" dirty="0">
                <a:solidFill>
                  <a:schemeClr val="accent2">
                    <a:lumMod val="75000"/>
                  </a:schemeClr>
                </a:solidFill>
                <a:latin typeface="Arial" panose="020B0604020202020204" pitchFamily="34" charset="0"/>
              </a:rPr>
              <a:t>security </a:t>
            </a:r>
            <a:r>
              <a:rPr lang="en-GB" altLang="en-US" sz="2200" dirty="0">
                <a:latin typeface="Arial" panose="020B0604020202020204" pitchFamily="34" charset="0"/>
              </a:rPr>
              <a:t>– many recent papers demonstrate sensitivity to well designed attacks/data corruption</a:t>
            </a:r>
          </a:p>
          <a:p>
            <a:pPr lvl="2" eaLnBrk="1" hangingPunct="1">
              <a:spcBef>
                <a:spcPct val="0"/>
              </a:spcBef>
              <a:buClr>
                <a:srgbClr val="727CA3"/>
              </a:buClr>
              <a:buSzPct val="76000"/>
              <a:buFont typeface="Wingdings 3" panose="05040102010807070707" pitchFamily="18" charset="2"/>
              <a:buChar char=""/>
            </a:pPr>
            <a:r>
              <a:rPr lang="en-GB" altLang="en-US" sz="2200" dirty="0">
                <a:latin typeface="Arial" panose="020B0604020202020204" pitchFamily="34" charset="0"/>
              </a:rPr>
              <a:t>Learner needs </a:t>
            </a:r>
            <a:r>
              <a:rPr lang="en-GB" altLang="en-US" sz="2200" b="1" dirty="0">
                <a:solidFill>
                  <a:schemeClr val="accent2">
                    <a:lumMod val="75000"/>
                  </a:schemeClr>
                </a:solidFill>
                <a:latin typeface="Arial" panose="020B0604020202020204" pitchFamily="34" charset="0"/>
              </a:rPr>
              <a:t>good quality </a:t>
            </a:r>
            <a:r>
              <a:rPr lang="en-GB" altLang="en-US" sz="2200" b="1" dirty="0">
                <a:solidFill>
                  <a:schemeClr val="accent6"/>
                </a:solidFill>
                <a:latin typeface="Arial" panose="020B0604020202020204" pitchFamily="34" charset="0"/>
              </a:rPr>
              <a:t>and robust data </a:t>
            </a:r>
            <a:r>
              <a:rPr lang="en-GB" altLang="en-US" sz="2200" dirty="0">
                <a:latin typeface="Arial" panose="020B0604020202020204" pitchFamily="34" charset="0"/>
              </a:rPr>
              <a:t>for training</a:t>
            </a:r>
          </a:p>
          <a:p>
            <a:pPr eaLnBrk="1" hangingPunct="1">
              <a:spcBef>
                <a:spcPct val="0"/>
              </a:spcBef>
              <a:buClr>
                <a:srgbClr val="727CA3"/>
              </a:buClr>
              <a:buSzPct val="76000"/>
              <a:buFont typeface="Wingdings 3" panose="05040102010807070707" pitchFamily="18" charset="2"/>
              <a:buChar char=""/>
            </a:pPr>
            <a:endParaRPr lang="en-GB" altLang="en-US" sz="2800" dirty="0">
              <a:latin typeface="Arial" panose="020B0604020202020204" pitchFamily="34" charset="0"/>
            </a:endParaRPr>
          </a:p>
        </p:txBody>
      </p:sp>
      <p:sp>
        <p:nvSpPr>
          <p:cNvPr id="6148" name="Text Box 2">
            <a:extLst>
              <a:ext uri="{FF2B5EF4-FFF2-40B4-BE49-F238E27FC236}">
                <a16:creationId xmlns:a16="http://schemas.microsoft.com/office/drawing/2014/main" id="{B49A9692-FBED-46EC-AE2D-502336F77437}"/>
              </a:ext>
            </a:extLst>
          </p:cNvPr>
          <p:cNvSpPr txBox="1">
            <a:spLocks noChangeArrowheads="1"/>
          </p:cNvSpPr>
          <p:nvPr/>
        </p:nvSpPr>
        <p:spPr bwMode="auto">
          <a:xfrm>
            <a:off x="695400" y="152400"/>
            <a:ext cx="82296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Gill Sans MT" panose="020B0502020104020203" pitchFamily="34" charset="0"/>
                <a:cs typeface="DejaVu Sans" charset="0"/>
              </a:defRPr>
            </a:lvl1pPr>
            <a:lvl2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464653"/>
                </a:solidFill>
                <a:latin typeface="Gill Sans MT" panose="020B0502020104020203" pitchFamily="34" charset="0"/>
                <a:cs typeface="DejaVu Sans" charset="0"/>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ill Sans MT" panose="020B0502020104020203" pitchFamily="34" charset="0"/>
                <a:cs typeface="DejaVu Sans" charset="0"/>
              </a:defRPr>
            </a:lvl3pPr>
            <a:lvl4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Gill Sans MT" panose="020B0502020104020203" pitchFamily="34" charset="0"/>
                <a:cs typeface="DejaVu Sans" charset="0"/>
              </a:defRPr>
            </a:lvl4pPr>
            <a:lvl5pPr>
              <a:spcBef>
                <a:spcPts val="3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5pPr>
            <a:lvl6pPr marL="25146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6pPr>
            <a:lvl7pPr marL="29718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7pPr>
            <a:lvl8pPr marL="34290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8pPr>
            <a:lvl9pPr marL="38862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9pPr>
          </a:lstStyle>
          <a:p>
            <a:pPr eaLnBrk="1" hangingPunct="1">
              <a:spcBef>
                <a:spcPct val="0"/>
              </a:spcBef>
              <a:buClrTx/>
              <a:buFontTx/>
              <a:buNone/>
            </a:pPr>
            <a:r>
              <a:rPr lang="en-GB" altLang="en-US" sz="3200" dirty="0">
                <a:solidFill>
                  <a:srgbClr val="464653"/>
                </a:solidFill>
                <a:latin typeface="Bookman Old Style" panose="02050604050505020204" pitchFamily="18" charset="0"/>
              </a:rPr>
              <a:t>Wireless 2030: Machine Learning</a:t>
            </a:r>
          </a:p>
        </p:txBody>
      </p:sp>
      <p:pic>
        <p:nvPicPr>
          <p:cNvPr id="3" name="Picture 2">
            <a:extLst>
              <a:ext uri="{FF2B5EF4-FFF2-40B4-BE49-F238E27FC236}">
                <a16:creationId xmlns:a16="http://schemas.microsoft.com/office/drawing/2014/main" id="{D3ADB26B-BF69-498C-9088-6C189B8CA7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7291" y="4640014"/>
            <a:ext cx="3969269" cy="1741314"/>
          </a:xfrm>
          <a:prstGeom prst="rect">
            <a:avLst/>
          </a:prstGeom>
        </p:spPr>
      </p:pic>
      <p:sp>
        <p:nvSpPr>
          <p:cNvPr id="8" name="TextBox 7">
            <a:extLst>
              <a:ext uri="{FF2B5EF4-FFF2-40B4-BE49-F238E27FC236}">
                <a16:creationId xmlns:a16="http://schemas.microsoft.com/office/drawing/2014/main" id="{F61A8BD1-88F3-4C65-AABF-8CD3C73AA8E8}"/>
              </a:ext>
            </a:extLst>
          </p:cNvPr>
          <p:cNvSpPr txBox="1"/>
          <p:nvPr/>
        </p:nvSpPr>
        <p:spPr>
          <a:xfrm>
            <a:off x="10084543" y="5951237"/>
            <a:ext cx="1454944" cy="400110"/>
          </a:xfrm>
          <a:prstGeom prst="rect">
            <a:avLst/>
          </a:prstGeom>
          <a:noFill/>
        </p:spPr>
        <p:txBody>
          <a:bodyPr wrap="square" rtlCol="0">
            <a:spAutoFit/>
          </a:bodyPr>
          <a:lstStyle/>
          <a:p>
            <a:pPr algn="ctr"/>
            <a:r>
              <a:rPr lang="en-GB" sz="1000" dirty="0">
                <a:solidFill>
                  <a:schemeClr val="tx1"/>
                </a:solidFill>
              </a:rPr>
              <a:t>Image: Towards Data Science</a:t>
            </a:r>
          </a:p>
        </p:txBody>
      </p:sp>
      <p:pic>
        <p:nvPicPr>
          <p:cNvPr id="9" name="Picture 4">
            <a:extLst>
              <a:ext uri="{FF2B5EF4-FFF2-40B4-BE49-F238E27FC236}">
                <a16:creationId xmlns:a16="http://schemas.microsoft.com/office/drawing/2014/main" id="{E86CE5F8-9C80-4E8F-9DD0-54EEDEFA03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78319" y="98425"/>
            <a:ext cx="922337" cy="927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2299626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a:extLst>
              <a:ext uri="{FF2B5EF4-FFF2-40B4-BE49-F238E27FC236}">
                <a16:creationId xmlns:a16="http://schemas.microsoft.com/office/drawing/2014/main" id="{D6FA57F1-7D32-4ECD-84CE-569DC6579C2E}"/>
              </a:ext>
            </a:extLst>
          </p:cNvPr>
          <p:cNvSpPr>
            <a:spLocks noGrp="1"/>
          </p:cNvSpPr>
          <p:nvPr>
            <p:ph type="sldNum" sz="quarter" idx="12"/>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723900" algn="l"/>
                <a:tab pos="1447800" algn="l"/>
              </a:tabLst>
              <a:defRPr>
                <a:solidFill>
                  <a:schemeClr val="bg1"/>
                </a:solidFill>
                <a:latin typeface="Arial" panose="020B0604020202020204" pitchFamily="34" charset="0"/>
                <a:cs typeface="DejaVu Sans" charset="0"/>
              </a:defRPr>
            </a:lvl1pPr>
            <a:lvl2pPr>
              <a:tabLst>
                <a:tab pos="723900" algn="l"/>
                <a:tab pos="1447800" algn="l"/>
              </a:tabLst>
              <a:defRPr>
                <a:solidFill>
                  <a:schemeClr val="bg1"/>
                </a:solidFill>
                <a:latin typeface="Arial" panose="020B0604020202020204" pitchFamily="34" charset="0"/>
                <a:cs typeface="DejaVu Sans" charset="0"/>
              </a:defRPr>
            </a:lvl2pPr>
            <a:lvl3pPr>
              <a:tabLst>
                <a:tab pos="723900" algn="l"/>
                <a:tab pos="1447800" algn="l"/>
              </a:tabLst>
              <a:defRPr>
                <a:solidFill>
                  <a:schemeClr val="bg1"/>
                </a:solidFill>
                <a:latin typeface="Arial" panose="020B0604020202020204" pitchFamily="34" charset="0"/>
                <a:cs typeface="DejaVu Sans" charset="0"/>
              </a:defRPr>
            </a:lvl3pPr>
            <a:lvl4pPr>
              <a:tabLst>
                <a:tab pos="723900" algn="l"/>
                <a:tab pos="1447800" algn="l"/>
              </a:tabLst>
              <a:defRPr>
                <a:solidFill>
                  <a:schemeClr val="bg1"/>
                </a:solidFill>
                <a:latin typeface="Arial" panose="020B0604020202020204" pitchFamily="34" charset="0"/>
                <a:cs typeface="DejaVu Sans" charset="0"/>
              </a:defRPr>
            </a:lvl4pPr>
            <a:lvl5pPr>
              <a:tabLst>
                <a:tab pos="723900" algn="l"/>
                <a:tab pos="1447800" algn="l"/>
              </a:tabLst>
              <a:defRPr>
                <a:solidFill>
                  <a:schemeClr val="bg1"/>
                </a:solidFill>
                <a:latin typeface="Arial" panose="020B0604020202020204" pitchFamily="34" charset="0"/>
                <a:cs typeface="DejaVu Sans" charset="0"/>
              </a:defRPr>
            </a:lvl5pPr>
            <a:lvl6pPr marL="25146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6pPr>
            <a:lvl7pPr marL="29718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7pPr>
            <a:lvl8pPr marL="34290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8pPr>
            <a:lvl9pPr marL="38862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cs typeface="DejaVu Sans" charset="0"/>
              </a:defRPr>
            </a:lvl9pPr>
          </a:lstStyle>
          <a:p>
            <a:fld id="{93168370-D4B1-4095-80D6-4F38897A27DB}" type="slidenum">
              <a:rPr lang="en-GB" altLang="en-US" smtClean="0">
                <a:solidFill>
                  <a:srgbClr val="000000"/>
                </a:solidFill>
                <a:latin typeface="Gill Sans MT" panose="020B0502020104020203" pitchFamily="34" charset="0"/>
                <a:cs typeface="Arial" panose="020B0604020202020204" pitchFamily="34" charset="0"/>
              </a:rPr>
              <a:pPr/>
              <a:t>9</a:t>
            </a:fld>
            <a:endParaRPr lang="en-GB" altLang="en-US">
              <a:solidFill>
                <a:srgbClr val="000000"/>
              </a:solidFill>
              <a:latin typeface="Gill Sans MT" panose="020B0502020104020203" pitchFamily="34" charset="0"/>
              <a:cs typeface="Arial" panose="020B0604020202020204" pitchFamily="34" charset="0"/>
            </a:endParaRPr>
          </a:p>
        </p:txBody>
      </p:sp>
      <p:sp>
        <p:nvSpPr>
          <p:cNvPr id="6147" name="Text Box 1">
            <a:extLst>
              <a:ext uri="{FF2B5EF4-FFF2-40B4-BE49-F238E27FC236}">
                <a16:creationId xmlns:a16="http://schemas.microsoft.com/office/drawing/2014/main" id="{D64A7C9B-FBE9-4355-8B04-4D9DD31972E5}"/>
              </a:ext>
            </a:extLst>
          </p:cNvPr>
          <p:cNvSpPr txBox="1">
            <a:spLocks noChangeArrowheads="1"/>
          </p:cNvSpPr>
          <p:nvPr/>
        </p:nvSpPr>
        <p:spPr bwMode="auto">
          <a:xfrm>
            <a:off x="695400" y="1229097"/>
            <a:ext cx="8910637" cy="50802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68288" indent="-268288">
              <a:spcBef>
                <a:spcPts val="6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600">
                <a:solidFill>
                  <a:srgbClr val="000000"/>
                </a:solidFill>
                <a:latin typeface="Gill Sans MT" panose="020B0502020104020203" pitchFamily="34" charset="0"/>
                <a:cs typeface="DejaVu Sans" charset="0"/>
              </a:defRPr>
            </a:lvl1pPr>
            <a:lvl2pPr>
              <a:spcBef>
                <a:spcPts val="5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300">
                <a:solidFill>
                  <a:srgbClr val="464653"/>
                </a:solidFill>
                <a:latin typeface="Gill Sans MT" panose="020B0502020104020203" pitchFamily="34" charset="0"/>
                <a:cs typeface="DejaVu Sans" charset="0"/>
              </a:defRPr>
            </a:lvl2pPr>
            <a:lvl3pPr>
              <a:spcBef>
                <a:spcPts val="5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000000"/>
                </a:solidFill>
                <a:latin typeface="Gill Sans MT" panose="020B0502020104020203" pitchFamily="34" charset="0"/>
                <a:cs typeface="DejaVu Sans" charset="0"/>
              </a:defRPr>
            </a:lvl3pPr>
            <a:lvl4pPr>
              <a:spcBef>
                <a:spcPts val="4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rgbClr val="000000"/>
                </a:solidFill>
                <a:latin typeface="Gill Sans MT" panose="020B0502020104020203" pitchFamily="34" charset="0"/>
                <a:cs typeface="DejaVu Sans" charset="0"/>
              </a:defRPr>
            </a:lvl4pPr>
            <a:lvl5pPr>
              <a:spcBef>
                <a:spcPts val="300"/>
              </a:spcBef>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000000"/>
                </a:solidFill>
                <a:latin typeface="Gill Sans MT" panose="020B0502020104020203" pitchFamily="34" charset="0"/>
                <a:cs typeface="DejaVu Sans" charset="0"/>
              </a:defRPr>
            </a:lvl5pPr>
            <a:lvl6pPr marL="2514600" indent="-228600" defTabSz="449263" eaLnBrk="0" fontAlgn="base" hangingPunct="0">
              <a:spcBef>
                <a:spcPts val="30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000000"/>
                </a:solidFill>
                <a:latin typeface="Gill Sans MT" panose="020B0502020104020203" pitchFamily="34" charset="0"/>
                <a:cs typeface="DejaVu Sans" charset="0"/>
              </a:defRPr>
            </a:lvl6pPr>
            <a:lvl7pPr marL="2971800" indent="-228600" defTabSz="449263" eaLnBrk="0" fontAlgn="base" hangingPunct="0">
              <a:spcBef>
                <a:spcPts val="30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000000"/>
                </a:solidFill>
                <a:latin typeface="Gill Sans MT" panose="020B0502020104020203" pitchFamily="34" charset="0"/>
                <a:cs typeface="DejaVu Sans" charset="0"/>
              </a:defRPr>
            </a:lvl7pPr>
            <a:lvl8pPr marL="3429000" indent="-228600" defTabSz="449263" eaLnBrk="0" fontAlgn="base" hangingPunct="0">
              <a:spcBef>
                <a:spcPts val="30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000000"/>
                </a:solidFill>
                <a:latin typeface="Gill Sans MT" panose="020B0502020104020203" pitchFamily="34" charset="0"/>
                <a:cs typeface="DejaVu Sans" charset="0"/>
              </a:defRPr>
            </a:lvl8pPr>
            <a:lvl9pPr marL="3886200" indent="-228600" defTabSz="449263" eaLnBrk="0" fontAlgn="base" hangingPunct="0">
              <a:spcBef>
                <a:spcPts val="300"/>
              </a:spcBef>
              <a:spcAft>
                <a:spcPct val="0"/>
              </a:spcAft>
              <a:buClr>
                <a:srgbClr val="000000"/>
              </a:buClr>
              <a:buSzPct val="100000"/>
              <a:buFont typeface="Times New Roman" panose="02020603050405020304" pitchFamily="18" charset="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000000"/>
                </a:solidFill>
                <a:latin typeface="Gill Sans MT" panose="020B0502020104020203" pitchFamily="34" charset="0"/>
                <a:cs typeface="DejaVu Sans" charset="0"/>
              </a:defRPr>
            </a:lvl9pPr>
          </a:lstStyle>
          <a:p>
            <a:pPr lvl="1" eaLnBrk="1" hangingPunct="1">
              <a:spcBef>
                <a:spcPct val="0"/>
              </a:spcBef>
              <a:buClr>
                <a:srgbClr val="727CA3"/>
              </a:buClr>
              <a:buSzPct val="76000"/>
              <a:buFont typeface="Wingdings 3" panose="05040102010807070707" pitchFamily="18" charset="2"/>
              <a:buChar char=""/>
            </a:pPr>
            <a:r>
              <a:rPr lang="en-GB" altLang="en-US" sz="2500" dirty="0">
                <a:latin typeface="Arial" panose="020B0604020202020204" pitchFamily="34" charset="0"/>
              </a:rPr>
              <a:t>Discuss </a:t>
            </a:r>
            <a:r>
              <a:rPr lang="en-GB" altLang="en-US" sz="2500" dirty="0" smtClean="0">
                <a:latin typeface="Arial" panose="020B0604020202020204" pitchFamily="34" charset="0"/>
              </a:rPr>
              <a:t>two </a:t>
            </a:r>
            <a:r>
              <a:rPr lang="en-GB" altLang="en-US" sz="2500" dirty="0">
                <a:latin typeface="Arial" panose="020B0604020202020204" pitchFamily="34" charset="0"/>
              </a:rPr>
              <a:t>distinct applications where we have applied optimization &amp; machine learning approaches</a:t>
            </a:r>
          </a:p>
          <a:p>
            <a:pPr lvl="1" eaLnBrk="1" hangingPunct="1">
              <a:spcBef>
                <a:spcPct val="0"/>
              </a:spcBef>
              <a:buClr>
                <a:srgbClr val="727CA3"/>
              </a:buClr>
              <a:buSzPct val="76000"/>
              <a:buFont typeface="Wingdings 3" panose="05040102010807070707" pitchFamily="18" charset="2"/>
              <a:buChar char=""/>
            </a:pPr>
            <a:endParaRPr lang="en-GB" altLang="en-US" sz="2500" dirty="0">
              <a:latin typeface="Arial" panose="020B0604020202020204" pitchFamily="34" charset="0"/>
            </a:endParaRPr>
          </a:p>
          <a:p>
            <a:pPr lvl="1" eaLnBrk="1" hangingPunct="1">
              <a:spcBef>
                <a:spcPct val="0"/>
              </a:spcBef>
              <a:buClr>
                <a:srgbClr val="727CA3"/>
              </a:buClr>
              <a:buSzPct val="76000"/>
              <a:buFont typeface="Wingdings 3" panose="05040102010807070707" pitchFamily="18" charset="2"/>
              <a:buChar char=""/>
            </a:pPr>
            <a:r>
              <a:rPr lang="en-GB" altLang="en-US" sz="2500" b="1" dirty="0">
                <a:solidFill>
                  <a:schemeClr val="accent5">
                    <a:lumMod val="75000"/>
                  </a:schemeClr>
                </a:solidFill>
                <a:latin typeface="Arial" panose="020B0604020202020204" pitchFamily="34" charset="0"/>
              </a:rPr>
              <a:t>First case study </a:t>
            </a:r>
            <a:r>
              <a:rPr lang="en-GB" altLang="en-US" sz="2500" dirty="0">
                <a:latin typeface="Arial" panose="020B0604020202020204" pitchFamily="34" charset="0"/>
              </a:rPr>
              <a:t>is for optimizing energy consumption in Hybrid millimetre-wave systems</a:t>
            </a:r>
          </a:p>
          <a:p>
            <a:pPr lvl="1" eaLnBrk="1" hangingPunct="1">
              <a:spcBef>
                <a:spcPct val="0"/>
              </a:spcBef>
              <a:buClr>
                <a:srgbClr val="727CA3"/>
              </a:buClr>
              <a:buSzPct val="76000"/>
              <a:buFont typeface="Wingdings 3" panose="05040102010807070707" pitchFamily="18" charset="2"/>
              <a:buChar char=""/>
            </a:pPr>
            <a:endParaRPr lang="en-GB" altLang="en-US" sz="2500" dirty="0">
              <a:latin typeface="Arial" panose="020B0604020202020204" pitchFamily="34" charset="0"/>
            </a:endParaRPr>
          </a:p>
          <a:p>
            <a:pPr lvl="1" eaLnBrk="1" hangingPunct="1">
              <a:spcBef>
                <a:spcPct val="0"/>
              </a:spcBef>
              <a:buClr>
                <a:srgbClr val="727CA3"/>
              </a:buClr>
              <a:buSzPct val="76000"/>
              <a:buFont typeface="Wingdings 3" panose="05040102010807070707" pitchFamily="18" charset="2"/>
              <a:buChar char=""/>
            </a:pPr>
            <a:r>
              <a:rPr lang="en-GB" altLang="en-US" sz="2500" b="1" dirty="0" smtClean="0">
                <a:solidFill>
                  <a:schemeClr val="accent6">
                    <a:lumMod val="75000"/>
                  </a:schemeClr>
                </a:solidFill>
                <a:latin typeface="Arial" panose="020B0604020202020204" pitchFamily="34" charset="0"/>
              </a:rPr>
              <a:t>Second case study </a:t>
            </a:r>
            <a:r>
              <a:rPr lang="en-GB" altLang="en-US" sz="2500" dirty="0" smtClean="0">
                <a:latin typeface="Arial" panose="020B0604020202020204" pitchFamily="34" charset="0"/>
              </a:rPr>
              <a:t>is optimising beam training in a mm-wave wireless communications system</a:t>
            </a:r>
          </a:p>
          <a:p>
            <a:pPr eaLnBrk="1" hangingPunct="1">
              <a:spcBef>
                <a:spcPct val="0"/>
              </a:spcBef>
              <a:buClr>
                <a:srgbClr val="727CA3"/>
              </a:buClr>
              <a:buSzPct val="76000"/>
              <a:buFont typeface="Wingdings 3" panose="05040102010807070707" pitchFamily="18" charset="2"/>
              <a:buChar char=""/>
            </a:pPr>
            <a:endParaRPr lang="en-GB" altLang="en-US" sz="2800" dirty="0">
              <a:latin typeface="Arial" panose="020B0604020202020204" pitchFamily="34" charset="0"/>
            </a:endParaRPr>
          </a:p>
        </p:txBody>
      </p:sp>
      <p:sp>
        <p:nvSpPr>
          <p:cNvPr id="6148" name="Text Box 2">
            <a:extLst>
              <a:ext uri="{FF2B5EF4-FFF2-40B4-BE49-F238E27FC236}">
                <a16:creationId xmlns:a16="http://schemas.microsoft.com/office/drawing/2014/main" id="{B49A9692-FBED-46EC-AE2D-502336F77437}"/>
              </a:ext>
            </a:extLst>
          </p:cNvPr>
          <p:cNvSpPr txBox="1">
            <a:spLocks noChangeArrowheads="1"/>
          </p:cNvSpPr>
          <p:nvPr/>
        </p:nvSpPr>
        <p:spPr bwMode="auto">
          <a:xfrm>
            <a:off x="1055440" y="152400"/>
            <a:ext cx="915536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rgbClr val="000000"/>
                </a:solidFill>
                <a:latin typeface="Gill Sans MT" panose="020B0502020104020203" pitchFamily="34" charset="0"/>
                <a:cs typeface="DejaVu Sans" charset="0"/>
              </a:defRPr>
            </a:lvl1pPr>
            <a:lvl2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300">
                <a:solidFill>
                  <a:srgbClr val="464653"/>
                </a:solidFill>
                <a:latin typeface="Gill Sans MT" panose="020B0502020104020203" pitchFamily="34" charset="0"/>
                <a:cs typeface="DejaVu Sans" charset="0"/>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ill Sans MT" panose="020B0502020104020203" pitchFamily="34" charset="0"/>
                <a:cs typeface="DejaVu Sans" charset="0"/>
              </a:defRPr>
            </a:lvl3pPr>
            <a:lvl4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Gill Sans MT" panose="020B0502020104020203" pitchFamily="34" charset="0"/>
                <a:cs typeface="DejaVu Sans" charset="0"/>
              </a:defRPr>
            </a:lvl4pPr>
            <a:lvl5pPr>
              <a:spcBef>
                <a:spcPts val="3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5pPr>
            <a:lvl6pPr marL="25146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6pPr>
            <a:lvl7pPr marL="29718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7pPr>
            <a:lvl8pPr marL="34290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8pPr>
            <a:lvl9pPr marL="3886200" indent="-228600" defTabSz="449263" eaLnBrk="0" fontAlgn="base" hangingPunct="0">
              <a:spcBef>
                <a:spcPts val="3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Gill Sans MT" panose="020B0502020104020203" pitchFamily="34" charset="0"/>
                <a:cs typeface="DejaVu Sans" charset="0"/>
              </a:defRPr>
            </a:lvl9pPr>
          </a:lstStyle>
          <a:p>
            <a:pPr eaLnBrk="1" hangingPunct="1">
              <a:spcBef>
                <a:spcPct val="0"/>
              </a:spcBef>
              <a:buClrTx/>
              <a:buFontTx/>
              <a:buNone/>
            </a:pPr>
            <a:r>
              <a:rPr lang="en-GB" altLang="en-US" sz="3200" dirty="0">
                <a:solidFill>
                  <a:srgbClr val="464653"/>
                </a:solidFill>
                <a:latin typeface="Bookman Old Style" panose="02050604050505020204" pitchFamily="18" charset="0"/>
              </a:rPr>
              <a:t>Optimization/Machine Learning Examples</a:t>
            </a:r>
          </a:p>
        </p:txBody>
      </p:sp>
      <p:pic>
        <p:nvPicPr>
          <p:cNvPr id="6" name="Picture 4">
            <a:extLst>
              <a:ext uri="{FF2B5EF4-FFF2-40B4-BE49-F238E27FC236}">
                <a16:creationId xmlns:a16="http://schemas.microsoft.com/office/drawing/2014/main" id="{E86CE5F8-9C80-4E8F-9DD0-54EEDEFA03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8319" y="98425"/>
            <a:ext cx="922337" cy="927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0532281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9106</TotalTime>
  <Words>5406</Words>
  <Application>Microsoft Office PowerPoint</Application>
  <PresentationFormat>Widescreen</PresentationFormat>
  <Paragraphs>549</Paragraphs>
  <Slides>34</Slides>
  <Notes>33</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34</vt:i4>
      </vt:variant>
    </vt:vector>
  </HeadingPairs>
  <TitlesOfParts>
    <vt:vector size="50" baseType="lpstr">
      <vt:lpstr>Wingdings</vt:lpstr>
      <vt:lpstr>Helvetica</vt:lpstr>
      <vt:lpstr>Wingdings 3</vt:lpstr>
      <vt:lpstr>Cambria Math</vt:lpstr>
      <vt:lpstr>Symbol</vt:lpstr>
      <vt:lpstr>Times New Roman</vt:lpstr>
      <vt:lpstr>Calibri Light</vt:lpstr>
      <vt:lpstr>Arial</vt:lpstr>
      <vt:lpstr>Helvetica Neue</vt:lpstr>
      <vt:lpstr>Bookman Old Style</vt:lpstr>
      <vt:lpstr>Calibri</vt:lpstr>
      <vt:lpstr>Gill Sans MT</vt:lpstr>
      <vt:lpstr>DengXian</vt:lpstr>
      <vt:lpstr>DejaVu Sans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WINSYS Presentation</dc:title>
  <dc:creator>John Thompson</dc:creator>
  <cp:keywords>Wireless;Machine Learning</cp:keywords>
  <cp:lastModifiedBy>THOMPSON John</cp:lastModifiedBy>
  <cp:revision>283</cp:revision>
  <cp:lastPrinted>2021-07-29T20:03:11Z</cp:lastPrinted>
  <dcterms:created xsi:type="dcterms:W3CDTF">2012-04-16T21:13:35Z</dcterms:created>
  <dcterms:modified xsi:type="dcterms:W3CDTF">2022-07-11T20:54:13Z</dcterms:modified>
</cp:coreProperties>
</file>